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7"/>
  </p:notesMasterIdLst>
  <p:sldIdLst>
    <p:sldId id="267" r:id="rId5"/>
    <p:sldId id="283" r:id="rId6"/>
    <p:sldId id="289" r:id="rId7"/>
    <p:sldId id="265" r:id="rId8"/>
    <p:sldId id="294" r:id="rId9"/>
    <p:sldId id="259" r:id="rId10"/>
    <p:sldId id="301" r:id="rId11"/>
    <p:sldId id="302" r:id="rId12"/>
    <p:sldId id="307" r:id="rId13"/>
    <p:sldId id="264" r:id="rId14"/>
    <p:sldId id="303" r:id="rId15"/>
    <p:sldId id="278" r:id="rId16"/>
    <p:sldId id="282" r:id="rId17"/>
    <p:sldId id="262" r:id="rId18"/>
    <p:sldId id="306" r:id="rId19"/>
    <p:sldId id="269" r:id="rId20"/>
    <p:sldId id="275" r:id="rId21"/>
    <p:sldId id="277" r:id="rId22"/>
    <p:sldId id="305" r:id="rId23"/>
    <p:sldId id="296" r:id="rId24"/>
    <p:sldId id="276" r:id="rId25"/>
    <p:sldId id="271" r:id="rId26"/>
    <p:sldId id="297" r:id="rId27"/>
    <p:sldId id="272" r:id="rId28"/>
    <p:sldId id="280" r:id="rId29"/>
    <p:sldId id="281" r:id="rId30"/>
    <p:sldId id="299" r:id="rId31"/>
    <p:sldId id="273" r:id="rId32"/>
    <p:sldId id="298" r:id="rId33"/>
    <p:sldId id="268" r:id="rId34"/>
    <p:sldId id="266" r:id="rId35"/>
    <p:sldId id="308" r:id="rId36"/>
  </p:sldIdLst>
  <p:sldSz cx="18288000" cy="10287000"/>
  <p:notesSz cx="9144000" cy="6858000"/>
  <p:embeddedFontLst>
    <p:embeddedFont>
      <p:font typeface="Antonio Bold" pitchFamily="2" charset="0"/>
      <p:bold r:id="rId38"/>
    </p:embeddedFont>
    <p:embeddedFont>
      <p:font typeface="Antonio Bold" pitchFamily="2" charset="0"/>
      <p:bold r:id="rId38"/>
    </p:embeddedFont>
    <p:embeddedFont>
      <p:font typeface="Arimo Bold" panose="020B0604020202020204" charset="0"/>
      <p:regular r:id="rId39"/>
    </p:embeddedFont>
    <p:embeddedFont>
      <p:font typeface="Palanquin" panose="020B0004020203020204" pitchFamily="34" charset="0"/>
      <p:regular r:id="rId40"/>
      <p:bold r:id="rId41"/>
    </p:embeddedFont>
    <p:embeddedFont>
      <p:font typeface="Palanquin Bold" panose="020B0004020203020204" pitchFamily="34" charset="0"/>
      <p:regular r:id="rId42"/>
      <p:bold r:id="rId43"/>
    </p:embeddedFont>
    <p:embeddedFont>
      <p:font typeface="Palanquin SemiBold" panose="020B0004020203020204" pitchFamily="34" charset="0"/>
      <p:bold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F23C1F-BC32-CBD1-45A7-C0FD0781430E}" name="Liz Corey" initials="LC" userId="S::ECorey@uwmsp.org::3a775df4-e9f7-4cd7-bc30-a5a04a87f997" providerId="AD"/>
  <p188:author id="{287A7634-9AAB-3FBE-0638-30ADE3519D2D}" name="Dan Stanton" initials="DS" userId="S::DStanton@uwmsp.org::b8139d33-381e-4100-8ce8-c6fd6cd06537" providerId="AD"/>
  <p188:author id="{50459172-1E9E-4BFA-7A7C-358499695250}" name="Katie Chatfield" initials="KC" userId="S::KChatfie@uwmsp.org::3a2a8f8c-dec2-439c-be55-46e6ea0d5cb0" providerId="AD"/>
  <p188:author id="{AE863682-EC76-28F6-7018-E1C947084CFA}" name="Nicque Mabrey" initials="NM" userId="S::nmabrey@uwmsp.org::cb5b4dff-1df3-43a9-a74c-1eea01a5c138" providerId="AD"/>
  <p188:author id="{78D15DB6-8374-5FFB-8AE2-713D3C77F472}" name="Liz Williams" initials="LW" userId="S::liwillia@uwmsp.org::ec1e1517-fbf5-4823-b259-0387d00ea84a" providerId="AD"/>
  <p188:author id="{4223C0C1-5059-4D0A-8AE8-DCF2C53A68CC}" name="Zach Mellow" initials="ZM" userId="S::zmellow@uwmsp.org::1a476577-3dba-45a8-a29c-af65d98672c3" providerId="AD"/>
  <p188:author id="{9E4BD2EE-F842-0CCF-6DBC-5692C84D1DA4}" name="Nicque Mabrey" initials="NM" userId="S::NMabrey@uwmsp.org::cb5b4dff-1df3-43a9-a74c-1eea01a5c138" providerId="AD"/>
  <p188:author id="{1A431CFC-E837-335E-1D6D-AB100381711C}" name="Liz Williams" initials="LW" userId="S::LiWillia@uwmsp.org::ec1e1517-fbf5-4823-b259-0387d00ea84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4B5"/>
    <a:srgbClr val="6465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7094" autoAdjust="0"/>
  </p:normalViewPr>
  <p:slideViewPr>
    <p:cSldViewPr snapToGrid="0">
      <p:cViewPr varScale="1">
        <p:scale>
          <a:sx n="35" d="100"/>
          <a:sy n="35" d="100"/>
        </p:scale>
        <p:origin x="2814" y="5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2.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5.fntdata"/><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6.fntdata"/><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1.fntdata"/><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1NoLn">
    <dgm:fillClrLst meth="repeat">
      <a:schemeClr val="accent1"/>
    </dgm:fillClrLst>
    <dgm:linClrLst meth="repeat">
      <a:schemeClr val="lt1">
        <a:alpha val="0"/>
      </a:schemeClr>
    </dgm:linClrLst>
    <dgm:effectClrLst/>
    <dgm:txLinClrLst/>
    <dgm:txFillClrLst/>
    <dgm:txEffectClrLst/>
  </dgm:styleLbl>
  <dgm:styleLbl name="ltNode1NoLn">
    <dgm:fillClrLst meth="repeat">
      <a:schemeClr val="accent1">
        <a:tint val="75000"/>
      </a:schemeClr>
    </dgm:fillClrLst>
    <dgm:linClrLst meth="repeat">
      <a:schemeClr val="lt1">
        <a:alpha val="0"/>
      </a:schemeClr>
    </dgm:linClrLst>
    <dgm:effectClrLst/>
    <dgm:txLinClrLst/>
    <dgm:txFillClrLst meth="repeat">
      <a:schemeClr val="dk1"/>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2NoLn">
    <dgm:fillClrLst meth="repeat">
      <a:schemeClr val="accent1"/>
    </dgm:fillClrLst>
    <dgm:linClrLst meth="repeat">
      <a:schemeClr val="lt1">
        <a:alpha val="0"/>
      </a:schemeClr>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3NoLn">
    <dgm:fillClrLst meth="repeat">
      <a:schemeClr val="accent1"/>
    </dgm:fillClrLst>
    <dgm:linClrLst meth="repeat">
      <a:schemeClr val="lt1">
        <a:alpha val="0"/>
      </a:schemeClr>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node4NoLn">
    <dgm:fillClrLst meth="repeat">
      <a:schemeClr val="accent1"/>
    </dgm:fillClrLst>
    <dgm:linClrLst meth="repeat">
      <a:schemeClr val="lt1">
        <a:alpha val="0"/>
      </a:schemeClr>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635216D5-1E15-4264-92D6-162DC2546D82}" type="doc">
      <dgm:prSet loTypeId="urn:microsoft.com/office/officeart/2005/8/layout/chevron1" loCatId="process" qsTypeId="urn:microsoft.com/office/officeart/2005/8/quickstyle/simple1#1" qsCatId="simple" csTypeId="urn:microsoft.com/office/officeart/2005/8/colors/accent1_2#1" csCatId="accent1" phldr="1"/>
      <dgm:spPr/>
      <dgm:t>
        <a:bodyPr/>
        <a:lstStyle/>
        <a:p>
          <a:endParaRPr lang="en-US"/>
        </a:p>
      </dgm:t>
    </dgm:pt>
    <dgm:pt modelId="{1560E268-5C32-4EB5-8530-2ED761B43288}">
      <dgm:prSet phldrT="[Text]" phldr="0" custT="1"/>
      <dgm:spPr>
        <a:solidFill>
          <a:srgbClr val="C00000"/>
        </a:solidFill>
      </dgm:spPr>
      <dgm:t>
        <a:bodyPr/>
        <a:lstStyle/>
        <a:p>
          <a:r>
            <a:rPr lang="en-US" sz="3800">
              <a:latin typeface="Palanquin Bold"/>
              <a:cs typeface="Palanquin Bold"/>
            </a:rPr>
            <a:t>Refine</a:t>
          </a:r>
        </a:p>
      </dgm:t>
    </dgm:pt>
    <dgm:pt modelId="{B96751BB-F1A5-4E6E-A423-122FC1A4A86D}" type="parTrans" cxnId="{992DC7AB-EEC3-4EE0-ABBF-DA87A00B78BD}">
      <dgm:prSet/>
      <dgm:spPr/>
      <dgm:t>
        <a:bodyPr/>
        <a:lstStyle/>
        <a:p>
          <a:endParaRPr lang="en-US"/>
        </a:p>
      </dgm:t>
    </dgm:pt>
    <dgm:pt modelId="{51959E4F-47FC-4C89-A830-89361DF7AEBF}" type="sibTrans" cxnId="{992DC7AB-EEC3-4EE0-ABBF-DA87A00B78BD}">
      <dgm:prSet/>
      <dgm:spPr/>
      <dgm:t>
        <a:bodyPr/>
        <a:lstStyle/>
        <a:p>
          <a:endParaRPr lang="en-US"/>
        </a:p>
      </dgm:t>
    </dgm:pt>
    <dgm:pt modelId="{6F22B2C8-57CF-4A74-A21A-8A06868C922A}">
      <dgm:prSet phldrT="[Text]" phldr="0" custT="1"/>
      <dgm:spPr>
        <a:solidFill>
          <a:srgbClr val="0044B5"/>
        </a:solidFill>
      </dgm:spPr>
      <dgm:t>
        <a:bodyPr/>
        <a:lstStyle/>
        <a:p>
          <a:pPr rtl="0"/>
          <a:r>
            <a:rPr lang="en-US" sz="3800">
              <a:latin typeface="Palanquin Bold"/>
              <a:cs typeface="Palanquin Bold"/>
            </a:rPr>
            <a:t>Advance</a:t>
          </a:r>
        </a:p>
      </dgm:t>
    </dgm:pt>
    <dgm:pt modelId="{366E00DF-70AE-4841-BD5D-3F6A5AFE3513}" type="parTrans" cxnId="{49531A6F-6A8F-40EA-8708-0B38CD4A1B77}">
      <dgm:prSet/>
      <dgm:spPr/>
      <dgm:t>
        <a:bodyPr/>
        <a:lstStyle/>
        <a:p>
          <a:endParaRPr lang="en-US"/>
        </a:p>
      </dgm:t>
    </dgm:pt>
    <dgm:pt modelId="{B4C4522C-0313-4DD2-88F6-0367B7BB7694}" type="sibTrans" cxnId="{49531A6F-6A8F-40EA-8708-0B38CD4A1B77}">
      <dgm:prSet/>
      <dgm:spPr/>
      <dgm:t>
        <a:bodyPr/>
        <a:lstStyle/>
        <a:p>
          <a:endParaRPr lang="en-US"/>
        </a:p>
      </dgm:t>
    </dgm:pt>
    <dgm:pt modelId="{F3B09506-C1E5-45A4-BC4D-6B12B93A1959}">
      <dgm:prSet phldrT="[Text]" phldr="0" custT="1"/>
      <dgm:spPr>
        <a:solidFill>
          <a:srgbClr val="FFC000"/>
        </a:solidFill>
      </dgm:spPr>
      <dgm:t>
        <a:bodyPr/>
        <a:lstStyle/>
        <a:p>
          <a:r>
            <a:rPr lang="en-US" sz="3800">
              <a:latin typeface="Palanquin Bold"/>
              <a:cs typeface="Palanquin Bold"/>
            </a:rPr>
            <a:t>Scale</a:t>
          </a:r>
        </a:p>
      </dgm:t>
    </dgm:pt>
    <dgm:pt modelId="{411F5A71-8063-48AE-953E-31F9A82A9815}" type="parTrans" cxnId="{1F25DAD3-7D69-464B-87DC-25449C0F4607}">
      <dgm:prSet/>
      <dgm:spPr/>
      <dgm:t>
        <a:bodyPr/>
        <a:lstStyle/>
        <a:p>
          <a:endParaRPr lang="en-US"/>
        </a:p>
      </dgm:t>
    </dgm:pt>
    <dgm:pt modelId="{3252515A-2AA2-4D9A-890F-1192A65DC313}" type="sibTrans" cxnId="{1F25DAD3-7D69-464B-87DC-25449C0F4607}">
      <dgm:prSet/>
      <dgm:spPr/>
      <dgm:t>
        <a:bodyPr/>
        <a:lstStyle/>
        <a:p>
          <a:endParaRPr lang="en-US"/>
        </a:p>
      </dgm:t>
    </dgm:pt>
    <dgm:pt modelId="{B9BA7042-8FDB-4E07-9C23-01FB2A844383}" type="pres">
      <dgm:prSet presAssocID="{635216D5-1E15-4264-92D6-162DC2546D82}" presName="Name0" presStyleCnt="0">
        <dgm:presLayoutVars>
          <dgm:dir/>
          <dgm:animLvl val="lvl"/>
          <dgm:resizeHandles val="exact"/>
        </dgm:presLayoutVars>
      </dgm:prSet>
      <dgm:spPr/>
    </dgm:pt>
    <dgm:pt modelId="{CED78248-732C-47B3-A9C9-41D7665AA4A1}" type="pres">
      <dgm:prSet presAssocID="{6F22B2C8-57CF-4A74-A21A-8A06868C922A}" presName="parTxOnly" presStyleLbl="node1" presStyleIdx="0" presStyleCnt="3">
        <dgm:presLayoutVars>
          <dgm:chMax val="0"/>
          <dgm:chPref val="0"/>
          <dgm:bulletEnabled val="1"/>
        </dgm:presLayoutVars>
      </dgm:prSet>
      <dgm:spPr/>
    </dgm:pt>
    <dgm:pt modelId="{EFBEE776-F024-4C30-8233-A7D1D0BC2F03}" type="pres">
      <dgm:prSet presAssocID="{B4C4522C-0313-4DD2-88F6-0367B7BB7694}" presName="parTxOnlySpace" presStyleCnt="0"/>
      <dgm:spPr/>
    </dgm:pt>
    <dgm:pt modelId="{E15C99D9-34DA-4FFB-804F-47BBB4FCD7A8}" type="pres">
      <dgm:prSet presAssocID="{1560E268-5C32-4EB5-8530-2ED761B43288}" presName="parTxOnly" presStyleLbl="node1" presStyleIdx="1" presStyleCnt="3">
        <dgm:presLayoutVars>
          <dgm:chMax val="0"/>
          <dgm:chPref val="0"/>
          <dgm:bulletEnabled val="1"/>
        </dgm:presLayoutVars>
      </dgm:prSet>
      <dgm:spPr/>
    </dgm:pt>
    <dgm:pt modelId="{3D67F109-922D-41FB-930F-62D31F6AB346}" type="pres">
      <dgm:prSet presAssocID="{51959E4F-47FC-4C89-A830-89361DF7AEBF}" presName="parTxOnlySpace" presStyleCnt="0"/>
      <dgm:spPr/>
    </dgm:pt>
    <dgm:pt modelId="{B593EEA1-F706-4B85-A138-F98BB84CC689}" type="pres">
      <dgm:prSet presAssocID="{F3B09506-C1E5-45A4-BC4D-6B12B93A1959}" presName="parTxOnly" presStyleLbl="node1" presStyleIdx="2" presStyleCnt="3">
        <dgm:presLayoutVars>
          <dgm:chMax val="0"/>
          <dgm:chPref val="0"/>
          <dgm:bulletEnabled val="1"/>
        </dgm:presLayoutVars>
      </dgm:prSet>
      <dgm:spPr/>
    </dgm:pt>
  </dgm:ptLst>
  <dgm:cxnLst>
    <dgm:cxn modelId="{7C1F065B-3371-4C5B-BF22-323759BCDE74}" type="presOf" srcId="{1560E268-5C32-4EB5-8530-2ED761B43288}" destId="{E15C99D9-34DA-4FFB-804F-47BBB4FCD7A8}" srcOrd="0" destOrd="0" presId="urn:microsoft.com/office/officeart/2005/8/layout/chevron1"/>
    <dgm:cxn modelId="{49531A6F-6A8F-40EA-8708-0B38CD4A1B77}" srcId="{635216D5-1E15-4264-92D6-162DC2546D82}" destId="{6F22B2C8-57CF-4A74-A21A-8A06868C922A}" srcOrd="0" destOrd="0" parTransId="{366E00DF-70AE-4841-BD5D-3F6A5AFE3513}" sibTransId="{B4C4522C-0313-4DD2-88F6-0367B7BB7694}"/>
    <dgm:cxn modelId="{DFC1AC52-7543-4BD5-A5FA-10277ADC237F}" type="presOf" srcId="{F3B09506-C1E5-45A4-BC4D-6B12B93A1959}" destId="{B593EEA1-F706-4B85-A138-F98BB84CC689}" srcOrd="0" destOrd="0" presId="urn:microsoft.com/office/officeart/2005/8/layout/chevron1"/>
    <dgm:cxn modelId="{8A0D9EA3-65F9-4443-9228-92545CC72DA2}" type="presOf" srcId="{6F22B2C8-57CF-4A74-A21A-8A06868C922A}" destId="{CED78248-732C-47B3-A9C9-41D7665AA4A1}" srcOrd="0" destOrd="0" presId="urn:microsoft.com/office/officeart/2005/8/layout/chevron1"/>
    <dgm:cxn modelId="{992DC7AB-EEC3-4EE0-ABBF-DA87A00B78BD}" srcId="{635216D5-1E15-4264-92D6-162DC2546D82}" destId="{1560E268-5C32-4EB5-8530-2ED761B43288}" srcOrd="1" destOrd="0" parTransId="{B96751BB-F1A5-4E6E-A423-122FC1A4A86D}" sibTransId="{51959E4F-47FC-4C89-A830-89361DF7AEBF}"/>
    <dgm:cxn modelId="{1F25DAD3-7D69-464B-87DC-25449C0F4607}" srcId="{635216D5-1E15-4264-92D6-162DC2546D82}" destId="{F3B09506-C1E5-45A4-BC4D-6B12B93A1959}" srcOrd="2" destOrd="0" parTransId="{411F5A71-8063-48AE-953E-31F9A82A9815}" sibTransId="{3252515A-2AA2-4D9A-890F-1192A65DC313}"/>
    <dgm:cxn modelId="{3411BFF3-1FB4-4766-9AA5-F4A32F93C815}" type="presOf" srcId="{635216D5-1E15-4264-92D6-162DC2546D82}" destId="{B9BA7042-8FDB-4E07-9C23-01FB2A844383}" srcOrd="0" destOrd="0" presId="urn:microsoft.com/office/officeart/2005/8/layout/chevron1"/>
    <dgm:cxn modelId="{35F23E06-E337-4384-A7C0-858F9439685D}" type="presParOf" srcId="{B9BA7042-8FDB-4E07-9C23-01FB2A844383}" destId="{CED78248-732C-47B3-A9C9-41D7665AA4A1}" srcOrd="0" destOrd="0" presId="urn:microsoft.com/office/officeart/2005/8/layout/chevron1"/>
    <dgm:cxn modelId="{1CD154A3-80D1-402C-AD94-037B1634EF00}" type="presParOf" srcId="{B9BA7042-8FDB-4E07-9C23-01FB2A844383}" destId="{EFBEE776-F024-4C30-8233-A7D1D0BC2F03}" srcOrd="1" destOrd="0" presId="urn:microsoft.com/office/officeart/2005/8/layout/chevron1"/>
    <dgm:cxn modelId="{EF809108-2A98-4775-91CA-D79A79EF1C16}" type="presParOf" srcId="{B9BA7042-8FDB-4E07-9C23-01FB2A844383}" destId="{E15C99D9-34DA-4FFB-804F-47BBB4FCD7A8}" srcOrd="2" destOrd="0" presId="urn:microsoft.com/office/officeart/2005/8/layout/chevron1"/>
    <dgm:cxn modelId="{2F96DA12-2188-4567-BEB4-A2E0FA1A48F7}" type="presParOf" srcId="{B9BA7042-8FDB-4E07-9C23-01FB2A844383}" destId="{3D67F109-922D-41FB-930F-62D31F6AB346}" srcOrd="3" destOrd="0" presId="urn:microsoft.com/office/officeart/2005/8/layout/chevron1"/>
    <dgm:cxn modelId="{4D66D53C-436E-49B5-BA67-C8976B666185}" type="presParOf" srcId="{B9BA7042-8FDB-4E07-9C23-01FB2A844383}" destId="{B593EEA1-F706-4B85-A138-F98BB84CC689}" srcOrd="4"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D78248-732C-47B3-A9C9-41D7665AA4A1}">
      <dsp:nvSpPr>
        <dsp:cNvPr id="0" name=""/>
        <dsp:cNvSpPr/>
      </dsp:nvSpPr>
      <dsp:spPr>
        <a:xfrm>
          <a:off x="3237" y="4470879"/>
          <a:ext cx="3944467" cy="1577786"/>
        </a:xfrm>
        <a:prstGeom prst="chevron">
          <a:avLst/>
        </a:prstGeom>
        <a:solidFill>
          <a:srgbClr val="0044B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019" tIns="50673" rIns="50673" bIns="50673" numCol="1" spcCol="1270" anchor="ctr" anchorCtr="0">
          <a:noAutofit/>
        </a:bodyPr>
        <a:lstStyle/>
        <a:p>
          <a:pPr marL="0" lvl="0" indent="0" algn="ctr" defTabSz="1689100" rtl="0">
            <a:lnSpc>
              <a:spcPct val="90000"/>
            </a:lnSpc>
            <a:spcBef>
              <a:spcPct val="0"/>
            </a:spcBef>
            <a:spcAft>
              <a:spcPct val="35000"/>
            </a:spcAft>
            <a:buNone/>
          </a:pPr>
          <a:r>
            <a:rPr lang="en-US" sz="3800" kern="1200">
              <a:latin typeface="Palanquin Bold"/>
              <a:cs typeface="Palanquin Bold"/>
            </a:rPr>
            <a:t>Advance</a:t>
          </a:r>
        </a:p>
      </dsp:txBody>
      <dsp:txXfrm>
        <a:off x="792130" y="4470879"/>
        <a:ext cx="2366681" cy="1577786"/>
      </dsp:txXfrm>
    </dsp:sp>
    <dsp:sp modelId="{E15C99D9-34DA-4FFB-804F-47BBB4FCD7A8}">
      <dsp:nvSpPr>
        <dsp:cNvPr id="0" name=""/>
        <dsp:cNvSpPr/>
      </dsp:nvSpPr>
      <dsp:spPr>
        <a:xfrm>
          <a:off x="3553257" y="4470879"/>
          <a:ext cx="3944467" cy="1577786"/>
        </a:xfrm>
        <a:prstGeom prst="chevron">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019" tIns="50673" rIns="50673" bIns="50673" numCol="1" spcCol="1270" anchor="ctr" anchorCtr="0">
          <a:noAutofit/>
        </a:bodyPr>
        <a:lstStyle/>
        <a:p>
          <a:pPr marL="0" lvl="0" indent="0" algn="ctr" defTabSz="1689100">
            <a:lnSpc>
              <a:spcPct val="90000"/>
            </a:lnSpc>
            <a:spcBef>
              <a:spcPct val="0"/>
            </a:spcBef>
            <a:spcAft>
              <a:spcPct val="35000"/>
            </a:spcAft>
            <a:buNone/>
          </a:pPr>
          <a:r>
            <a:rPr lang="en-US" sz="3800" kern="1200">
              <a:latin typeface="Palanquin Bold"/>
              <a:cs typeface="Palanquin Bold"/>
            </a:rPr>
            <a:t>Refine</a:t>
          </a:r>
        </a:p>
      </dsp:txBody>
      <dsp:txXfrm>
        <a:off x="4342150" y="4470879"/>
        <a:ext cx="2366681" cy="1577786"/>
      </dsp:txXfrm>
    </dsp:sp>
    <dsp:sp modelId="{B593EEA1-F706-4B85-A138-F98BB84CC689}">
      <dsp:nvSpPr>
        <dsp:cNvPr id="0" name=""/>
        <dsp:cNvSpPr/>
      </dsp:nvSpPr>
      <dsp:spPr>
        <a:xfrm>
          <a:off x="7103278" y="4470879"/>
          <a:ext cx="3944467" cy="1577786"/>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019" tIns="50673" rIns="50673" bIns="50673" numCol="1" spcCol="1270" anchor="ctr" anchorCtr="0">
          <a:noAutofit/>
        </a:bodyPr>
        <a:lstStyle/>
        <a:p>
          <a:pPr marL="0" lvl="0" indent="0" algn="ctr" defTabSz="1689100">
            <a:lnSpc>
              <a:spcPct val="90000"/>
            </a:lnSpc>
            <a:spcBef>
              <a:spcPct val="0"/>
            </a:spcBef>
            <a:spcAft>
              <a:spcPct val="35000"/>
            </a:spcAft>
            <a:buNone/>
          </a:pPr>
          <a:r>
            <a:rPr lang="en-US" sz="3800" kern="1200">
              <a:latin typeface="Palanquin Bold"/>
              <a:cs typeface="Palanquin Bold"/>
            </a:rPr>
            <a:t>Scale</a:t>
          </a:r>
        </a:p>
      </dsp:txBody>
      <dsp:txXfrm>
        <a:off x="7892171" y="4470879"/>
        <a:ext cx="2366681" cy="1577786"/>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fld id="{B7268E1E-0E44-426D-905E-8AD9B19D2182}" type="datetimeFigureOut">
              <a:rPr lang="cs-CZ" smtClean="0"/>
              <a:t>13.08.2026</a:t>
            </a:fld>
            <a:endParaRPr lang="cs-CZ"/>
          </a:p>
        </p:txBody>
      </p:sp>
      <p:sp>
        <p:nvSpPr>
          <p:cNvPr id="4" name="Slide Image Placeholder 3"/>
          <p:cNvSpPr>
            <a:spLocks noGrp="1" noRot="1" noChangeAspect="1"/>
          </p:cNvSpPr>
          <p:nvPr>
            <p:ph type="sldImg" idx="2"/>
          </p:nvPr>
        </p:nvSpPr>
        <p:spPr>
          <a:xfrm>
            <a:off x="4384675" y="384175"/>
            <a:ext cx="3422650" cy="1925638"/>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4675" y="384175"/>
            <a:ext cx="3422650" cy="1925638"/>
          </a:xfrm>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14403729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384675" y="384175"/>
            <a:ext cx="3422650"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4675" y="384175"/>
            <a:ext cx="3422650" cy="19256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26853016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4675" y="384175"/>
            <a:ext cx="3422650" cy="19256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12</a:t>
            </a:fld>
            <a:endParaRPr lang="cs-CZ"/>
          </a:p>
        </p:txBody>
      </p:sp>
    </p:spTree>
    <p:extLst>
      <p:ext uri="{BB962C8B-B14F-4D97-AF65-F5344CB8AC3E}">
        <p14:creationId xmlns:p14="http://schemas.microsoft.com/office/powerpoint/2010/main" val="31885405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4675" y="384175"/>
            <a:ext cx="3422650" cy="19256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9391415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4675" y="384175"/>
            <a:ext cx="3422650" cy="192563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14</a:t>
            </a:fld>
            <a:endParaRPr lang="cs-CZ"/>
          </a:p>
        </p:txBody>
      </p:sp>
    </p:spTree>
    <p:extLst>
      <p:ext uri="{BB962C8B-B14F-4D97-AF65-F5344CB8AC3E}">
        <p14:creationId xmlns:p14="http://schemas.microsoft.com/office/powerpoint/2010/main" val="41330084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697AC-3A8C-17A8-B9A8-CA7D4532ED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B8822B-5F8F-670F-B5D3-80E67B516C6B}"/>
              </a:ext>
            </a:extLst>
          </p:cNvPr>
          <p:cNvSpPr>
            <a:spLocks noGrp="1" noRot="1" noChangeAspect="1"/>
          </p:cNvSpPr>
          <p:nvPr>
            <p:ph type="sldImg"/>
          </p:nvPr>
        </p:nvSpPr>
        <p:spPr>
          <a:xfrm>
            <a:off x="4384675" y="384175"/>
            <a:ext cx="3422650" cy="1925638"/>
          </a:xfrm>
        </p:spPr>
      </p:sp>
      <p:sp>
        <p:nvSpPr>
          <p:cNvPr id="3" name="Notes Placeholder 2">
            <a:extLst>
              <a:ext uri="{FF2B5EF4-FFF2-40B4-BE49-F238E27FC236}">
                <a16:creationId xmlns:a16="http://schemas.microsoft.com/office/drawing/2014/main" id="{B7C83CB7-4AB1-CAF0-4C00-FBC2F73A53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FCCFAE-9147-F091-573C-70C88906A3CD}"/>
              </a:ext>
            </a:extLst>
          </p:cNvPr>
          <p:cNvSpPr>
            <a:spLocks noGrp="1"/>
          </p:cNvSpPr>
          <p:nvPr>
            <p:ph type="sldNum" sz="quarter" idx="5"/>
          </p:nvPr>
        </p:nvSpPr>
        <p:spPr/>
        <p:txBody>
          <a:bodyPr/>
          <a:lstStyle/>
          <a:p>
            <a:fld id="{871B2431-D351-4C6E-A3CF-9DFAC0E3E050}" type="slidenum">
              <a:rPr lang="cs-CZ" smtClean="0"/>
              <a:t>15</a:t>
            </a:fld>
            <a:endParaRPr lang="cs-CZ"/>
          </a:p>
        </p:txBody>
      </p:sp>
    </p:spTree>
    <p:extLst>
      <p:ext uri="{BB962C8B-B14F-4D97-AF65-F5344CB8AC3E}">
        <p14:creationId xmlns:p14="http://schemas.microsoft.com/office/powerpoint/2010/main" val="1062861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C31D6-F12B-8AFD-6DD8-28B3937EF6CA}"/>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DD45C0AD-341F-0340-ECBC-219C754BD89C}"/>
              </a:ext>
            </a:extLst>
          </p:cNvPr>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03889FB3-CFD2-7934-345D-7E8C8B5F988E}"/>
              </a:ext>
            </a:extLst>
          </p:cNvPr>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82E4AEF-D4A8-25CC-9864-51543C49B777}"/>
              </a:ext>
            </a:extLst>
          </p:cNvPr>
          <p:cNvSpPr>
            <a:spLocks noGrp="1" noRot="1" noChangeAspect="1"/>
          </p:cNvSpPr>
          <p:nvPr>
            <p:ph type="sldImg" idx="2"/>
          </p:nvPr>
        </p:nvSpPr>
        <p:spPr>
          <a:xfrm>
            <a:off x="4384675" y="384175"/>
            <a:ext cx="3422650"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9776F45-A21D-DC36-899A-786CE2ABD985}"/>
              </a:ext>
            </a:extLst>
          </p:cNvPr>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53125F46-ABB6-0FFE-D7AC-6595B0A2A2A3}"/>
              </a:ext>
            </a:extLst>
          </p:cNvPr>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A5CAFF63-286A-64AF-C805-607ACA7B3404}"/>
              </a:ext>
            </a:extLst>
          </p:cNvPr>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7575212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4675" y="384175"/>
            <a:ext cx="3422650" cy="19256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17</a:t>
            </a:fld>
            <a:endParaRPr lang="cs-CZ"/>
          </a:p>
        </p:txBody>
      </p:sp>
    </p:spTree>
    <p:extLst>
      <p:ext uri="{BB962C8B-B14F-4D97-AF65-F5344CB8AC3E}">
        <p14:creationId xmlns:p14="http://schemas.microsoft.com/office/powerpoint/2010/main" val="11694166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4675" y="384175"/>
            <a:ext cx="3422650" cy="19256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18</a:t>
            </a:fld>
            <a:endParaRPr lang="cs-CZ"/>
          </a:p>
        </p:txBody>
      </p:sp>
    </p:spTree>
    <p:extLst>
      <p:ext uri="{BB962C8B-B14F-4D97-AF65-F5344CB8AC3E}">
        <p14:creationId xmlns:p14="http://schemas.microsoft.com/office/powerpoint/2010/main" val="4381084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19</a:t>
            </a:fld>
            <a:endParaRPr lang="cs-CZ"/>
          </a:p>
        </p:txBody>
      </p:sp>
    </p:spTree>
    <p:extLst>
      <p:ext uri="{BB962C8B-B14F-4D97-AF65-F5344CB8AC3E}">
        <p14:creationId xmlns:p14="http://schemas.microsoft.com/office/powerpoint/2010/main" val="2871748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DE5A8-5979-3063-D576-8068792FB1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273D6D-B159-DCF6-E421-A03D424D8AEF}"/>
              </a:ext>
            </a:extLst>
          </p:cNvPr>
          <p:cNvSpPr>
            <a:spLocks noGrp="1" noRot="1" noChangeAspect="1"/>
          </p:cNvSpPr>
          <p:nvPr>
            <p:ph type="sldImg"/>
          </p:nvPr>
        </p:nvSpPr>
        <p:spPr>
          <a:xfrm>
            <a:off x="4384675" y="384175"/>
            <a:ext cx="3422650" cy="1925638"/>
          </a:xfrm>
        </p:spPr>
      </p:sp>
      <p:sp>
        <p:nvSpPr>
          <p:cNvPr id="3" name="Notes Placeholder 2">
            <a:extLst>
              <a:ext uri="{FF2B5EF4-FFF2-40B4-BE49-F238E27FC236}">
                <a16:creationId xmlns:a16="http://schemas.microsoft.com/office/drawing/2014/main" id="{DF882879-4073-D885-512D-AB3B323878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7F3DFF-4E38-9742-7A4B-D13D04F4D6AD}"/>
              </a:ext>
            </a:extLst>
          </p:cNvPr>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3751210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EA887-16BB-9EEB-71CB-2BCF1E1C36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CA06EC-DEBD-DABE-0F7E-FCA2BCA45A0C}"/>
              </a:ext>
            </a:extLst>
          </p:cNvPr>
          <p:cNvSpPr>
            <a:spLocks noGrp="1" noRot="1" noChangeAspect="1"/>
          </p:cNvSpPr>
          <p:nvPr>
            <p:ph type="sldImg"/>
          </p:nvPr>
        </p:nvSpPr>
        <p:spPr>
          <a:xfrm>
            <a:off x="4384675" y="384175"/>
            <a:ext cx="3422650" cy="1925638"/>
          </a:xfrm>
        </p:spPr>
      </p:sp>
      <p:sp>
        <p:nvSpPr>
          <p:cNvPr id="3" name="Notes Placeholder 2">
            <a:extLst>
              <a:ext uri="{FF2B5EF4-FFF2-40B4-BE49-F238E27FC236}">
                <a16:creationId xmlns:a16="http://schemas.microsoft.com/office/drawing/2014/main" id="{5290AC57-1AA7-56C6-B91D-B9C01468A5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DE1412-02A3-3E82-FE5D-DB6A509EF7B6}"/>
              </a:ext>
            </a:extLst>
          </p:cNvPr>
          <p:cNvSpPr>
            <a:spLocks noGrp="1"/>
          </p:cNvSpPr>
          <p:nvPr>
            <p:ph type="sldNum" sz="quarter" idx="5"/>
          </p:nvPr>
        </p:nvSpPr>
        <p:spPr/>
        <p:txBody>
          <a:bodyPr/>
          <a:lstStyle/>
          <a:p>
            <a:fld id="{871B2431-D351-4C6E-A3CF-9DFAC0E3E050}" type="slidenum">
              <a:rPr lang="cs-CZ" smtClean="0"/>
              <a:t>20</a:t>
            </a:fld>
            <a:endParaRPr lang="cs-CZ"/>
          </a:p>
        </p:txBody>
      </p:sp>
    </p:spTree>
    <p:extLst>
      <p:ext uri="{BB962C8B-B14F-4D97-AF65-F5344CB8AC3E}">
        <p14:creationId xmlns:p14="http://schemas.microsoft.com/office/powerpoint/2010/main" val="7590064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4675" y="384175"/>
            <a:ext cx="3422650" cy="192563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21</a:t>
            </a:fld>
            <a:endParaRPr lang="cs-CZ"/>
          </a:p>
        </p:txBody>
      </p:sp>
    </p:spTree>
    <p:extLst>
      <p:ext uri="{BB962C8B-B14F-4D97-AF65-F5344CB8AC3E}">
        <p14:creationId xmlns:p14="http://schemas.microsoft.com/office/powerpoint/2010/main" val="12868590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3D570-84A5-19BD-0A01-A6C8970DC4FD}"/>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3F21DF23-C3AF-3987-F50A-FF41BE94C777}"/>
              </a:ext>
            </a:extLst>
          </p:cNvPr>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8E34963-49CA-B0C3-8085-117A28CD2767}"/>
              </a:ext>
            </a:extLst>
          </p:cNvPr>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DCC898E-BCB8-0FF8-CCA7-67F17D66E017}"/>
              </a:ext>
            </a:extLst>
          </p:cNvPr>
          <p:cNvSpPr>
            <a:spLocks noGrp="1" noRot="1" noChangeAspect="1"/>
          </p:cNvSpPr>
          <p:nvPr>
            <p:ph type="sldImg" idx="2"/>
          </p:nvPr>
        </p:nvSpPr>
        <p:spPr>
          <a:xfrm>
            <a:off x="4384675" y="384175"/>
            <a:ext cx="3422650"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68BBDB4-62BD-EAD1-83D8-53C2398A5F3E}"/>
              </a:ext>
            </a:extLst>
          </p:cNvPr>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93F7033C-D1DE-43CE-659A-5E2C90AACBB1}"/>
              </a:ext>
            </a:extLst>
          </p:cNvPr>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8ACDC2E9-6C0C-2905-F420-FEA08F3B3951}"/>
              </a:ext>
            </a:extLst>
          </p:cNvPr>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1400285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B0AC9-E4C9-5158-B01D-51BB036D5B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8A00EA-AC96-C0EB-FFE4-511DCBCA3652}"/>
              </a:ext>
            </a:extLst>
          </p:cNvPr>
          <p:cNvSpPr>
            <a:spLocks noGrp="1" noRot="1" noChangeAspect="1"/>
          </p:cNvSpPr>
          <p:nvPr>
            <p:ph type="sldImg"/>
          </p:nvPr>
        </p:nvSpPr>
        <p:spPr>
          <a:xfrm>
            <a:off x="4384675" y="384175"/>
            <a:ext cx="3422650" cy="1925638"/>
          </a:xfrm>
        </p:spPr>
      </p:sp>
      <p:sp>
        <p:nvSpPr>
          <p:cNvPr id="3" name="Notes Placeholder 2">
            <a:extLst>
              <a:ext uri="{FF2B5EF4-FFF2-40B4-BE49-F238E27FC236}">
                <a16:creationId xmlns:a16="http://schemas.microsoft.com/office/drawing/2014/main" id="{C6066D0A-91F2-2A89-EDA7-CA1AD09742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D764C0-DEA8-677E-D5C7-0715CA44F3CE}"/>
              </a:ext>
            </a:extLst>
          </p:cNvPr>
          <p:cNvSpPr>
            <a:spLocks noGrp="1"/>
          </p:cNvSpPr>
          <p:nvPr>
            <p:ph type="sldNum" sz="quarter" idx="5"/>
          </p:nvPr>
        </p:nvSpPr>
        <p:spPr/>
        <p:txBody>
          <a:bodyPr/>
          <a:lstStyle/>
          <a:p>
            <a:fld id="{871B2431-D351-4C6E-A3CF-9DFAC0E3E050}" type="slidenum">
              <a:rPr lang="cs-CZ" smtClean="0"/>
              <a:t>23</a:t>
            </a:fld>
            <a:endParaRPr lang="cs-CZ"/>
          </a:p>
        </p:txBody>
      </p:sp>
    </p:spTree>
    <p:extLst>
      <p:ext uri="{BB962C8B-B14F-4D97-AF65-F5344CB8AC3E}">
        <p14:creationId xmlns:p14="http://schemas.microsoft.com/office/powerpoint/2010/main" val="24516455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DC5F6-8D7E-11B6-C04D-27223F06E7F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0B9E26-69DF-30B6-840F-099BACB0B05B}"/>
              </a:ext>
            </a:extLst>
          </p:cNvPr>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8EB0DED1-9A0E-54F6-EEE2-C29DBBC34110}"/>
              </a:ext>
            </a:extLst>
          </p:cNvPr>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2008F58-C398-EF97-5AD6-EA497AF3F853}"/>
              </a:ext>
            </a:extLst>
          </p:cNvPr>
          <p:cNvSpPr>
            <a:spLocks noGrp="1" noRot="1" noChangeAspect="1"/>
          </p:cNvSpPr>
          <p:nvPr>
            <p:ph type="sldImg" idx="2"/>
          </p:nvPr>
        </p:nvSpPr>
        <p:spPr>
          <a:xfrm>
            <a:off x="4384675" y="384175"/>
            <a:ext cx="3422650"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97FA6B16-F0E2-1C70-59D5-6976EF5FFCD3}"/>
              </a:ext>
            </a:extLst>
          </p:cNvPr>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2AEAE4C4-6A5F-BEE5-6F6A-FAE659594D67}"/>
              </a:ext>
            </a:extLst>
          </p:cNvPr>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6A6EE280-BE5B-BC41-4C7D-7545F9E9015A}"/>
              </a:ext>
            </a:extLst>
          </p:cNvPr>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0977122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0468E-337F-0A9C-8607-0824732847C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6523B0E-63AD-93D4-71C7-115AE16F09AD}"/>
              </a:ext>
            </a:extLst>
          </p:cNvPr>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E30873D2-F80D-ABB1-20E2-32AFF38ADB4B}"/>
              </a:ext>
            </a:extLst>
          </p:cNvPr>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68DF2D39-BACE-79F7-BB48-7847A60F21E0}"/>
              </a:ext>
            </a:extLst>
          </p:cNvPr>
          <p:cNvSpPr>
            <a:spLocks noGrp="1" noRot="1" noChangeAspect="1"/>
          </p:cNvSpPr>
          <p:nvPr>
            <p:ph type="sldImg" idx="2"/>
          </p:nvPr>
        </p:nvSpPr>
        <p:spPr>
          <a:xfrm>
            <a:off x="4384675" y="384175"/>
            <a:ext cx="3422650"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EE1220A-B07C-E617-7FE8-650C6C15D8C6}"/>
              </a:ext>
            </a:extLst>
          </p:cNvPr>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6765E4A8-29B2-8CEE-42E8-A421B8EA76BA}"/>
              </a:ext>
            </a:extLst>
          </p:cNvPr>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817926A-92C5-0B45-E301-AF7022EB1227}"/>
              </a:ext>
            </a:extLst>
          </p:cNvPr>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9443290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8CDF0-C461-D720-C877-6E15873518E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4D2849-28E7-6A38-B118-D7D84164FF78}"/>
              </a:ext>
            </a:extLst>
          </p:cNvPr>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5DE74888-F921-5C43-4A89-41CED57D6B6F}"/>
              </a:ext>
            </a:extLst>
          </p:cNvPr>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4132443-4583-0A38-9B40-710D76B09DB1}"/>
              </a:ext>
            </a:extLst>
          </p:cNvPr>
          <p:cNvSpPr>
            <a:spLocks noGrp="1" noRot="1" noChangeAspect="1"/>
          </p:cNvSpPr>
          <p:nvPr>
            <p:ph type="sldImg" idx="2"/>
          </p:nvPr>
        </p:nvSpPr>
        <p:spPr>
          <a:xfrm>
            <a:off x="4384675" y="384175"/>
            <a:ext cx="3422650"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50431E9-C90B-A145-A50D-FAEF6A7305D3}"/>
              </a:ext>
            </a:extLst>
          </p:cNvPr>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7E0D07C8-0362-8F49-FB2B-B59539236BB5}"/>
              </a:ext>
            </a:extLst>
          </p:cNvPr>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484F649A-4657-158F-0880-C719F0C0E08C}"/>
              </a:ext>
            </a:extLst>
          </p:cNvPr>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2393595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C48E8-2BB1-4D31-10DF-BD11FEB923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1672D2-8895-4769-58DB-12EAB96DA095}"/>
              </a:ext>
            </a:extLst>
          </p:cNvPr>
          <p:cNvSpPr>
            <a:spLocks noGrp="1" noRot="1" noChangeAspect="1"/>
          </p:cNvSpPr>
          <p:nvPr>
            <p:ph type="sldImg"/>
          </p:nvPr>
        </p:nvSpPr>
        <p:spPr>
          <a:xfrm>
            <a:off x="4384675" y="384175"/>
            <a:ext cx="3422650" cy="1925638"/>
          </a:xfrm>
        </p:spPr>
      </p:sp>
      <p:sp>
        <p:nvSpPr>
          <p:cNvPr id="3" name="Notes Placeholder 2">
            <a:extLst>
              <a:ext uri="{FF2B5EF4-FFF2-40B4-BE49-F238E27FC236}">
                <a16:creationId xmlns:a16="http://schemas.microsoft.com/office/drawing/2014/main" id="{72459864-44C7-8586-F4D1-7AE1C3376F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B670BF-E62C-96A5-C84D-E238BF31ED2A}"/>
              </a:ext>
            </a:extLst>
          </p:cNvPr>
          <p:cNvSpPr>
            <a:spLocks noGrp="1"/>
          </p:cNvSpPr>
          <p:nvPr>
            <p:ph type="sldNum" sz="quarter" idx="5"/>
          </p:nvPr>
        </p:nvSpPr>
        <p:spPr/>
        <p:txBody>
          <a:bodyPr/>
          <a:lstStyle/>
          <a:p>
            <a:fld id="{871B2431-D351-4C6E-A3CF-9DFAC0E3E050}" type="slidenum">
              <a:rPr lang="cs-CZ" smtClean="0"/>
              <a:t>27</a:t>
            </a:fld>
            <a:endParaRPr lang="cs-CZ"/>
          </a:p>
        </p:txBody>
      </p:sp>
    </p:spTree>
    <p:extLst>
      <p:ext uri="{BB962C8B-B14F-4D97-AF65-F5344CB8AC3E}">
        <p14:creationId xmlns:p14="http://schemas.microsoft.com/office/powerpoint/2010/main" val="11731101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4675" y="384175"/>
            <a:ext cx="3422650" cy="1925638"/>
          </a:xfrm>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71B2431-D351-4C6E-A3CF-9DFAC0E3E050}" type="slidenum">
              <a:rPr lang="cs-CZ" smtClean="0"/>
              <a:t>28</a:t>
            </a:fld>
            <a:endParaRPr lang="cs-CZ"/>
          </a:p>
        </p:txBody>
      </p:sp>
    </p:spTree>
    <p:extLst>
      <p:ext uri="{BB962C8B-B14F-4D97-AF65-F5344CB8AC3E}">
        <p14:creationId xmlns:p14="http://schemas.microsoft.com/office/powerpoint/2010/main" val="32364695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E0442-83F3-2879-C291-A2F5F783CD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E5032E-A301-EAF4-C505-88A3D26C7111}"/>
              </a:ext>
            </a:extLst>
          </p:cNvPr>
          <p:cNvSpPr>
            <a:spLocks noGrp="1" noRot="1" noChangeAspect="1"/>
          </p:cNvSpPr>
          <p:nvPr>
            <p:ph type="sldImg"/>
          </p:nvPr>
        </p:nvSpPr>
        <p:spPr>
          <a:xfrm>
            <a:off x="4384675" y="384175"/>
            <a:ext cx="3422650" cy="1925638"/>
          </a:xfrm>
        </p:spPr>
      </p:sp>
      <p:sp>
        <p:nvSpPr>
          <p:cNvPr id="3" name="Notes Placeholder 2">
            <a:extLst>
              <a:ext uri="{FF2B5EF4-FFF2-40B4-BE49-F238E27FC236}">
                <a16:creationId xmlns:a16="http://schemas.microsoft.com/office/drawing/2014/main" id="{C9303B71-0199-5EAF-3C4E-B53E87A277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C33F29-7E8C-A426-D112-040C4F8BFF28}"/>
              </a:ext>
            </a:extLst>
          </p:cNvPr>
          <p:cNvSpPr>
            <a:spLocks noGrp="1"/>
          </p:cNvSpPr>
          <p:nvPr>
            <p:ph type="sldNum" sz="quarter" idx="5"/>
          </p:nvPr>
        </p:nvSpPr>
        <p:spPr/>
        <p:txBody>
          <a:bodyPr/>
          <a:lstStyle/>
          <a:p>
            <a:fld id="{871B2431-D351-4C6E-A3CF-9DFAC0E3E050}" type="slidenum">
              <a:rPr lang="cs-CZ" smtClean="0"/>
              <a:t>29</a:t>
            </a:fld>
            <a:endParaRPr lang="cs-CZ"/>
          </a:p>
        </p:txBody>
      </p:sp>
    </p:spTree>
    <p:extLst>
      <p:ext uri="{BB962C8B-B14F-4D97-AF65-F5344CB8AC3E}">
        <p14:creationId xmlns:p14="http://schemas.microsoft.com/office/powerpoint/2010/main" val="895423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29EFA-D729-EC4A-2E56-F58B01C64C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0C7BF2-44F8-55E1-7BF8-4ABDEC57F7AC}"/>
              </a:ext>
            </a:extLst>
          </p:cNvPr>
          <p:cNvSpPr>
            <a:spLocks noGrp="1" noRot="1" noChangeAspect="1"/>
          </p:cNvSpPr>
          <p:nvPr>
            <p:ph type="sldImg"/>
          </p:nvPr>
        </p:nvSpPr>
        <p:spPr>
          <a:xfrm>
            <a:off x="4384675" y="384175"/>
            <a:ext cx="3422650" cy="1925638"/>
          </a:xfrm>
        </p:spPr>
      </p:sp>
      <p:sp>
        <p:nvSpPr>
          <p:cNvPr id="3" name="Notes Placeholder 2">
            <a:extLst>
              <a:ext uri="{FF2B5EF4-FFF2-40B4-BE49-F238E27FC236}">
                <a16:creationId xmlns:a16="http://schemas.microsoft.com/office/drawing/2014/main" id="{6E62CCAF-9F41-B37A-9652-59A65D60AA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54A553-42D7-0DFD-05A8-2AF4BF5107FD}"/>
              </a:ext>
            </a:extLst>
          </p:cNvPr>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38218800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A3FFF-D693-C397-18D7-6DA46FA5A2C4}"/>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3B4FE36-34CA-BAB4-8EFF-6985FC7D8B77}"/>
              </a:ext>
            </a:extLst>
          </p:cNvPr>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60BC067-AF5B-D1CC-1153-7A4CBBD760EB}"/>
              </a:ext>
            </a:extLst>
          </p:cNvPr>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95E6BC0-DC1B-F418-0BC4-96F260C137BD}"/>
              </a:ext>
            </a:extLst>
          </p:cNvPr>
          <p:cNvSpPr>
            <a:spLocks noGrp="1" noRot="1" noChangeAspect="1"/>
          </p:cNvSpPr>
          <p:nvPr>
            <p:ph type="sldImg" idx="2"/>
          </p:nvPr>
        </p:nvSpPr>
        <p:spPr>
          <a:xfrm>
            <a:off x="4384675" y="384175"/>
            <a:ext cx="3422650"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5694596-3096-DE63-C4FC-DEA3BCFB4AA4}"/>
              </a:ext>
            </a:extLst>
          </p:cNvPr>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dirty="0"/>
          </a:p>
        </p:txBody>
      </p:sp>
      <p:sp>
        <p:nvSpPr>
          <p:cNvPr id="6" name="Footer Placeholder 5">
            <a:extLst>
              <a:ext uri="{FF2B5EF4-FFF2-40B4-BE49-F238E27FC236}">
                <a16:creationId xmlns:a16="http://schemas.microsoft.com/office/drawing/2014/main" id="{0ECF2035-BF14-CB0F-84FA-21590D0198BD}"/>
              </a:ext>
            </a:extLst>
          </p:cNvPr>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FC3C183-CCBC-53A2-CEC6-86DB6AD553FF}"/>
              </a:ext>
            </a:extLst>
          </p:cNvPr>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0344569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4675" y="384175"/>
            <a:ext cx="3422650" cy="19256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71B2431-D351-4C6E-A3CF-9DFAC0E3E050}" type="slidenum">
              <a:rPr lang="cs-CZ" smtClean="0"/>
              <a:t>31</a:t>
            </a:fld>
            <a:endParaRPr lang="cs-CZ"/>
          </a:p>
        </p:txBody>
      </p:sp>
    </p:spTree>
    <p:extLst>
      <p:ext uri="{BB962C8B-B14F-4D97-AF65-F5344CB8AC3E}">
        <p14:creationId xmlns:p14="http://schemas.microsoft.com/office/powerpoint/2010/main" val="17710531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8F8C3-17B8-FA9A-4711-F867C928951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33ED83F-3C0A-7E5E-A39E-57DEF6F8E45B}"/>
              </a:ext>
            </a:extLst>
          </p:cNvPr>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1BBA2F04-9DC9-BADF-44C1-8BDC180B7325}"/>
              </a:ext>
            </a:extLst>
          </p:cNvPr>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07DF48BB-0211-BD7E-79B4-985219E16104}"/>
              </a:ext>
            </a:extLst>
          </p:cNvPr>
          <p:cNvSpPr>
            <a:spLocks noGrp="1" noRot="1" noChangeAspect="1"/>
          </p:cNvSpPr>
          <p:nvPr>
            <p:ph type="sldImg" idx="2"/>
          </p:nvPr>
        </p:nvSpPr>
        <p:spPr>
          <a:xfrm>
            <a:off x="4384675" y="384175"/>
            <a:ext cx="3422650"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20DE3C28-871E-756B-C459-DF7D5FDF90C1}"/>
              </a:ext>
            </a:extLst>
          </p:cNvPr>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a:ea typeface="Calibri"/>
              <a:cs typeface="Calibri"/>
            </a:endParaRPr>
          </a:p>
        </p:txBody>
      </p:sp>
      <p:sp>
        <p:nvSpPr>
          <p:cNvPr id="6" name="Footer Placeholder 5">
            <a:extLst>
              <a:ext uri="{FF2B5EF4-FFF2-40B4-BE49-F238E27FC236}">
                <a16:creationId xmlns:a16="http://schemas.microsoft.com/office/drawing/2014/main" id="{187F1F50-C9BF-87F0-18C6-240E3886CEB0}"/>
              </a:ext>
            </a:extLst>
          </p:cNvPr>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230C4112-48C3-A0C8-B999-2399C6978CFF}"/>
              </a:ext>
            </a:extLst>
          </p:cNvPr>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035731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4675" y="384175"/>
            <a:ext cx="3422650" cy="19256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4</a:t>
            </a:fld>
            <a:endParaRPr lang="cs-CZ"/>
          </a:p>
        </p:txBody>
      </p:sp>
    </p:spTree>
    <p:extLst>
      <p:ext uri="{BB962C8B-B14F-4D97-AF65-F5344CB8AC3E}">
        <p14:creationId xmlns:p14="http://schemas.microsoft.com/office/powerpoint/2010/main" val="3691720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2E2EE-4B6C-7682-81B9-0617818985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84C6F5-4D20-0E96-3C12-E25B510BB65F}"/>
              </a:ext>
            </a:extLst>
          </p:cNvPr>
          <p:cNvSpPr>
            <a:spLocks noGrp="1" noRot="1" noChangeAspect="1"/>
          </p:cNvSpPr>
          <p:nvPr>
            <p:ph type="sldImg"/>
          </p:nvPr>
        </p:nvSpPr>
        <p:spPr>
          <a:xfrm>
            <a:off x="4384675" y="384175"/>
            <a:ext cx="3422650" cy="1925638"/>
          </a:xfrm>
        </p:spPr>
      </p:sp>
      <p:sp>
        <p:nvSpPr>
          <p:cNvPr id="3" name="Notes Placeholder 2">
            <a:extLst>
              <a:ext uri="{FF2B5EF4-FFF2-40B4-BE49-F238E27FC236}">
                <a16:creationId xmlns:a16="http://schemas.microsoft.com/office/drawing/2014/main" id="{9D46896C-2A73-D332-8B76-36AD08D0B2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CD529D-B59B-43E1-45D2-E9CED63525EE}"/>
              </a:ext>
            </a:extLst>
          </p:cNvPr>
          <p:cNvSpPr>
            <a:spLocks noGrp="1"/>
          </p:cNvSpPr>
          <p:nvPr>
            <p:ph type="sldNum" sz="quarter" idx="5"/>
          </p:nvPr>
        </p:nvSpPr>
        <p:spPr/>
        <p:txBody>
          <a:bodyPr/>
          <a:lstStyle/>
          <a:p>
            <a:fld id="{871B2431-D351-4C6E-A3CF-9DFAC0E3E050}" type="slidenum">
              <a:rPr lang="cs-CZ" smtClean="0"/>
              <a:t>5</a:t>
            </a:fld>
            <a:endParaRPr lang="cs-CZ"/>
          </a:p>
        </p:txBody>
      </p:sp>
    </p:spTree>
    <p:extLst>
      <p:ext uri="{BB962C8B-B14F-4D97-AF65-F5344CB8AC3E}">
        <p14:creationId xmlns:p14="http://schemas.microsoft.com/office/powerpoint/2010/main" val="413839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257175"/>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6906684" y="0"/>
            <a:ext cx="5283200" cy="257175"/>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4384675" y="384175"/>
            <a:ext cx="3422650" cy="1925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1219200" y="2438400"/>
            <a:ext cx="9753600" cy="2311004"/>
          </a:xfrm>
          <a:prstGeom prst="rect">
            <a:avLst/>
          </a:prstGeom>
        </p:spPr>
        <p:txBody>
          <a:bodyPr vert="horz" lIns="91440" tIns="45720" rIns="91440" bIns="45720" rtlCol="0"/>
          <a:lstStyle/>
          <a:p>
            <a:endParaRPr lang="en-US" dirty="0">
              <a:ea typeface="Calibri"/>
              <a:cs typeface="Calibri"/>
            </a:endParaRPr>
          </a:p>
        </p:txBody>
      </p:sp>
      <p:sp>
        <p:nvSpPr>
          <p:cNvPr id="6" name="Footer Placeholder 5"/>
          <p:cNvSpPr>
            <a:spLocks noGrp="1"/>
          </p:cNvSpPr>
          <p:nvPr>
            <p:ph type="ftr" sz="quarter" idx="4"/>
          </p:nvPr>
        </p:nvSpPr>
        <p:spPr>
          <a:xfrm>
            <a:off x="0" y="4876800"/>
            <a:ext cx="5283200" cy="255985"/>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6906684" y="4876800"/>
            <a:ext cx="5283200" cy="255985"/>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4675" y="384175"/>
            <a:ext cx="3422650" cy="19256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4675" y="384175"/>
            <a:ext cx="3422650" cy="19256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20000"/>
              </a:spcBef>
            </a:pPr>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457600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07F47DE-ED46-49B1-949F-23ACD0982085}" type="datetime1">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C3DBEC4-BFB3-4172-9F90-9902B08EF49B}" type="datetime1">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C32834-E888-47EE-BE1A-61073DC303B4}" type="datetime1">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1" y="0"/>
            <a:ext cx="18287543" cy="10287000"/>
          </a:xfrm>
          <a:prstGeom prst="rect">
            <a:avLst/>
          </a:prstGeom>
          <a:solidFill>
            <a:srgbClr val="0044B5"/>
          </a:solidFill>
          <a:ln/>
        </p:spPr>
        <p:txBody>
          <a:bodyPr/>
          <a:lstStyle/>
          <a:p>
            <a:endParaRPr lang="en-US" sz="2700"/>
          </a:p>
        </p:txBody>
      </p:sp>
      <p:sp>
        <p:nvSpPr>
          <p:cNvPr id="3" name="Shape 1"/>
          <p:cNvSpPr/>
          <p:nvPr/>
        </p:nvSpPr>
        <p:spPr>
          <a:xfrm>
            <a:off x="1" y="0"/>
            <a:ext cx="18287543" cy="10287000"/>
          </a:xfrm>
          <a:prstGeom prst="rect">
            <a:avLst/>
          </a:prstGeom>
          <a:solidFill>
            <a:srgbClr val="FFFFFF"/>
          </a:solidFill>
          <a:ln/>
        </p:spPr>
        <p:txBody>
          <a:bodyPr/>
          <a:lstStyle/>
          <a:p>
            <a:endParaRPr lang="en-US" sz="2700"/>
          </a:p>
        </p:txBody>
      </p:sp>
    </p:spTree>
    <p:extLst>
      <p:ext uri="{BB962C8B-B14F-4D97-AF65-F5344CB8AC3E}">
        <p14:creationId xmlns:p14="http://schemas.microsoft.com/office/powerpoint/2010/main" val="220227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38C553E-44AE-448D-9719-5E5F8047C69C}" type="datetime1">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F10CB67-1DFA-4738-BD6A-70872EBDB685}" type="datetime1">
              <a:rPr lang="en-US" smtClean="0"/>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3DAD76F-6C78-4468-A16C-7FD76BC90A68}" type="datetime1">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82A2079-5555-4F95-94E5-67233191E0FF}" type="datetime1">
              <a:rPr lang="en-US" smtClean="0"/>
              <a:t>8/13/2026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09C5817-564F-4A6D-B85C-61012525226D}" type="datetime1">
              <a:rPr lang="en-US" smtClean="0"/>
              <a:t>8/13/2026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975A16-979C-4FA1-8618-D7451967CA0B}" type="datetime1">
              <a:rPr lang="en-US" smtClean="0"/>
              <a:t>8/13/2026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4E89C10-B44D-4FD9-ADD8-DB60519DEE9F}" type="datetime1">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6142A2-076B-4576-A4F0-892F29168132}" type="datetime1">
              <a:rPr lang="en-US" smtClean="0"/>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692758-ADE0-4407-9029-026ED9C00B80}" type="datetime1">
              <a:rPr lang="en-US" smtClean="0"/>
              <a:t>8/13/2026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8.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hyperlink" Target="mailto:RFP@gtcuw.org" TargetMode="External"/><Relationship Id="rId5" Type="http://schemas.openxmlformats.org/officeDocument/2006/relationships/hyperlink" Target="https://www.gtcuw.org/wp-content/uploads/2024/07/Andar-Info-Sheet-FINAL-July-2024.pdf" TargetMode="External"/><Relationship Id="rId4" Type="http://schemas.openxmlformats.org/officeDocument/2006/relationships/hyperlink" Target="https://www.gtcuw.org/stories-and-news/pathways-home-phase-2-from-housing-to-whole-living-rfp/"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hyperlink" Target="https://justicelab.columbia.edu/EAJ"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4B5"/>
        </a:solidFill>
        <a:effectLst/>
      </p:bgPr>
    </p:bg>
    <p:spTree>
      <p:nvGrpSpPr>
        <p:cNvPr id="1" name="">
          <a:extLst>
            <a:ext uri="{FF2B5EF4-FFF2-40B4-BE49-F238E27FC236}">
              <a16:creationId xmlns:a16="http://schemas.microsoft.com/office/drawing/2014/main" id="{351C929B-8A2F-C508-E4BE-FF1B7A712088}"/>
            </a:ext>
          </a:extLst>
        </p:cNvPr>
        <p:cNvGrpSpPr/>
        <p:nvPr/>
      </p:nvGrpSpPr>
      <p:grpSpPr>
        <a:xfrm>
          <a:off x="0" y="0"/>
          <a:ext cx="0" cy="0"/>
          <a:chOff x="0" y="0"/>
          <a:chExt cx="0" cy="0"/>
        </a:xfrm>
      </p:grpSpPr>
      <p:sp>
        <p:nvSpPr>
          <p:cNvPr id="4" name="Freeform 4" descr="A black background with white text  Description automatically generated">
            <a:extLst>
              <a:ext uri="{FF2B5EF4-FFF2-40B4-BE49-F238E27FC236}">
                <a16:creationId xmlns:a16="http://schemas.microsoft.com/office/drawing/2014/main" id="{35D8DC0A-EE29-C2BE-644D-CD3551F74CF1}"/>
              </a:ext>
            </a:extLst>
          </p:cNvPr>
          <p:cNvSpPr/>
          <p:nvPr/>
        </p:nvSpPr>
        <p:spPr>
          <a:xfrm>
            <a:off x="543502" y="8705885"/>
            <a:ext cx="3714652" cy="1123833"/>
          </a:xfrm>
          <a:custGeom>
            <a:avLst/>
            <a:gdLst/>
            <a:ahLst/>
            <a:cxnLst/>
            <a:rect l="l" t="t" r="r" b="b"/>
            <a:pathLst>
              <a:path w="3714652" h="1123833">
                <a:moveTo>
                  <a:pt x="0" y="0"/>
                </a:moveTo>
                <a:lnTo>
                  <a:pt x="3714652" y="0"/>
                </a:lnTo>
                <a:lnTo>
                  <a:pt x="3714652" y="1123832"/>
                </a:lnTo>
                <a:lnTo>
                  <a:pt x="0" y="1123832"/>
                </a:lnTo>
                <a:lnTo>
                  <a:pt x="0" y="0"/>
                </a:lnTo>
                <a:close/>
              </a:path>
            </a:pathLst>
          </a:custGeom>
          <a:blipFill>
            <a:blip r:embed="rId3"/>
            <a:stretch>
              <a:fillRect t="-14" b="-14"/>
            </a:stretch>
          </a:blipFill>
        </p:spPr>
        <p:txBody>
          <a:bodyPr/>
          <a:lstStyle/>
          <a:p>
            <a:endParaRPr lang="en-US"/>
          </a:p>
        </p:txBody>
      </p:sp>
      <p:sp>
        <p:nvSpPr>
          <p:cNvPr id="10" name="TextBox 10">
            <a:extLst>
              <a:ext uri="{FF2B5EF4-FFF2-40B4-BE49-F238E27FC236}">
                <a16:creationId xmlns:a16="http://schemas.microsoft.com/office/drawing/2014/main" id="{E74A17CE-83B0-2D51-31B7-50E7329189B3}"/>
              </a:ext>
            </a:extLst>
          </p:cNvPr>
          <p:cNvSpPr txBox="1"/>
          <p:nvPr/>
        </p:nvSpPr>
        <p:spPr>
          <a:xfrm>
            <a:off x="1413124" y="1082138"/>
            <a:ext cx="8076548" cy="6140011"/>
          </a:xfrm>
          <a:prstGeom prst="rect">
            <a:avLst/>
          </a:prstGeom>
        </p:spPr>
        <p:txBody>
          <a:bodyPr wrap="square" lIns="0" tIns="0" rIns="0" bIns="0" rtlCol="0" anchor="t">
            <a:normAutofit/>
          </a:bodyPr>
          <a:lstStyle/>
          <a:p>
            <a:pPr>
              <a:lnSpc>
                <a:spcPts val="10661"/>
              </a:lnSpc>
            </a:pPr>
            <a:r>
              <a:rPr lang="en-US" sz="8800" b="1">
                <a:solidFill>
                  <a:srgbClr val="FFFFFF"/>
                </a:solidFill>
                <a:latin typeface="Antonio Bold"/>
                <a:ea typeface="Antonio Bold"/>
                <a:cs typeface="Antonio Bold"/>
              </a:rPr>
              <a:t>PATHWAYS HOME</a:t>
            </a:r>
            <a:endParaRPr lang="en-US" sz="8800" b="1">
              <a:solidFill>
                <a:srgbClr val="FFFFFF"/>
              </a:solidFill>
              <a:latin typeface="Antonio Bold"/>
              <a:ea typeface="Antonio Bold"/>
              <a:cs typeface="Antonio Bold"/>
              <a:sym typeface="Antonio Bold"/>
            </a:endParaRPr>
          </a:p>
          <a:p>
            <a:pPr marL="0" marR="0" lvl="0" indent="0" algn="l" defTabSz="914400" rtl="0" eaLnBrk="1" fontAlgn="auto" latinLnBrk="0" hangingPunct="1">
              <a:lnSpc>
                <a:spcPts val="10661"/>
              </a:lnSpc>
              <a:spcBef>
                <a:spcPts val="0"/>
              </a:spcBef>
              <a:spcAft>
                <a:spcPts val="0"/>
              </a:spcAft>
              <a:buClrTx/>
              <a:buSzTx/>
              <a:buFontTx/>
              <a:buNone/>
              <a:tabLst/>
              <a:defRPr/>
            </a:pPr>
            <a:r>
              <a:rPr lang="en-US" sz="8800" b="1">
                <a:solidFill>
                  <a:srgbClr val="FFFFFF"/>
                </a:solidFill>
                <a:latin typeface="Antonio Bold"/>
                <a:ea typeface="Antonio Bold"/>
                <a:cs typeface="Antonio Bold"/>
                <a:sym typeface="Antonio Bold"/>
              </a:rPr>
              <a:t>PHASE 2 RFP </a:t>
            </a:r>
          </a:p>
          <a:p>
            <a:pPr marL="0" marR="0" lvl="0" indent="0" algn="l" defTabSz="914400" rtl="0" eaLnBrk="1" fontAlgn="auto" latinLnBrk="0" hangingPunct="1">
              <a:lnSpc>
                <a:spcPts val="10661"/>
              </a:lnSpc>
              <a:spcBef>
                <a:spcPts val="0"/>
              </a:spcBef>
              <a:spcAft>
                <a:spcPts val="0"/>
              </a:spcAft>
              <a:buClrTx/>
              <a:buSzTx/>
              <a:buFontTx/>
              <a:buNone/>
              <a:tabLst/>
              <a:defRPr/>
            </a:pPr>
            <a:r>
              <a:rPr kumimoji="0" lang="en-US" sz="8800" b="1" i="0" u="none" strike="noStrike" kern="1200" cap="none" spc="0" normalizeH="0" baseline="0" noProof="0">
                <a:ln>
                  <a:noFill/>
                </a:ln>
                <a:solidFill>
                  <a:srgbClr val="FFFFFF"/>
                </a:solidFill>
                <a:effectLst/>
                <a:uLnTx/>
                <a:uFillTx/>
                <a:latin typeface="Antonio Bold"/>
                <a:ea typeface="Antonio Bold"/>
                <a:cs typeface="Antonio Bold"/>
                <a:sym typeface="Antonio Bold"/>
              </a:rPr>
              <a:t>Q&amp;A SESSION  </a:t>
            </a:r>
            <a:endParaRPr lang="en-US" sz="8800" b="1">
              <a:solidFill>
                <a:srgbClr val="FFFFFF"/>
              </a:solidFill>
              <a:latin typeface="Antonio Bold"/>
              <a:ea typeface="Antonio Bold"/>
              <a:cs typeface="Antonio Bold"/>
              <a:sym typeface="Antonio Bold"/>
            </a:endParaRPr>
          </a:p>
          <a:p>
            <a:pPr algn="l">
              <a:lnSpc>
                <a:spcPts val="10661"/>
              </a:lnSpc>
            </a:pPr>
            <a:r>
              <a:rPr lang="en-US" sz="4800" b="1">
                <a:solidFill>
                  <a:srgbClr val="FFFFFF"/>
                </a:solidFill>
                <a:latin typeface="Antonio Bold"/>
                <a:ea typeface="Antonio Bold"/>
                <a:cs typeface="Antonio Bold"/>
                <a:sym typeface="Antonio Bold"/>
              </a:rPr>
              <a:t>From Housing to Whole Living</a:t>
            </a:r>
            <a:endParaRPr lang="en-US" sz="4800" b="1">
              <a:solidFill>
                <a:srgbClr val="FFFFFF"/>
              </a:solidFill>
              <a:latin typeface="Antonio Bold"/>
              <a:ea typeface="Antonio Bold"/>
              <a:cs typeface="Antonio Bold"/>
            </a:endParaRPr>
          </a:p>
        </p:txBody>
      </p:sp>
      <p:sp>
        <p:nvSpPr>
          <p:cNvPr id="11" name="TextBox 11">
            <a:extLst>
              <a:ext uri="{FF2B5EF4-FFF2-40B4-BE49-F238E27FC236}">
                <a16:creationId xmlns:a16="http://schemas.microsoft.com/office/drawing/2014/main" id="{BE92D171-17DB-790C-D593-4A5C99EC81D1}"/>
              </a:ext>
            </a:extLst>
          </p:cNvPr>
          <p:cNvSpPr txBox="1"/>
          <p:nvPr/>
        </p:nvSpPr>
        <p:spPr>
          <a:xfrm>
            <a:off x="3810477" y="6933609"/>
            <a:ext cx="7106409" cy="577081"/>
          </a:xfrm>
          <a:prstGeom prst="rect">
            <a:avLst/>
          </a:prstGeom>
        </p:spPr>
        <p:txBody>
          <a:bodyPr wrap="square" lIns="0" tIns="0" rIns="0" bIns="0" rtlCol="0" anchor="t">
            <a:spAutoFit/>
          </a:bodyPr>
          <a:lstStyle/>
          <a:p>
            <a:pPr>
              <a:lnSpc>
                <a:spcPts val="4522"/>
              </a:lnSpc>
            </a:pPr>
            <a:r>
              <a:rPr lang="en-US" sz="3700" b="1">
                <a:solidFill>
                  <a:srgbClr val="FFBA00"/>
                </a:solidFill>
                <a:latin typeface="Palanquin"/>
                <a:ea typeface="Palanquin"/>
                <a:cs typeface="Palanquin"/>
                <a:sym typeface="Palanquin"/>
              </a:rPr>
              <a:t>August 12, 2026 </a:t>
            </a:r>
          </a:p>
        </p:txBody>
      </p:sp>
      <p:pic>
        <p:nvPicPr>
          <p:cNvPr id="3" name="Picture 2">
            <a:extLst>
              <a:ext uri="{FF2B5EF4-FFF2-40B4-BE49-F238E27FC236}">
                <a16:creationId xmlns:a16="http://schemas.microsoft.com/office/drawing/2014/main" id="{14798FA1-E437-2B3D-6CDB-84273487D9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82847" y="0"/>
            <a:ext cx="12160093" cy="10287000"/>
          </a:xfrm>
          <a:prstGeom prst="rect">
            <a:avLst/>
          </a:prstGeom>
        </p:spPr>
      </p:pic>
    </p:spTree>
    <p:extLst>
      <p:ext uri="{BB962C8B-B14F-4D97-AF65-F5344CB8AC3E}">
        <p14:creationId xmlns:p14="http://schemas.microsoft.com/office/powerpoint/2010/main" val="3777144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3"/>
          <p:cNvSpPr txBox="1"/>
          <p:nvPr/>
        </p:nvSpPr>
        <p:spPr>
          <a:xfrm>
            <a:off x="721519" y="5629273"/>
            <a:ext cx="4936331" cy="367903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5400">
                <a:solidFill>
                  <a:srgbClr val="0044B5"/>
                </a:solidFill>
                <a:latin typeface="Antonio bold"/>
                <a:ea typeface="+mj-ea"/>
                <a:cs typeface="+mj-cs"/>
                <a:sym typeface="Palanquin"/>
              </a:rPr>
              <a:t>GRANT AWARD DETAILS </a:t>
            </a:r>
            <a:endParaRPr lang="en-US" sz="5400">
              <a:solidFill>
                <a:srgbClr val="0044B5"/>
              </a:solidFill>
              <a:latin typeface="Antonio bold"/>
              <a:ea typeface="+mj-ea"/>
              <a:cs typeface="+mj-cs"/>
            </a:endParaRPr>
          </a:p>
        </p:txBody>
      </p:sp>
      <p:pic>
        <p:nvPicPr>
          <p:cNvPr id="8" name="Picture 7">
            <a:extLst>
              <a:ext uri="{FF2B5EF4-FFF2-40B4-BE49-F238E27FC236}">
                <a16:creationId xmlns:a16="http://schemas.microsoft.com/office/drawing/2014/main" id="{752421D3-5481-C892-2F49-C5A1ED285DCA}"/>
              </a:ext>
            </a:extLst>
          </p:cNvPr>
          <p:cNvPicPr>
            <a:picLocks noChangeAspect="1"/>
          </p:cNvPicPr>
          <p:nvPr/>
        </p:nvPicPr>
        <p:blipFill>
          <a:blip r:embed="rId3"/>
          <a:srcRect t="2609"/>
          <a:stretch>
            <a:fillRect/>
          </a:stretch>
        </p:blipFill>
        <p:spPr>
          <a:xfrm>
            <a:off x="20" y="10"/>
            <a:ext cx="18287980" cy="556590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scene3d>
            <a:camera prst="orthographicFront"/>
            <a:lightRig rig="contrasting" dir="t">
              <a:rot lat="0" lon="0" rev="4200000"/>
            </a:lightRig>
          </a:scene3d>
          <a:sp3d prstMaterial="plastic">
            <a:bevelT w="381000" h="114300" prst="relaxedInset"/>
            <a:contourClr>
              <a:srgbClr val="969696"/>
            </a:contourClr>
          </a:sp3d>
        </p:spPr>
      </p:pic>
      <p:sp>
        <p:nvSpPr>
          <p:cNvPr id="7" name="TextBox 6">
            <a:extLst>
              <a:ext uri="{FF2B5EF4-FFF2-40B4-BE49-F238E27FC236}">
                <a16:creationId xmlns:a16="http://schemas.microsoft.com/office/drawing/2014/main" id="{EA4F3FDC-336F-8B4D-F54A-A27F118FCED2}"/>
              </a:ext>
            </a:extLst>
          </p:cNvPr>
          <p:cNvSpPr txBox="1"/>
          <p:nvPr/>
        </p:nvSpPr>
        <p:spPr>
          <a:xfrm>
            <a:off x="6428150" y="6256082"/>
            <a:ext cx="8296878" cy="3642159"/>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indent="-228600">
              <a:lnSpc>
                <a:spcPct val="90000"/>
              </a:lnSpc>
              <a:spcAft>
                <a:spcPts val="600"/>
              </a:spcAft>
              <a:buFont typeface="Arial" panose="020B0604020202020204" pitchFamily="34" charset="0"/>
              <a:buChar char="•"/>
            </a:pPr>
            <a:r>
              <a:rPr lang="en-US" sz="2800" b="1">
                <a:solidFill>
                  <a:srgbClr val="0044B5"/>
                </a:solidFill>
                <a:latin typeface="Palanquin"/>
                <a:cs typeface="Palanquin"/>
              </a:rPr>
              <a:t>Total Funding Available:</a:t>
            </a:r>
            <a:r>
              <a:rPr lang="en-US" sz="2800">
                <a:solidFill>
                  <a:srgbClr val="0044B5"/>
                </a:solidFill>
                <a:latin typeface="Palanquin"/>
                <a:cs typeface="Palanquin"/>
              </a:rPr>
              <a:t> $1,000,000</a:t>
            </a:r>
          </a:p>
          <a:p>
            <a:pPr indent="-228600">
              <a:lnSpc>
                <a:spcPct val="90000"/>
              </a:lnSpc>
              <a:spcAft>
                <a:spcPts val="600"/>
              </a:spcAft>
              <a:buFont typeface="Arial" panose="020B0604020202020204" pitchFamily="34" charset="0"/>
              <a:buChar char="•"/>
            </a:pPr>
            <a:r>
              <a:rPr lang="en-US" sz="2800" b="1">
                <a:solidFill>
                  <a:srgbClr val="0044B5"/>
                </a:solidFill>
                <a:latin typeface="Palanquin"/>
                <a:cs typeface="Palanquin"/>
              </a:rPr>
              <a:t>Anticipated Number of Awards:</a:t>
            </a:r>
            <a:r>
              <a:rPr lang="en-US" sz="2800">
                <a:solidFill>
                  <a:srgbClr val="0044B5"/>
                </a:solidFill>
                <a:latin typeface="Palanquin"/>
                <a:cs typeface="Palanquin"/>
              </a:rPr>
              <a:t> 10 organizations</a:t>
            </a:r>
          </a:p>
          <a:p>
            <a:pPr indent="-228600">
              <a:lnSpc>
                <a:spcPct val="90000"/>
              </a:lnSpc>
              <a:spcAft>
                <a:spcPts val="600"/>
              </a:spcAft>
              <a:buFont typeface="Arial" panose="020B0604020202020204" pitchFamily="34" charset="0"/>
              <a:buChar char="•"/>
            </a:pPr>
            <a:r>
              <a:rPr lang="en-US" sz="2800" b="1">
                <a:solidFill>
                  <a:srgbClr val="0044B5"/>
                </a:solidFill>
                <a:latin typeface="Palanquin"/>
                <a:cs typeface="Palanquin"/>
              </a:rPr>
              <a:t>Individual Grant Awards:</a:t>
            </a:r>
            <a:r>
              <a:rPr lang="en-US" sz="2800">
                <a:solidFill>
                  <a:srgbClr val="0044B5"/>
                </a:solidFill>
                <a:latin typeface="Palanquin"/>
                <a:cs typeface="Palanquin"/>
              </a:rPr>
              <a:t> Approximately $100,000 over two years</a:t>
            </a:r>
          </a:p>
          <a:p>
            <a:pPr indent="-228600">
              <a:lnSpc>
                <a:spcPct val="90000"/>
              </a:lnSpc>
              <a:spcAft>
                <a:spcPts val="600"/>
              </a:spcAft>
              <a:buFont typeface="Arial" panose="020B0604020202020204" pitchFamily="34" charset="0"/>
              <a:buChar char="•"/>
            </a:pPr>
            <a:r>
              <a:rPr lang="en-US" sz="2800" b="1">
                <a:solidFill>
                  <a:srgbClr val="0044B5"/>
                </a:solidFill>
                <a:latin typeface="Palanquin"/>
                <a:cs typeface="Palanquin"/>
              </a:rPr>
              <a:t>Grant Period:</a:t>
            </a:r>
            <a:r>
              <a:rPr lang="en-US" sz="2800">
                <a:solidFill>
                  <a:srgbClr val="0044B5"/>
                </a:solidFill>
                <a:latin typeface="Palanquin"/>
                <a:cs typeface="Palanquin"/>
              </a:rPr>
              <a:t> December 2026 – November 2028</a:t>
            </a:r>
          </a:p>
          <a:p>
            <a:pPr indent="-228600">
              <a:lnSpc>
                <a:spcPct val="90000"/>
              </a:lnSpc>
              <a:spcAft>
                <a:spcPts val="600"/>
              </a:spcAft>
              <a:buFont typeface="Arial" panose="020B0604020202020204" pitchFamily="34" charset="0"/>
              <a:buChar char="•"/>
            </a:pPr>
            <a:r>
              <a:rPr lang="en-US" sz="2800" b="1">
                <a:solidFill>
                  <a:srgbClr val="0044B5"/>
                </a:solidFill>
                <a:latin typeface="Palanquin"/>
                <a:cs typeface="Palanquin"/>
              </a:rPr>
              <a:t>Eligible Service Area:</a:t>
            </a:r>
            <a:r>
              <a:rPr lang="en-US" sz="2800">
                <a:solidFill>
                  <a:srgbClr val="0044B5"/>
                </a:solidFill>
                <a:latin typeface="Palanquin"/>
                <a:cs typeface="Palanquin"/>
              </a:rPr>
              <a:t> 9-county metro region (Anoka, Carver, Chisago, Dakota, Hennepin, Isanti, Ramsey, Scott, Washington)</a:t>
            </a:r>
          </a:p>
          <a:p>
            <a:pPr>
              <a:lnSpc>
                <a:spcPct val="90000"/>
              </a:lnSpc>
              <a:spcAft>
                <a:spcPts val="600"/>
              </a:spcAft>
            </a:pPr>
            <a:endParaRPr lang="en-US" sz="2700">
              <a:ea typeface="Calibri"/>
              <a:cs typeface="Calibri"/>
            </a:endParaRPr>
          </a:p>
          <a:p>
            <a:pPr indent="-228600">
              <a:lnSpc>
                <a:spcPct val="90000"/>
              </a:lnSpc>
              <a:spcAft>
                <a:spcPts val="600"/>
              </a:spcAft>
              <a:buFont typeface="Arial" panose="020B0604020202020204" pitchFamily="34" charset="0"/>
              <a:buChar char="•"/>
            </a:pPr>
            <a:endParaRPr lang="en-US" sz="2700"/>
          </a:p>
        </p:txBody>
      </p:sp>
      <p:sp>
        <p:nvSpPr>
          <p:cNvPr id="2" name="Freeform 2" descr="A blue text on a black background  Description automatically generated"/>
          <p:cNvSpPr/>
          <p:nvPr/>
        </p:nvSpPr>
        <p:spPr>
          <a:xfrm>
            <a:off x="680733" y="8763838"/>
            <a:ext cx="2828897" cy="855855"/>
          </a:xfrm>
          <a:custGeom>
            <a:avLst/>
            <a:gdLst/>
            <a:ahLst/>
            <a:cxnLst/>
            <a:rect l="l" t="t" r="r" b="b"/>
            <a:pathLst>
              <a:path w="2828897" h="855855">
                <a:moveTo>
                  <a:pt x="0" y="0"/>
                </a:moveTo>
                <a:lnTo>
                  <a:pt x="2828897" y="0"/>
                </a:lnTo>
                <a:lnTo>
                  <a:pt x="2828897" y="855856"/>
                </a:lnTo>
                <a:lnTo>
                  <a:pt x="0" y="855856"/>
                </a:lnTo>
                <a:lnTo>
                  <a:pt x="0" y="0"/>
                </a:lnTo>
                <a:close/>
              </a:path>
            </a:pathLst>
          </a:custGeom>
          <a:blipFill>
            <a:blip r:embed="rId4"/>
            <a:stretch>
              <a:fillRect t="-14" b="-14"/>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44B5"/>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solidFill>
            <a:srgbClr val="0044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9329737"/>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1">
            <a:extLst>
              <a:ext uri="{FF2B5EF4-FFF2-40B4-BE49-F238E27FC236}">
                <a16:creationId xmlns:a16="http://schemas.microsoft.com/office/drawing/2014/main" id="{3190619E-C506-4C3D-6BF8-FF87F1D9BABB}"/>
              </a:ext>
            </a:extLst>
          </p:cNvPr>
          <p:cNvSpPr>
            <a:spLocks noGrp="1"/>
          </p:cNvSpPr>
          <p:nvPr>
            <p:ph type="sldNum" sz="quarter" idx="12"/>
          </p:nvPr>
        </p:nvSpPr>
        <p:spPr>
          <a:xfrm>
            <a:off x="12915900" y="9534525"/>
            <a:ext cx="4114800" cy="547687"/>
          </a:xfrm>
        </p:spPr>
        <p:txBody>
          <a:bodyPr>
            <a:normAutofit/>
          </a:bodyPr>
          <a:lstStyle/>
          <a:p>
            <a:pPr>
              <a:spcAft>
                <a:spcPts val="600"/>
              </a:spcAft>
            </a:pPr>
            <a:fld id="{B6F15528-21DE-4FAA-801E-634DDDAF4B2B}" type="slidenum">
              <a:rPr lang="en-US">
                <a:solidFill>
                  <a:srgbClr val="FFFFFF"/>
                </a:solidFill>
              </a:rPr>
              <a:pPr>
                <a:spcAft>
                  <a:spcPts val="600"/>
                </a:spcAft>
              </a:pPr>
              <a:t>11</a:t>
            </a:fld>
            <a:endParaRPr lang="en-US">
              <a:solidFill>
                <a:srgbClr val="FFFFFF"/>
              </a:solidFill>
            </a:endParaRPr>
          </a:p>
        </p:txBody>
      </p:sp>
      <p:graphicFrame>
        <p:nvGraphicFramePr>
          <p:cNvPr id="4" name="Table 3">
            <a:extLst>
              <a:ext uri="{FF2B5EF4-FFF2-40B4-BE49-F238E27FC236}">
                <a16:creationId xmlns:a16="http://schemas.microsoft.com/office/drawing/2014/main" id="{E3765852-2558-5A5C-CEE6-C3B06DCA5E82}"/>
              </a:ext>
            </a:extLst>
          </p:cNvPr>
          <p:cNvGraphicFramePr>
            <a:graphicFrameLocks noGrp="1"/>
          </p:cNvGraphicFramePr>
          <p:nvPr>
            <p:extLst>
              <p:ext uri="{D42A27DB-BD31-4B8C-83A1-F6EECF244321}">
                <p14:modId xmlns:p14="http://schemas.microsoft.com/office/powerpoint/2010/main" val="1121899091"/>
              </p:ext>
            </p:extLst>
          </p:nvPr>
        </p:nvGraphicFramePr>
        <p:xfrm>
          <a:off x="1445774" y="435077"/>
          <a:ext cx="15392593" cy="7429504"/>
        </p:xfrm>
        <a:graphic>
          <a:graphicData uri="http://schemas.openxmlformats.org/drawingml/2006/table">
            <a:tbl>
              <a:tblPr bandRow="1">
                <a:tableStyleId>{5940675A-B579-460E-94D1-54222C63F5DA}</a:tableStyleId>
              </a:tblPr>
              <a:tblGrid>
                <a:gridCol w="6524271">
                  <a:extLst>
                    <a:ext uri="{9D8B030D-6E8A-4147-A177-3AD203B41FA5}">
                      <a16:colId xmlns:a16="http://schemas.microsoft.com/office/drawing/2014/main" val="2680365471"/>
                    </a:ext>
                  </a:extLst>
                </a:gridCol>
                <a:gridCol w="8868322">
                  <a:extLst>
                    <a:ext uri="{9D8B030D-6E8A-4147-A177-3AD203B41FA5}">
                      <a16:colId xmlns:a16="http://schemas.microsoft.com/office/drawing/2014/main" val="4268119151"/>
                    </a:ext>
                  </a:extLst>
                </a:gridCol>
              </a:tblGrid>
              <a:tr h="928688">
                <a:tc>
                  <a:txBody>
                    <a:bodyPr/>
                    <a:lstStyle/>
                    <a:p>
                      <a:pPr>
                        <a:buNone/>
                      </a:pPr>
                      <a:r>
                        <a:rPr lang="en-US" sz="3000" cap="none" spc="0">
                          <a:solidFill>
                            <a:srgbClr val="000000"/>
                          </a:solidFill>
                          <a:latin typeface="Palanquin" panose="020B0004020203020204" pitchFamily="34" charset="0"/>
                          <a:cs typeface="Palanquin" panose="020B0004020203020204" pitchFamily="34" charset="0"/>
                        </a:rPr>
                        <a:t>Key Dates</a:t>
                      </a:r>
                    </a:p>
                  </a:txBody>
                  <a:tcPr marL="255062" marR="196202" marT="196202" marB="196202" anchor="ctr"/>
                </a:tc>
                <a:tc>
                  <a:txBody>
                    <a:bodyPr/>
                    <a:lstStyle/>
                    <a:p>
                      <a:pPr>
                        <a:buNone/>
                      </a:pPr>
                      <a:r>
                        <a:rPr lang="en-US" sz="3000" cap="none" spc="0">
                          <a:solidFill>
                            <a:srgbClr val="000000"/>
                          </a:solidFill>
                          <a:latin typeface="Palanquin" panose="020B0004020203020204" pitchFamily="34" charset="0"/>
                          <a:cs typeface="Palanquin" panose="020B0004020203020204" pitchFamily="34" charset="0"/>
                        </a:rPr>
                        <a:t>Activities</a:t>
                      </a:r>
                    </a:p>
                  </a:txBody>
                  <a:tcPr marL="255062" marR="196202" marT="196202" marB="196202" anchor="ctr"/>
                </a:tc>
                <a:extLst>
                  <a:ext uri="{0D108BD9-81ED-4DB2-BD59-A6C34878D82A}">
                    <a16:rowId xmlns:a16="http://schemas.microsoft.com/office/drawing/2014/main" val="4045481683"/>
                  </a:ext>
                </a:extLst>
              </a:tr>
              <a:tr h="928688">
                <a:tc>
                  <a:txBody>
                    <a:bodyPr/>
                    <a:lstStyle/>
                    <a:p>
                      <a:pPr>
                        <a:buNone/>
                      </a:pPr>
                      <a:r>
                        <a:rPr lang="en-US" sz="3000" cap="none" spc="0">
                          <a:solidFill>
                            <a:srgbClr val="000000"/>
                          </a:solidFill>
                          <a:latin typeface="Palanquin" panose="020B0004020203020204" pitchFamily="34" charset="0"/>
                          <a:cs typeface="Palanquin" panose="020B0004020203020204" pitchFamily="34" charset="0"/>
                        </a:rPr>
                        <a:t>August 4, 2026</a:t>
                      </a:r>
                    </a:p>
                  </a:txBody>
                  <a:tcPr marL="255062" marR="196202" marT="196202" marB="196202" anchor="ctr"/>
                </a:tc>
                <a:tc>
                  <a:txBody>
                    <a:bodyPr/>
                    <a:lstStyle/>
                    <a:p>
                      <a:pPr>
                        <a:buNone/>
                      </a:pPr>
                      <a:r>
                        <a:rPr lang="en-US" sz="3000" cap="none" spc="0">
                          <a:solidFill>
                            <a:srgbClr val="000000"/>
                          </a:solidFill>
                          <a:latin typeface="Palanquin" panose="020B0004020203020204" pitchFamily="34" charset="0"/>
                          <a:cs typeface="Palanquin" panose="020B0004020203020204" pitchFamily="34" charset="0"/>
                        </a:rPr>
                        <a:t>Applications Open</a:t>
                      </a:r>
                    </a:p>
                  </a:txBody>
                  <a:tcPr marL="255062" marR="196202" marT="196202" marB="196202" anchor="ctr"/>
                </a:tc>
                <a:extLst>
                  <a:ext uri="{0D108BD9-81ED-4DB2-BD59-A6C34878D82A}">
                    <a16:rowId xmlns:a16="http://schemas.microsoft.com/office/drawing/2014/main" val="1326804107"/>
                  </a:ext>
                </a:extLst>
              </a:tr>
              <a:tr h="928688">
                <a:tc>
                  <a:txBody>
                    <a:bodyPr/>
                    <a:lstStyle/>
                    <a:p>
                      <a:pPr>
                        <a:buNone/>
                      </a:pPr>
                      <a:r>
                        <a:rPr lang="en-US" sz="3000" cap="none" spc="0">
                          <a:solidFill>
                            <a:srgbClr val="000000"/>
                          </a:solidFill>
                          <a:latin typeface="Palanquin" panose="020B0004020203020204" pitchFamily="34" charset="0"/>
                          <a:cs typeface="Palanquin" panose="020B0004020203020204" pitchFamily="34" charset="0"/>
                        </a:rPr>
                        <a:t>August 12, 2026</a:t>
                      </a:r>
                    </a:p>
                  </a:txBody>
                  <a:tcPr marL="255062" marR="196202" marT="196202" marB="196202" anchor="ctr"/>
                </a:tc>
                <a:tc>
                  <a:txBody>
                    <a:bodyPr/>
                    <a:lstStyle/>
                    <a:p>
                      <a:pPr>
                        <a:buNone/>
                      </a:pPr>
                      <a:r>
                        <a:rPr lang="en-US" sz="3000" cap="none" spc="0">
                          <a:solidFill>
                            <a:srgbClr val="000000"/>
                          </a:solidFill>
                          <a:latin typeface="Palanquin" panose="020B0004020203020204" pitchFamily="34" charset="0"/>
                          <a:cs typeface="Palanquin" panose="020B0004020203020204" pitchFamily="34" charset="0"/>
                        </a:rPr>
                        <a:t>Live Q&amp;A Session (11:00 AM CST)</a:t>
                      </a:r>
                    </a:p>
                  </a:txBody>
                  <a:tcPr marL="255062" marR="196202" marT="196202" marB="196202" anchor="ctr"/>
                </a:tc>
                <a:extLst>
                  <a:ext uri="{0D108BD9-81ED-4DB2-BD59-A6C34878D82A}">
                    <a16:rowId xmlns:a16="http://schemas.microsoft.com/office/drawing/2014/main" val="3768037472"/>
                  </a:ext>
                </a:extLst>
              </a:tr>
              <a:tr h="928688">
                <a:tc>
                  <a:txBody>
                    <a:bodyPr/>
                    <a:lstStyle/>
                    <a:p>
                      <a:pPr>
                        <a:buNone/>
                      </a:pPr>
                      <a:r>
                        <a:rPr lang="en-US" sz="3000" cap="none" spc="0">
                          <a:solidFill>
                            <a:srgbClr val="000000"/>
                          </a:solidFill>
                          <a:latin typeface="Palanquin" panose="020B0004020203020204" pitchFamily="34" charset="0"/>
                          <a:cs typeface="Palanquin" panose="020B0004020203020204" pitchFamily="34" charset="0"/>
                        </a:rPr>
                        <a:t>September 4, 2026*</a:t>
                      </a:r>
                    </a:p>
                  </a:txBody>
                  <a:tcPr marL="255062" marR="196202" marT="196202" marB="196202" anchor="ctr"/>
                </a:tc>
                <a:tc>
                  <a:txBody>
                    <a:bodyPr/>
                    <a:lstStyle/>
                    <a:p>
                      <a:pPr>
                        <a:buNone/>
                      </a:pPr>
                      <a:r>
                        <a:rPr lang="en-US" sz="3000" cap="none" spc="0">
                          <a:solidFill>
                            <a:srgbClr val="000000"/>
                          </a:solidFill>
                          <a:latin typeface="Palanquin" panose="020B0004020203020204" pitchFamily="34" charset="0"/>
                          <a:cs typeface="Palanquin" panose="020B0004020203020204" pitchFamily="34" charset="0"/>
                        </a:rPr>
                        <a:t>Application Deadline (5:00 PM CST)</a:t>
                      </a:r>
                    </a:p>
                  </a:txBody>
                  <a:tcPr marL="255062" marR="196202" marT="196202" marB="196202" anchor="ctr"/>
                </a:tc>
                <a:extLst>
                  <a:ext uri="{0D108BD9-81ED-4DB2-BD59-A6C34878D82A}">
                    <a16:rowId xmlns:a16="http://schemas.microsoft.com/office/drawing/2014/main" val="79904064"/>
                  </a:ext>
                </a:extLst>
              </a:tr>
              <a:tr h="928688">
                <a:tc>
                  <a:txBody>
                    <a:bodyPr/>
                    <a:lstStyle/>
                    <a:p>
                      <a:pPr>
                        <a:buNone/>
                      </a:pPr>
                      <a:r>
                        <a:rPr lang="en-US" sz="3000" cap="none" spc="0">
                          <a:solidFill>
                            <a:srgbClr val="000000"/>
                          </a:solidFill>
                          <a:latin typeface="Palanquin" panose="020B0004020203020204" pitchFamily="34" charset="0"/>
                          <a:cs typeface="Palanquin" panose="020B0004020203020204" pitchFamily="34" charset="0"/>
                        </a:rPr>
                        <a:t>Week of September 21, 2026</a:t>
                      </a:r>
                    </a:p>
                  </a:txBody>
                  <a:tcPr marL="255062" marR="196202" marT="196202" marB="196202" anchor="ctr"/>
                </a:tc>
                <a:tc>
                  <a:txBody>
                    <a:bodyPr/>
                    <a:lstStyle/>
                    <a:p>
                      <a:pPr>
                        <a:buNone/>
                      </a:pPr>
                      <a:r>
                        <a:rPr lang="en-US" sz="3000" cap="none" spc="0">
                          <a:solidFill>
                            <a:srgbClr val="000000"/>
                          </a:solidFill>
                          <a:latin typeface="Palanquin" panose="020B0004020203020204" pitchFamily="34" charset="0"/>
                          <a:cs typeface="Palanquin" panose="020B0004020203020204" pitchFamily="34" charset="0"/>
                        </a:rPr>
                        <a:t>First-Round Decisions Communicated</a:t>
                      </a:r>
                    </a:p>
                  </a:txBody>
                  <a:tcPr marL="255062" marR="196202" marT="196202" marB="196202" anchor="ctr"/>
                </a:tc>
                <a:extLst>
                  <a:ext uri="{0D108BD9-81ED-4DB2-BD59-A6C34878D82A}">
                    <a16:rowId xmlns:a16="http://schemas.microsoft.com/office/drawing/2014/main" val="3965952654"/>
                  </a:ext>
                </a:extLst>
              </a:tr>
              <a:tr h="928688">
                <a:tc>
                  <a:txBody>
                    <a:bodyPr/>
                    <a:lstStyle/>
                    <a:p>
                      <a:pPr>
                        <a:buNone/>
                      </a:pPr>
                      <a:r>
                        <a:rPr lang="en-US" sz="3000" cap="none" spc="0">
                          <a:solidFill>
                            <a:srgbClr val="000000"/>
                          </a:solidFill>
                          <a:latin typeface="Palanquin" panose="020B0004020203020204" pitchFamily="34" charset="0"/>
                          <a:cs typeface="Palanquin" panose="020B0004020203020204" pitchFamily="34" charset="0"/>
                        </a:rPr>
                        <a:t>September 28 – October 16, 2026</a:t>
                      </a:r>
                    </a:p>
                  </a:txBody>
                  <a:tcPr marL="255062" marR="196202" marT="196202" marB="196202" anchor="ctr"/>
                </a:tc>
                <a:tc>
                  <a:txBody>
                    <a:bodyPr/>
                    <a:lstStyle/>
                    <a:p>
                      <a:pPr>
                        <a:buNone/>
                      </a:pPr>
                      <a:r>
                        <a:rPr lang="en-US" sz="3000" cap="none" spc="0">
                          <a:solidFill>
                            <a:srgbClr val="000000"/>
                          </a:solidFill>
                          <a:latin typeface="Palanquin" panose="020B0004020203020204" pitchFamily="34" charset="0"/>
                          <a:cs typeface="Palanquin" panose="020B0004020203020204" pitchFamily="34" charset="0"/>
                        </a:rPr>
                        <a:t>Second-Round Interviews for Selected Applicants</a:t>
                      </a:r>
                    </a:p>
                  </a:txBody>
                  <a:tcPr marL="255062" marR="196202" marT="196202" marB="196202" anchor="ctr"/>
                </a:tc>
                <a:extLst>
                  <a:ext uri="{0D108BD9-81ED-4DB2-BD59-A6C34878D82A}">
                    <a16:rowId xmlns:a16="http://schemas.microsoft.com/office/drawing/2014/main" val="1051571613"/>
                  </a:ext>
                </a:extLst>
              </a:tr>
              <a:tr h="928688">
                <a:tc>
                  <a:txBody>
                    <a:bodyPr/>
                    <a:lstStyle/>
                    <a:p>
                      <a:pPr>
                        <a:buNone/>
                      </a:pPr>
                      <a:r>
                        <a:rPr lang="en-US" sz="3000" cap="none" spc="0">
                          <a:solidFill>
                            <a:srgbClr val="000000"/>
                          </a:solidFill>
                          <a:latin typeface="Palanquin" panose="020B0004020203020204" pitchFamily="34" charset="0"/>
                          <a:cs typeface="Palanquin" panose="020B0004020203020204" pitchFamily="34" charset="0"/>
                        </a:rPr>
                        <a:t>November 30, 2026</a:t>
                      </a:r>
                    </a:p>
                  </a:txBody>
                  <a:tcPr marL="255062" marR="196202" marT="196202" marB="196202" anchor="ctr"/>
                </a:tc>
                <a:tc>
                  <a:txBody>
                    <a:bodyPr/>
                    <a:lstStyle/>
                    <a:p>
                      <a:pPr>
                        <a:buNone/>
                      </a:pPr>
                      <a:r>
                        <a:rPr lang="en-US" sz="3000" cap="none" spc="0">
                          <a:solidFill>
                            <a:srgbClr val="000000"/>
                          </a:solidFill>
                          <a:latin typeface="Palanquin" panose="020B0004020203020204" pitchFamily="34" charset="0"/>
                          <a:cs typeface="Palanquin" panose="020B0004020203020204" pitchFamily="34" charset="0"/>
                        </a:rPr>
                        <a:t>Grant Decisions Communicated</a:t>
                      </a:r>
                    </a:p>
                  </a:txBody>
                  <a:tcPr marL="255062" marR="196202" marT="196202" marB="196202" anchor="ctr"/>
                </a:tc>
                <a:extLst>
                  <a:ext uri="{0D108BD9-81ED-4DB2-BD59-A6C34878D82A}">
                    <a16:rowId xmlns:a16="http://schemas.microsoft.com/office/drawing/2014/main" val="2144169996"/>
                  </a:ext>
                </a:extLst>
              </a:tr>
              <a:tr h="928688">
                <a:tc>
                  <a:txBody>
                    <a:bodyPr/>
                    <a:lstStyle/>
                    <a:p>
                      <a:pPr>
                        <a:buNone/>
                      </a:pPr>
                      <a:r>
                        <a:rPr lang="en-US" sz="3000" cap="none" spc="0">
                          <a:solidFill>
                            <a:srgbClr val="000000"/>
                          </a:solidFill>
                          <a:latin typeface="Palanquin" panose="020B0004020203020204" pitchFamily="34" charset="0"/>
                          <a:cs typeface="Palanquin" panose="020B0004020203020204" pitchFamily="34" charset="0"/>
                        </a:rPr>
                        <a:t>December 1, 2026</a:t>
                      </a:r>
                    </a:p>
                  </a:txBody>
                  <a:tcPr marL="255062" marR="196202" marT="196202" marB="196202" anchor="ctr"/>
                </a:tc>
                <a:tc>
                  <a:txBody>
                    <a:bodyPr/>
                    <a:lstStyle/>
                    <a:p>
                      <a:pPr>
                        <a:buNone/>
                      </a:pPr>
                      <a:r>
                        <a:rPr lang="en-US" sz="3000" cap="none" spc="0">
                          <a:solidFill>
                            <a:srgbClr val="000000"/>
                          </a:solidFill>
                          <a:latin typeface="Palanquin" panose="020B0004020203020204" pitchFamily="34" charset="0"/>
                          <a:cs typeface="Palanquin" panose="020B0004020203020204" pitchFamily="34" charset="0"/>
                        </a:rPr>
                        <a:t>Grant Period Begins</a:t>
                      </a:r>
                    </a:p>
                  </a:txBody>
                  <a:tcPr marL="255062" marR="196202" marT="196202" marB="196202" anchor="ctr"/>
                </a:tc>
                <a:extLst>
                  <a:ext uri="{0D108BD9-81ED-4DB2-BD59-A6C34878D82A}">
                    <a16:rowId xmlns:a16="http://schemas.microsoft.com/office/drawing/2014/main" val="2498202575"/>
                  </a:ext>
                </a:extLst>
              </a:tr>
            </a:tbl>
          </a:graphicData>
        </a:graphic>
      </p:graphicFrame>
    </p:spTree>
    <p:extLst>
      <p:ext uri="{BB962C8B-B14F-4D97-AF65-F5344CB8AC3E}">
        <p14:creationId xmlns:p14="http://schemas.microsoft.com/office/powerpoint/2010/main" val="4193562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564C4-44A5-B6D0-98EF-ECA7BA5DB63D}"/>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9F11FCB2-3569-1E4B-CB95-2B8ABE6F70F5}"/>
              </a:ext>
            </a:extLst>
          </p:cNvPr>
          <p:cNvSpPr txBox="1"/>
          <p:nvPr/>
        </p:nvSpPr>
        <p:spPr>
          <a:xfrm>
            <a:off x="747091" y="860199"/>
            <a:ext cx="8391661" cy="641201"/>
          </a:xfrm>
          <a:prstGeom prst="rect">
            <a:avLst/>
          </a:prstGeom>
        </p:spPr>
        <p:txBody>
          <a:bodyPr wrap="square" lIns="0" tIns="0" rIns="0" bIns="0" rtlCol="0" anchor="t">
            <a:spAutoFit/>
          </a:bodyPr>
          <a:lstStyle/>
          <a:p>
            <a:pPr algn="l">
              <a:lnSpc>
                <a:spcPts val="5034"/>
              </a:lnSpc>
            </a:pPr>
            <a:r>
              <a:rPr lang="en-US" sz="5400">
                <a:solidFill>
                  <a:srgbClr val="0044B5"/>
                </a:solidFill>
                <a:latin typeface="Antonio Bold"/>
                <a:ea typeface="Palanquin"/>
                <a:cs typeface="Palanquin SemiBold"/>
                <a:sym typeface="Palanquin"/>
              </a:rPr>
              <a:t>RFP FOCUS AREAS - EXPLAINED</a:t>
            </a:r>
            <a:endParaRPr lang="en-US" sz="5400">
              <a:solidFill>
                <a:srgbClr val="0044B5"/>
              </a:solidFill>
              <a:latin typeface="Antonio Bold"/>
              <a:ea typeface="Palanquin"/>
              <a:cs typeface="Palanquin SemiBold"/>
            </a:endParaRPr>
          </a:p>
        </p:txBody>
      </p:sp>
      <p:sp>
        <p:nvSpPr>
          <p:cNvPr id="3" name="Freeform 2" descr="A blue text on a black background  Description automatically generated">
            <a:extLst>
              <a:ext uri="{FF2B5EF4-FFF2-40B4-BE49-F238E27FC236}">
                <a16:creationId xmlns:a16="http://schemas.microsoft.com/office/drawing/2014/main" id="{3E33FD8F-22B6-1DF4-181D-9DD72C862952}"/>
              </a:ext>
            </a:extLst>
          </p:cNvPr>
          <p:cNvSpPr/>
          <p:nvPr/>
        </p:nvSpPr>
        <p:spPr>
          <a:xfrm>
            <a:off x="680733" y="8763838"/>
            <a:ext cx="2828897" cy="855855"/>
          </a:xfrm>
          <a:custGeom>
            <a:avLst/>
            <a:gdLst/>
            <a:ahLst/>
            <a:cxnLst/>
            <a:rect l="l" t="t" r="r" b="b"/>
            <a:pathLst>
              <a:path w="2828897" h="855855">
                <a:moveTo>
                  <a:pt x="0" y="0"/>
                </a:moveTo>
                <a:lnTo>
                  <a:pt x="2828897" y="0"/>
                </a:lnTo>
                <a:lnTo>
                  <a:pt x="2828897" y="855856"/>
                </a:lnTo>
                <a:lnTo>
                  <a:pt x="0" y="855856"/>
                </a:lnTo>
                <a:lnTo>
                  <a:pt x="0" y="0"/>
                </a:lnTo>
                <a:close/>
              </a:path>
            </a:pathLst>
          </a:custGeom>
          <a:blipFill>
            <a:blip r:embed="rId3"/>
            <a:stretch>
              <a:fillRect t="-14" b="-14"/>
            </a:stretch>
          </a:blipFill>
        </p:spPr>
        <p:txBody>
          <a:bodyPr/>
          <a:lstStyle/>
          <a:p>
            <a:endParaRPr lang="en-US"/>
          </a:p>
        </p:txBody>
      </p:sp>
      <p:sp>
        <p:nvSpPr>
          <p:cNvPr id="4" name="AutoShape 7">
            <a:extLst>
              <a:ext uri="{FF2B5EF4-FFF2-40B4-BE49-F238E27FC236}">
                <a16:creationId xmlns:a16="http://schemas.microsoft.com/office/drawing/2014/main" id="{75702C38-830F-FB98-7026-945DFD848FDB}"/>
              </a:ext>
            </a:extLst>
          </p:cNvPr>
          <p:cNvSpPr/>
          <p:nvPr/>
        </p:nvSpPr>
        <p:spPr>
          <a:xfrm>
            <a:off x="7241565" y="2714219"/>
            <a:ext cx="15269" cy="5184865"/>
          </a:xfrm>
          <a:prstGeom prst="line">
            <a:avLst/>
          </a:prstGeom>
          <a:ln w="9525" cap="rnd">
            <a:solidFill>
              <a:srgbClr val="0044B5"/>
            </a:solidFill>
            <a:prstDash val="solid"/>
            <a:headEnd type="none" w="sm" len="sm"/>
            <a:tailEnd type="none" w="sm" len="sm"/>
          </a:ln>
        </p:spPr>
        <p:txBody>
          <a:bodyPr/>
          <a:lstStyle/>
          <a:p>
            <a:endParaRPr lang="en-US"/>
          </a:p>
        </p:txBody>
      </p:sp>
      <p:sp>
        <p:nvSpPr>
          <p:cNvPr id="5" name="TextBox 4">
            <a:extLst>
              <a:ext uri="{FF2B5EF4-FFF2-40B4-BE49-F238E27FC236}">
                <a16:creationId xmlns:a16="http://schemas.microsoft.com/office/drawing/2014/main" id="{5710DF20-FCDF-3D9E-566D-C68C0D3FB5D1}"/>
              </a:ext>
            </a:extLst>
          </p:cNvPr>
          <p:cNvSpPr txBox="1"/>
          <p:nvPr/>
        </p:nvSpPr>
        <p:spPr>
          <a:xfrm>
            <a:off x="680733" y="3045490"/>
            <a:ext cx="6560832" cy="2082621"/>
          </a:xfrm>
          <a:prstGeom prst="rect">
            <a:avLst/>
          </a:prstGeom>
        </p:spPr>
        <p:txBody>
          <a:bodyPr wrap="square" lIns="0" tIns="0" rIns="0" bIns="0" rtlCol="0" anchor="t">
            <a:spAutoFit/>
          </a:bodyPr>
          <a:lstStyle/>
          <a:p>
            <a:pPr>
              <a:lnSpc>
                <a:spcPts val="5642"/>
              </a:lnSpc>
            </a:pPr>
            <a:r>
              <a:rPr lang="en-US" sz="2800" b="1">
                <a:solidFill>
                  <a:srgbClr val="0044B5"/>
                </a:solidFill>
                <a:latin typeface="Palanquin"/>
                <a:ea typeface="Palanquin"/>
                <a:cs typeface="Palanquin"/>
              </a:rPr>
              <a:t>1. Whole Living Skills (WLS) Connected to Housing Stability</a:t>
            </a:r>
          </a:p>
          <a:p>
            <a:pPr marL="514350" indent="-514350">
              <a:lnSpc>
                <a:spcPts val="5642"/>
              </a:lnSpc>
              <a:buAutoNum type="arabicPeriod"/>
            </a:pPr>
            <a:endParaRPr lang="en-US" sz="2800" b="1">
              <a:solidFill>
                <a:srgbClr val="000000"/>
              </a:solidFill>
              <a:latin typeface="Palanquin"/>
              <a:ea typeface="Palanquin"/>
              <a:cs typeface="Palanquin"/>
            </a:endParaRPr>
          </a:p>
        </p:txBody>
      </p:sp>
      <p:sp>
        <p:nvSpPr>
          <p:cNvPr id="6" name="TextBox 5">
            <a:extLst>
              <a:ext uri="{FF2B5EF4-FFF2-40B4-BE49-F238E27FC236}">
                <a16:creationId xmlns:a16="http://schemas.microsoft.com/office/drawing/2014/main" id="{01917EE7-B907-6A7A-914F-052488F00FE9}"/>
              </a:ext>
            </a:extLst>
          </p:cNvPr>
          <p:cNvSpPr txBox="1"/>
          <p:nvPr/>
        </p:nvSpPr>
        <p:spPr>
          <a:xfrm>
            <a:off x="680733" y="5901609"/>
            <a:ext cx="6576101" cy="2082621"/>
          </a:xfrm>
          <a:prstGeom prst="rect">
            <a:avLst/>
          </a:prstGeom>
        </p:spPr>
        <p:txBody>
          <a:bodyPr wrap="square" lIns="0" tIns="0" rIns="0" bIns="0" rtlCol="0" anchor="t">
            <a:spAutoFit/>
          </a:bodyPr>
          <a:lstStyle/>
          <a:p>
            <a:pPr>
              <a:lnSpc>
                <a:spcPts val="5642"/>
              </a:lnSpc>
            </a:pPr>
            <a:r>
              <a:rPr lang="en-US" sz="2800" b="1">
                <a:solidFill>
                  <a:srgbClr val="0044B5"/>
                </a:solidFill>
                <a:latin typeface="Palanquin Bold"/>
                <a:cs typeface="Palanquin Bold"/>
              </a:rPr>
              <a:t>2. </a:t>
            </a:r>
            <a:r>
              <a:rPr lang="en-US" sz="2800">
                <a:solidFill>
                  <a:srgbClr val="0044B5"/>
                </a:solidFill>
                <a:latin typeface="Palanquin Bold"/>
                <a:ea typeface="+mn-lt"/>
                <a:cs typeface="Palanquin Bold"/>
              </a:rPr>
              <a:t>Improved Systems Coordination and Connection</a:t>
            </a:r>
            <a:endParaRPr lang="en-US" sz="2800" b="1">
              <a:solidFill>
                <a:srgbClr val="0044B5"/>
              </a:solidFill>
              <a:latin typeface="Palanquin Bold"/>
              <a:ea typeface="+mn-lt"/>
              <a:cs typeface="Palanquin Bold"/>
            </a:endParaRPr>
          </a:p>
          <a:p>
            <a:pPr>
              <a:lnSpc>
                <a:spcPts val="5642"/>
              </a:lnSpc>
            </a:pPr>
            <a:endParaRPr lang="en-US" sz="2800" b="1">
              <a:solidFill>
                <a:srgbClr val="000000"/>
              </a:solidFill>
              <a:latin typeface="Palanquin"/>
              <a:ea typeface="Palanquin"/>
              <a:cs typeface="Palanquin"/>
            </a:endParaRPr>
          </a:p>
        </p:txBody>
      </p:sp>
      <p:sp>
        <p:nvSpPr>
          <p:cNvPr id="7" name="AutoShape 6">
            <a:extLst>
              <a:ext uri="{FF2B5EF4-FFF2-40B4-BE49-F238E27FC236}">
                <a16:creationId xmlns:a16="http://schemas.microsoft.com/office/drawing/2014/main" id="{3900A6C1-1098-CB02-61AE-2EB69DBFFBF6}"/>
              </a:ext>
            </a:extLst>
          </p:cNvPr>
          <p:cNvSpPr/>
          <p:nvPr/>
        </p:nvSpPr>
        <p:spPr>
          <a:xfrm flipV="1">
            <a:off x="680733" y="5315920"/>
            <a:ext cx="17405773" cy="68296"/>
          </a:xfrm>
          <a:prstGeom prst="line">
            <a:avLst/>
          </a:prstGeom>
          <a:ln w="9525" cap="rnd">
            <a:solidFill>
              <a:srgbClr val="0044B5"/>
            </a:solidFill>
            <a:prstDash val="solid"/>
            <a:headEnd type="none" w="sm" len="sm"/>
            <a:tailEnd type="none" w="sm" len="sm"/>
          </a:ln>
        </p:spPr>
        <p:txBody>
          <a:bodyPr/>
          <a:lstStyle/>
          <a:p>
            <a:endParaRPr lang="en-US"/>
          </a:p>
        </p:txBody>
      </p:sp>
      <p:sp>
        <p:nvSpPr>
          <p:cNvPr id="8" name="TextBox 7">
            <a:extLst>
              <a:ext uri="{FF2B5EF4-FFF2-40B4-BE49-F238E27FC236}">
                <a16:creationId xmlns:a16="http://schemas.microsoft.com/office/drawing/2014/main" id="{5EE2606D-210E-5892-9AE5-FAD9C79C5043}"/>
              </a:ext>
            </a:extLst>
          </p:cNvPr>
          <p:cNvSpPr txBox="1"/>
          <p:nvPr/>
        </p:nvSpPr>
        <p:spPr>
          <a:xfrm>
            <a:off x="7618853" y="3045490"/>
            <a:ext cx="10467653" cy="2356927"/>
          </a:xfrm>
          <a:prstGeom prst="rect">
            <a:avLst/>
          </a:prstGeom>
        </p:spPr>
        <p:txBody>
          <a:bodyPr wrap="square" lIns="0" tIns="0" rIns="0" bIns="0" rtlCol="0" anchor="t">
            <a:spAutoFit/>
          </a:bodyPr>
          <a:lstStyle/>
          <a:p>
            <a:r>
              <a:rPr lang="en-US" sz="2800" i="1">
                <a:solidFill>
                  <a:srgbClr val="000000"/>
                </a:solidFill>
                <a:latin typeface="Palanquin"/>
                <a:ea typeface="Calibri"/>
                <a:cs typeface="Palanquin"/>
              </a:rPr>
              <a:t>Provide, refine, and evaluate Whole Living Skills programming that helps young people obtain, maintain, and strengthen housing stability by building the practical skills, supportive relationships, and systems-navigation capacity needed for long-term success.</a:t>
            </a:r>
            <a:endParaRPr lang="en-US">
              <a:latin typeface="Palanquin"/>
              <a:cs typeface="Palanquin"/>
            </a:endParaRPr>
          </a:p>
          <a:p>
            <a:pPr>
              <a:lnSpc>
                <a:spcPts val="5642"/>
              </a:lnSpc>
            </a:pPr>
            <a:endParaRPr lang="en-US" sz="2800" i="1">
              <a:solidFill>
                <a:srgbClr val="000000"/>
              </a:solidFill>
              <a:latin typeface="Palanquin"/>
              <a:ea typeface="Calibri"/>
              <a:cs typeface="Palanquin"/>
            </a:endParaRPr>
          </a:p>
        </p:txBody>
      </p:sp>
      <p:sp>
        <p:nvSpPr>
          <p:cNvPr id="10" name="TextBox 9">
            <a:extLst>
              <a:ext uri="{FF2B5EF4-FFF2-40B4-BE49-F238E27FC236}">
                <a16:creationId xmlns:a16="http://schemas.microsoft.com/office/drawing/2014/main" id="{A6D3683B-2356-727F-3B75-8AE14E5C59F0}"/>
              </a:ext>
            </a:extLst>
          </p:cNvPr>
          <p:cNvSpPr txBox="1"/>
          <p:nvPr/>
        </p:nvSpPr>
        <p:spPr>
          <a:xfrm>
            <a:off x="7618852" y="5550230"/>
            <a:ext cx="10467653" cy="2356927"/>
          </a:xfrm>
          <a:prstGeom prst="rect">
            <a:avLst/>
          </a:prstGeom>
        </p:spPr>
        <p:txBody>
          <a:bodyPr wrap="square" lIns="0" tIns="0" rIns="0" bIns="0" rtlCol="0" anchor="t">
            <a:spAutoFit/>
          </a:bodyPr>
          <a:lstStyle/>
          <a:p>
            <a:r>
              <a:rPr lang="en-US" sz="2800">
                <a:solidFill>
                  <a:srgbClr val="000000"/>
                </a:solidFill>
                <a:ea typeface="+mn-lt"/>
                <a:cs typeface="+mn-lt"/>
              </a:rPr>
              <a:t>S</a:t>
            </a:r>
            <a:r>
              <a:rPr lang="en-US" sz="2800" i="1">
                <a:solidFill>
                  <a:srgbClr val="000000"/>
                </a:solidFill>
                <a:latin typeface="Palanquin"/>
                <a:ea typeface="+mn-lt"/>
                <a:cs typeface="Palanquin"/>
              </a:rPr>
              <a:t>trengthen coordination among community organizations, housing providers, and public systems so young people experience more consistent, connected support through referral pathways, warm handoffs, collaboration, and shared learning.</a:t>
            </a:r>
            <a:endParaRPr lang="en-US" i="1">
              <a:latin typeface="Palanquin"/>
              <a:ea typeface="+mn-lt"/>
              <a:cs typeface="Palanquin"/>
            </a:endParaRPr>
          </a:p>
          <a:p>
            <a:pPr>
              <a:lnSpc>
                <a:spcPts val="5642"/>
              </a:lnSpc>
            </a:pPr>
            <a:endParaRPr lang="en-US" sz="2800" i="1">
              <a:solidFill>
                <a:srgbClr val="000000"/>
              </a:solidFill>
              <a:latin typeface="Palanquin"/>
              <a:ea typeface="Calibri"/>
              <a:cs typeface="Palanquin"/>
            </a:endParaRPr>
          </a:p>
        </p:txBody>
      </p:sp>
    </p:spTree>
    <p:extLst>
      <p:ext uri="{BB962C8B-B14F-4D97-AF65-F5344CB8AC3E}">
        <p14:creationId xmlns:p14="http://schemas.microsoft.com/office/powerpoint/2010/main" val="504852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F9EC6-344E-DFD8-8458-DB81C2D367FB}"/>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CC02F380-9EB2-B800-3D21-4994ED96EF6B}"/>
              </a:ext>
            </a:extLst>
          </p:cNvPr>
          <p:cNvSpPr txBox="1"/>
          <p:nvPr/>
        </p:nvSpPr>
        <p:spPr>
          <a:xfrm>
            <a:off x="991958" y="1193813"/>
            <a:ext cx="8391661" cy="1072777"/>
          </a:xfrm>
          <a:prstGeom prst="rect">
            <a:avLst/>
          </a:prstGeom>
        </p:spPr>
        <p:txBody>
          <a:bodyPr wrap="square" lIns="0" tIns="0" rIns="0" bIns="0" rtlCol="0" anchor="t">
            <a:normAutofit/>
          </a:bodyPr>
          <a:lstStyle/>
          <a:p>
            <a:pPr algn="l">
              <a:lnSpc>
                <a:spcPts val="5034"/>
              </a:lnSpc>
            </a:pPr>
            <a:r>
              <a:rPr lang="en-US" sz="4618">
                <a:solidFill>
                  <a:srgbClr val="0044B5"/>
                </a:solidFill>
                <a:latin typeface="Antonio Bold" pitchFamily="2" charset="0"/>
                <a:ea typeface="Palanquin"/>
                <a:cs typeface="Palanquin SemiBold" panose="020B0004020203020204" pitchFamily="34" charset="0"/>
                <a:sym typeface="Palanquin"/>
              </a:rPr>
              <a:t>RFP FOCUS AREAS – EXAMPLE ACTIVITIES</a:t>
            </a:r>
          </a:p>
        </p:txBody>
      </p:sp>
      <p:sp>
        <p:nvSpPr>
          <p:cNvPr id="3" name="Freeform 2" descr="A blue text on a black background  Description automatically generated">
            <a:extLst>
              <a:ext uri="{FF2B5EF4-FFF2-40B4-BE49-F238E27FC236}">
                <a16:creationId xmlns:a16="http://schemas.microsoft.com/office/drawing/2014/main" id="{359A1105-4252-2C5F-18AD-72BDBB7AF207}"/>
              </a:ext>
            </a:extLst>
          </p:cNvPr>
          <p:cNvSpPr/>
          <p:nvPr/>
        </p:nvSpPr>
        <p:spPr>
          <a:xfrm>
            <a:off x="680733" y="8763838"/>
            <a:ext cx="2828897" cy="855855"/>
          </a:xfrm>
          <a:custGeom>
            <a:avLst/>
            <a:gdLst/>
            <a:ahLst/>
            <a:cxnLst/>
            <a:rect l="l" t="t" r="r" b="b"/>
            <a:pathLst>
              <a:path w="2828897" h="855855">
                <a:moveTo>
                  <a:pt x="0" y="0"/>
                </a:moveTo>
                <a:lnTo>
                  <a:pt x="2828897" y="0"/>
                </a:lnTo>
                <a:lnTo>
                  <a:pt x="2828897" y="855856"/>
                </a:lnTo>
                <a:lnTo>
                  <a:pt x="0" y="855856"/>
                </a:lnTo>
                <a:lnTo>
                  <a:pt x="0" y="0"/>
                </a:lnTo>
                <a:close/>
              </a:path>
            </a:pathLst>
          </a:custGeom>
          <a:blipFill>
            <a:blip r:embed="rId3"/>
            <a:stretch>
              <a:fillRect t="-14" b="-14"/>
            </a:stretch>
          </a:blipFill>
        </p:spPr>
        <p:txBody>
          <a:bodyPr/>
          <a:lstStyle/>
          <a:p>
            <a:endParaRPr lang="en-US"/>
          </a:p>
        </p:txBody>
      </p:sp>
      <p:sp>
        <p:nvSpPr>
          <p:cNvPr id="4" name="AutoShape 7">
            <a:extLst>
              <a:ext uri="{FF2B5EF4-FFF2-40B4-BE49-F238E27FC236}">
                <a16:creationId xmlns:a16="http://schemas.microsoft.com/office/drawing/2014/main" id="{9BC906B4-0A94-EB60-DBC4-70B738ABFA98}"/>
              </a:ext>
            </a:extLst>
          </p:cNvPr>
          <p:cNvSpPr/>
          <p:nvPr/>
        </p:nvSpPr>
        <p:spPr>
          <a:xfrm>
            <a:off x="5262880" y="2515152"/>
            <a:ext cx="561" cy="5577839"/>
          </a:xfrm>
          <a:prstGeom prst="line">
            <a:avLst/>
          </a:prstGeom>
          <a:ln w="9525" cap="rnd">
            <a:solidFill>
              <a:srgbClr val="0044B5"/>
            </a:solidFill>
            <a:prstDash val="solid"/>
            <a:headEnd type="none" w="sm" len="sm"/>
            <a:tailEnd type="none" w="sm" len="sm"/>
          </a:ln>
        </p:spPr>
        <p:txBody>
          <a:bodyPr/>
          <a:lstStyle/>
          <a:p>
            <a:endParaRPr lang="en-US"/>
          </a:p>
        </p:txBody>
      </p:sp>
      <p:sp>
        <p:nvSpPr>
          <p:cNvPr id="6" name="TextBox 5">
            <a:extLst>
              <a:ext uri="{FF2B5EF4-FFF2-40B4-BE49-F238E27FC236}">
                <a16:creationId xmlns:a16="http://schemas.microsoft.com/office/drawing/2014/main" id="{D61D1C53-2805-0C00-7BD7-8D1F7C972786}"/>
              </a:ext>
            </a:extLst>
          </p:cNvPr>
          <p:cNvSpPr txBox="1"/>
          <p:nvPr/>
        </p:nvSpPr>
        <p:spPr>
          <a:xfrm>
            <a:off x="680734" y="5901609"/>
            <a:ext cx="4284560" cy="2657138"/>
          </a:xfrm>
          <a:prstGeom prst="rect">
            <a:avLst/>
          </a:prstGeom>
        </p:spPr>
        <p:txBody>
          <a:bodyPr wrap="square" lIns="0" tIns="0" rIns="0" bIns="0" rtlCol="0" anchor="t">
            <a:spAutoFit/>
          </a:bodyPr>
          <a:lstStyle/>
          <a:p>
            <a:r>
              <a:rPr lang="en-US" sz="2800">
                <a:solidFill>
                  <a:srgbClr val="0044B5"/>
                </a:solidFill>
                <a:latin typeface="Palanquin Bold"/>
                <a:cs typeface="Palanquin Bold"/>
              </a:rPr>
              <a:t>2. Improved</a:t>
            </a:r>
            <a:r>
              <a:rPr lang="en-US" sz="2800">
                <a:solidFill>
                  <a:srgbClr val="0044B5"/>
                </a:solidFill>
                <a:latin typeface="Palanquin Bold"/>
                <a:cs typeface="Palanquin Bold"/>
                <a:sym typeface="Palanquin"/>
              </a:rPr>
              <a:t> Systems Coordination &amp; Connection</a:t>
            </a:r>
            <a:endParaRPr lang="en-US" sz="2800">
              <a:solidFill>
                <a:srgbClr val="0044B5"/>
              </a:solidFill>
              <a:latin typeface="Palanquin Bold"/>
              <a:cs typeface="Palanquin Bold"/>
            </a:endParaRPr>
          </a:p>
          <a:p>
            <a:pPr>
              <a:lnSpc>
                <a:spcPts val="5642"/>
              </a:lnSpc>
            </a:pPr>
            <a:endParaRPr lang="en-US" sz="2800" b="1">
              <a:latin typeface="Palanquin Bold"/>
              <a:ea typeface="Palanquin"/>
              <a:cs typeface="Palanquin Bold"/>
            </a:endParaRPr>
          </a:p>
          <a:p>
            <a:pPr>
              <a:lnSpc>
                <a:spcPts val="5642"/>
              </a:lnSpc>
            </a:pPr>
            <a:endParaRPr lang="en-US" sz="2800" b="1">
              <a:solidFill>
                <a:srgbClr val="44546A"/>
              </a:solidFill>
              <a:latin typeface="Palanquin" panose="020B0004020203020204" pitchFamily="34" charset="0"/>
              <a:ea typeface="Palanquin"/>
              <a:cs typeface="Palanquin" panose="020B0004020203020204" pitchFamily="34" charset="0"/>
              <a:sym typeface="Palanquin"/>
            </a:endParaRPr>
          </a:p>
        </p:txBody>
      </p:sp>
      <p:sp>
        <p:nvSpPr>
          <p:cNvPr id="7" name="AutoShape 6">
            <a:extLst>
              <a:ext uri="{FF2B5EF4-FFF2-40B4-BE49-F238E27FC236}">
                <a16:creationId xmlns:a16="http://schemas.microsoft.com/office/drawing/2014/main" id="{A433546B-9BFB-FA8C-8E2E-FC82C635668C}"/>
              </a:ext>
            </a:extLst>
          </p:cNvPr>
          <p:cNvSpPr/>
          <p:nvPr/>
        </p:nvSpPr>
        <p:spPr>
          <a:xfrm flipV="1">
            <a:off x="680733" y="5315920"/>
            <a:ext cx="17405773" cy="68296"/>
          </a:xfrm>
          <a:prstGeom prst="line">
            <a:avLst/>
          </a:prstGeom>
          <a:ln w="9525" cap="rnd">
            <a:solidFill>
              <a:srgbClr val="0044B5"/>
            </a:solidFill>
            <a:prstDash val="solid"/>
            <a:headEnd type="none" w="sm" len="sm"/>
            <a:tailEnd type="none" w="sm" len="sm"/>
          </a:ln>
        </p:spPr>
        <p:txBody>
          <a:bodyPr/>
          <a:lstStyle/>
          <a:p>
            <a:endParaRPr lang="en-US"/>
          </a:p>
        </p:txBody>
      </p:sp>
      <p:sp>
        <p:nvSpPr>
          <p:cNvPr id="8" name="TextBox 7">
            <a:extLst>
              <a:ext uri="{FF2B5EF4-FFF2-40B4-BE49-F238E27FC236}">
                <a16:creationId xmlns:a16="http://schemas.microsoft.com/office/drawing/2014/main" id="{68397FA0-13A3-FCCC-436F-A6C2841E8E21}"/>
              </a:ext>
            </a:extLst>
          </p:cNvPr>
          <p:cNvSpPr txBox="1"/>
          <p:nvPr/>
        </p:nvSpPr>
        <p:spPr>
          <a:xfrm>
            <a:off x="5511861" y="2294022"/>
            <a:ext cx="12326223" cy="3649589"/>
          </a:xfrm>
          <a:prstGeom prst="rect">
            <a:avLst/>
          </a:prstGeom>
        </p:spPr>
        <p:txBody>
          <a:bodyPr wrap="square" lIns="0" tIns="0" rIns="0" bIns="0" rtlCol="0" anchor="t">
            <a:spAutoFit/>
          </a:bodyPr>
          <a:lstStyle/>
          <a:p>
            <a:endParaRPr lang="en-US" sz="2800">
              <a:solidFill>
                <a:srgbClr val="000000"/>
              </a:solidFill>
              <a:latin typeface="Calibri"/>
              <a:ea typeface="Calibri"/>
              <a:cs typeface="Calibri"/>
            </a:endParaRPr>
          </a:p>
          <a:p>
            <a:pPr marL="457200" indent="-457200">
              <a:buFont typeface="Arial" panose="020B0604020202020204" pitchFamily="34" charset="0"/>
              <a:buChar char="•"/>
            </a:pPr>
            <a:r>
              <a:rPr lang="en-US" sz="2800">
                <a:solidFill>
                  <a:srgbClr val="000000"/>
                </a:solidFill>
                <a:latin typeface="Palanquin"/>
                <a:ea typeface="+mn-lt"/>
                <a:cs typeface="Palanquin"/>
              </a:rPr>
              <a:t>Employment readiness, education support, career development, and workforce connections</a:t>
            </a:r>
            <a:endParaRPr lang="en-US" sz="2800">
              <a:latin typeface="Palanquin"/>
              <a:ea typeface="Calibri"/>
              <a:cs typeface="Palanquin"/>
            </a:endParaRPr>
          </a:p>
          <a:p>
            <a:pPr marL="457200" indent="-457200">
              <a:buFont typeface="Arial" panose="020B0604020202020204" pitchFamily="34" charset="0"/>
              <a:buChar char="•"/>
            </a:pPr>
            <a:r>
              <a:rPr lang="en-US" sz="2800">
                <a:solidFill>
                  <a:srgbClr val="000000"/>
                </a:solidFill>
                <a:latin typeface="Palanquin"/>
                <a:ea typeface="+mn-lt"/>
                <a:cs typeface="Palanquin"/>
              </a:rPr>
              <a:t>goal setting, mentorship, and supportive adult relationships</a:t>
            </a:r>
            <a:endParaRPr lang="en-US" sz="2800">
              <a:latin typeface="Palanquin"/>
              <a:ea typeface="Calibri"/>
              <a:cs typeface="Palanquin"/>
            </a:endParaRPr>
          </a:p>
          <a:p>
            <a:pPr marL="457200" indent="-457200">
              <a:buFont typeface="Arial" panose="020B0604020202020204" pitchFamily="34" charset="0"/>
              <a:buChar char="•"/>
            </a:pPr>
            <a:r>
              <a:rPr lang="en-US" sz="2800">
                <a:solidFill>
                  <a:srgbClr val="000000"/>
                </a:solidFill>
                <a:latin typeface="Palanquin"/>
                <a:ea typeface="+mn-lt"/>
                <a:cs typeface="Palanquin"/>
              </a:rPr>
              <a:t>Reentry planning, transition support, and navigation of housing, health, and public systems</a:t>
            </a:r>
            <a:endParaRPr lang="en-US" sz="2800">
              <a:latin typeface="Palanquin"/>
              <a:ea typeface="Calibri"/>
              <a:cs typeface="Palanquin"/>
            </a:endParaRPr>
          </a:p>
          <a:p>
            <a:endParaRPr lang="en-US" sz="2800">
              <a:ea typeface="Calibri"/>
              <a:cs typeface="Calibri"/>
            </a:endParaRPr>
          </a:p>
          <a:p>
            <a:pPr marL="457200" indent="-457200">
              <a:lnSpc>
                <a:spcPts val="5642"/>
              </a:lnSpc>
              <a:buFont typeface="Arial" panose="020B0604020202020204" pitchFamily="34" charset="0"/>
              <a:buChar char="•"/>
            </a:pPr>
            <a:endParaRPr lang="en-US" sz="2800">
              <a:solidFill>
                <a:srgbClr val="000000"/>
              </a:solidFill>
              <a:latin typeface="Calibri"/>
              <a:ea typeface="Calibri"/>
              <a:cs typeface="Calibri"/>
            </a:endParaRPr>
          </a:p>
        </p:txBody>
      </p:sp>
      <p:sp>
        <p:nvSpPr>
          <p:cNvPr id="9" name="TextBox 8">
            <a:extLst>
              <a:ext uri="{FF2B5EF4-FFF2-40B4-BE49-F238E27FC236}">
                <a16:creationId xmlns:a16="http://schemas.microsoft.com/office/drawing/2014/main" id="{C4C9CBB0-3BA8-315A-7E07-66701BA92BA7}"/>
              </a:ext>
            </a:extLst>
          </p:cNvPr>
          <p:cNvSpPr txBox="1"/>
          <p:nvPr/>
        </p:nvSpPr>
        <p:spPr>
          <a:xfrm>
            <a:off x="5511862" y="5605347"/>
            <a:ext cx="12326223" cy="3218702"/>
          </a:xfrm>
          <a:prstGeom prst="rect">
            <a:avLst/>
          </a:prstGeom>
        </p:spPr>
        <p:txBody>
          <a:bodyPr wrap="square" lIns="0" tIns="0" rIns="0" bIns="0" rtlCol="0" anchor="t">
            <a:spAutoFit/>
          </a:bodyPr>
          <a:lstStyle/>
          <a:p>
            <a:pPr marL="457200" indent="-457200">
              <a:buFont typeface="Arial" panose="020B0604020202020204" pitchFamily="34" charset="0"/>
              <a:buChar char="•"/>
            </a:pPr>
            <a:r>
              <a:rPr lang="en-US" sz="2800">
                <a:latin typeface="Palanquin"/>
                <a:ea typeface="Calibri"/>
                <a:cs typeface="Palanquin"/>
              </a:rPr>
              <a:t>Building referral pathways and warm handoff practices across organizations</a:t>
            </a:r>
          </a:p>
          <a:p>
            <a:pPr marL="457200" indent="-457200">
              <a:buFont typeface="Arial" panose="020B0604020202020204" pitchFamily="34" charset="0"/>
              <a:buChar char="•"/>
            </a:pPr>
            <a:r>
              <a:rPr lang="en-US" sz="2800">
                <a:latin typeface="Palanquin"/>
                <a:ea typeface="Calibri"/>
                <a:cs typeface="Palanquin"/>
              </a:rPr>
              <a:t>Developing formal partnerships with housing providers and public systems</a:t>
            </a:r>
            <a:endParaRPr lang="en-US" sz="2800">
              <a:latin typeface="Palanquin"/>
              <a:cs typeface="Palanquin"/>
            </a:endParaRPr>
          </a:p>
          <a:p>
            <a:pPr marL="457200" indent="-457200">
              <a:buFont typeface="Arial" panose="020B0604020202020204" pitchFamily="34" charset="0"/>
              <a:buChar char="•"/>
            </a:pPr>
            <a:r>
              <a:rPr lang="en-US" sz="2800">
                <a:latin typeface="Palanquin"/>
                <a:ea typeface="Calibri"/>
                <a:cs typeface="Palanquin"/>
              </a:rPr>
              <a:t>Strengthening coordination with DCYF, community corrections, drug courts, education, workforce, healthcare, and county agencies</a:t>
            </a:r>
            <a:endParaRPr lang="en-US" sz="2800">
              <a:latin typeface="Palanquin"/>
              <a:cs typeface="Palanquin"/>
            </a:endParaRPr>
          </a:p>
          <a:p>
            <a:pPr marL="457200" indent="-457200">
              <a:buFont typeface="Arial" panose="020B0604020202020204" pitchFamily="34" charset="0"/>
              <a:buChar char="•"/>
            </a:pPr>
            <a:r>
              <a:rPr lang="en-US" sz="2800">
                <a:latin typeface="Palanquin"/>
                <a:ea typeface="Calibri"/>
                <a:cs typeface="Palanquin"/>
              </a:rPr>
              <a:t>Improving communication and shared accountability across partners to support successful transitions</a:t>
            </a:r>
            <a:endParaRPr lang="en-US" sz="2800">
              <a:latin typeface="Palanquin"/>
              <a:cs typeface="Palanquin"/>
            </a:endParaRPr>
          </a:p>
          <a:p>
            <a:pPr>
              <a:lnSpc>
                <a:spcPts val="5642"/>
              </a:lnSpc>
            </a:pPr>
            <a:endParaRPr lang="en-US" sz="2800">
              <a:ea typeface="Calibri"/>
              <a:cs typeface="Calibri"/>
            </a:endParaRPr>
          </a:p>
        </p:txBody>
      </p:sp>
      <p:sp>
        <p:nvSpPr>
          <p:cNvPr id="11" name="TextBox 10">
            <a:extLst>
              <a:ext uri="{FF2B5EF4-FFF2-40B4-BE49-F238E27FC236}">
                <a16:creationId xmlns:a16="http://schemas.microsoft.com/office/drawing/2014/main" id="{FD2CFA6C-435F-9D6E-53C7-521507A210B0}"/>
              </a:ext>
            </a:extLst>
          </p:cNvPr>
          <p:cNvSpPr txBox="1"/>
          <p:nvPr/>
        </p:nvSpPr>
        <p:spPr>
          <a:xfrm>
            <a:off x="680733" y="3263611"/>
            <a:ext cx="4284560" cy="1508105"/>
          </a:xfrm>
          <a:prstGeom prst="rect">
            <a:avLst/>
          </a:prstGeom>
        </p:spPr>
        <p:txBody>
          <a:bodyPr wrap="square" lIns="0" tIns="0" rIns="0" bIns="0" rtlCol="0" anchor="t">
            <a:spAutoFit/>
          </a:bodyPr>
          <a:lstStyle/>
          <a:p>
            <a:r>
              <a:rPr lang="en-US" sz="2800">
                <a:solidFill>
                  <a:srgbClr val="0044B5"/>
                </a:solidFill>
                <a:latin typeface="Palanquin Bold"/>
                <a:cs typeface="Palanquin Bold"/>
              </a:rPr>
              <a:t>1. </a:t>
            </a:r>
            <a:r>
              <a:rPr lang="en-US" sz="2800">
                <a:solidFill>
                  <a:srgbClr val="0044B5"/>
                </a:solidFill>
                <a:latin typeface="Palanquin Bold"/>
                <a:cs typeface="Palanquin Bold"/>
                <a:sym typeface="Palanquin"/>
              </a:rPr>
              <a:t>Whole Living Skills &amp; Housing Stability</a:t>
            </a:r>
            <a:endParaRPr lang="en-US" sz="2800">
              <a:solidFill>
                <a:srgbClr val="0044B5"/>
              </a:solidFill>
              <a:latin typeface="Palanquin Bold"/>
              <a:cs typeface="Palanquin Bold"/>
            </a:endParaRPr>
          </a:p>
          <a:p>
            <a:pPr>
              <a:lnSpc>
                <a:spcPts val="5642"/>
              </a:lnSpc>
            </a:pPr>
            <a:endParaRPr lang="en-US" sz="2800" b="1">
              <a:latin typeface="Palanquin SemiBold"/>
              <a:ea typeface="Palanquin"/>
              <a:cs typeface="Palanquin SemiBold"/>
            </a:endParaRPr>
          </a:p>
        </p:txBody>
      </p:sp>
    </p:spTree>
    <p:extLst>
      <p:ext uri="{BB962C8B-B14F-4D97-AF65-F5344CB8AC3E}">
        <p14:creationId xmlns:p14="http://schemas.microsoft.com/office/powerpoint/2010/main" val="3629902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A blue text on a black background  Description automatically generated"/>
          <p:cNvSpPr/>
          <p:nvPr/>
        </p:nvSpPr>
        <p:spPr>
          <a:xfrm>
            <a:off x="680733" y="8763838"/>
            <a:ext cx="2828897" cy="855855"/>
          </a:xfrm>
          <a:custGeom>
            <a:avLst/>
            <a:gdLst/>
            <a:ahLst/>
            <a:cxnLst/>
            <a:rect l="l" t="t" r="r" b="b"/>
            <a:pathLst>
              <a:path w="2828897" h="855855">
                <a:moveTo>
                  <a:pt x="0" y="0"/>
                </a:moveTo>
                <a:lnTo>
                  <a:pt x="2828897" y="0"/>
                </a:lnTo>
                <a:lnTo>
                  <a:pt x="2828897" y="855856"/>
                </a:lnTo>
                <a:lnTo>
                  <a:pt x="0" y="855856"/>
                </a:lnTo>
                <a:lnTo>
                  <a:pt x="0" y="0"/>
                </a:lnTo>
                <a:close/>
              </a:path>
            </a:pathLst>
          </a:custGeom>
          <a:blipFill>
            <a:blip r:embed="rId3"/>
            <a:stretch>
              <a:fillRect t="-14" b="-14"/>
            </a:stretch>
          </a:blipFill>
        </p:spPr>
        <p:txBody>
          <a:bodyPr/>
          <a:lstStyle/>
          <a:p>
            <a:endParaRPr lang="en-US"/>
          </a:p>
        </p:txBody>
      </p:sp>
      <p:grpSp>
        <p:nvGrpSpPr>
          <p:cNvPr id="3" name="Group 3"/>
          <p:cNvGrpSpPr/>
          <p:nvPr/>
        </p:nvGrpSpPr>
        <p:grpSpPr>
          <a:xfrm>
            <a:off x="3204342" y="3008945"/>
            <a:ext cx="1499617" cy="1499617"/>
            <a:chOff x="0" y="0"/>
            <a:chExt cx="1999488" cy="1999488"/>
          </a:xfrm>
        </p:grpSpPr>
        <p:sp>
          <p:nvSpPr>
            <p:cNvPr id="4" name="Freeform 4"/>
            <p:cNvSpPr/>
            <p:nvPr/>
          </p:nvSpPr>
          <p:spPr>
            <a:xfrm>
              <a:off x="34925" y="34925"/>
              <a:ext cx="1929638" cy="1929638"/>
            </a:xfrm>
            <a:custGeom>
              <a:avLst/>
              <a:gdLst/>
              <a:ahLst/>
              <a:cxnLst/>
              <a:rect l="l" t="t" r="r" b="b"/>
              <a:pathLst>
                <a:path w="1929638" h="1929638">
                  <a:moveTo>
                    <a:pt x="0" y="964819"/>
                  </a:moveTo>
                  <a:cubicBezTo>
                    <a:pt x="0" y="431927"/>
                    <a:pt x="431927" y="0"/>
                    <a:pt x="964819" y="0"/>
                  </a:cubicBezTo>
                  <a:cubicBezTo>
                    <a:pt x="1497711" y="0"/>
                    <a:pt x="1929638" y="431927"/>
                    <a:pt x="1929638" y="964819"/>
                  </a:cubicBezTo>
                  <a:cubicBezTo>
                    <a:pt x="1929638" y="1497711"/>
                    <a:pt x="1497711" y="1929638"/>
                    <a:pt x="964819" y="1929638"/>
                  </a:cubicBezTo>
                  <a:cubicBezTo>
                    <a:pt x="431927" y="1929638"/>
                    <a:pt x="0" y="1497584"/>
                    <a:pt x="0" y="964819"/>
                  </a:cubicBezTo>
                  <a:close/>
                </a:path>
              </a:pathLst>
            </a:custGeom>
            <a:solidFill>
              <a:srgbClr val="F2F2F2"/>
            </a:solidFill>
          </p:spPr>
          <p:txBody>
            <a:bodyPr/>
            <a:lstStyle/>
            <a:p>
              <a:endParaRPr lang="en-US"/>
            </a:p>
          </p:txBody>
        </p:sp>
        <p:sp>
          <p:nvSpPr>
            <p:cNvPr id="5" name="Freeform 5"/>
            <p:cNvSpPr/>
            <p:nvPr/>
          </p:nvSpPr>
          <p:spPr>
            <a:xfrm>
              <a:off x="0" y="0"/>
              <a:ext cx="1999488" cy="1999488"/>
            </a:xfrm>
            <a:custGeom>
              <a:avLst/>
              <a:gdLst/>
              <a:ahLst/>
              <a:cxnLst/>
              <a:rect l="l" t="t" r="r" b="b"/>
              <a:pathLst>
                <a:path w="1999488" h="1999488">
                  <a:moveTo>
                    <a:pt x="0" y="999744"/>
                  </a:moveTo>
                  <a:cubicBezTo>
                    <a:pt x="0" y="447548"/>
                    <a:pt x="447548" y="0"/>
                    <a:pt x="999744" y="0"/>
                  </a:cubicBezTo>
                  <a:lnTo>
                    <a:pt x="999744" y="34925"/>
                  </a:lnTo>
                  <a:lnTo>
                    <a:pt x="999744" y="0"/>
                  </a:lnTo>
                  <a:cubicBezTo>
                    <a:pt x="1551940" y="0"/>
                    <a:pt x="1999488" y="447548"/>
                    <a:pt x="1999488" y="999744"/>
                  </a:cubicBezTo>
                  <a:lnTo>
                    <a:pt x="1964563" y="999744"/>
                  </a:lnTo>
                  <a:lnTo>
                    <a:pt x="1999488" y="999744"/>
                  </a:lnTo>
                  <a:cubicBezTo>
                    <a:pt x="1999488" y="1551940"/>
                    <a:pt x="1551940" y="1999488"/>
                    <a:pt x="999744" y="1999488"/>
                  </a:cubicBezTo>
                  <a:lnTo>
                    <a:pt x="999744" y="1964563"/>
                  </a:lnTo>
                  <a:lnTo>
                    <a:pt x="999744" y="1999488"/>
                  </a:lnTo>
                  <a:cubicBezTo>
                    <a:pt x="447548" y="1999488"/>
                    <a:pt x="0" y="1551813"/>
                    <a:pt x="0" y="999744"/>
                  </a:cubicBezTo>
                  <a:lnTo>
                    <a:pt x="34925" y="999744"/>
                  </a:lnTo>
                  <a:lnTo>
                    <a:pt x="69850" y="999744"/>
                  </a:lnTo>
                  <a:lnTo>
                    <a:pt x="34925" y="999744"/>
                  </a:lnTo>
                  <a:lnTo>
                    <a:pt x="0" y="999744"/>
                  </a:lnTo>
                  <a:moveTo>
                    <a:pt x="69850" y="999744"/>
                  </a:moveTo>
                  <a:cubicBezTo>
                    <a:pt x="69850" y="1019048"/>
                    <a:pt x="54229" y="1034669"/>
                    <a:pt x="34925" y="1034669"/>
                  </a:cubicBezTo>
                  <a:cubicBezTo>
                    <a:pt x="15621" y="1034669"/>
                    <a:pt x="0" y="1019048"/>
                    <a:pt x="0" y="999744"/>
                  </a:cubicBezTo>
                  <a:cubicBezTo>
                    <a:pt x="0" y="980440"/>
                    <a:pt x="15621" y="964819"/>
                    <a:pt x="34925" y="964819"/>
                  </a:cubicBezTo>
                  <a:cubicBezTo>
                    <a:pt x="54229" y="964819"/>
                    <a:pt x="69850" y="980440"/>
                    <a:pt x="69850" y="999744"/>
                  </a:cubicBezTo>
                  <a:cubicBezTo>
                    <a:pt x="69850" y="1513332"/>
                    <a:pt x="486156" y="1929638"/>
                    <a:pt x="999744" y="1929638"/>
                  </a:cubicBezTo>
                  <a:cubicBezTo>
                    <a:pt x="1513332" y="1929638"/>
                    <a:pt x="1929638" y="1513332"/>
                    <a:pt x="1929638" y="999744"/>
                  </a:cubicBezTo>
                  <a:cubicBezTo>
                    <a:pt x="1929638" y="486156"/>
                    <a:pt x="1513332" y="69850"/>
                    <a:pt x="999744" y="69850"/>
                  </a:cubicBezTo>
                  <a:lnTo>
                    <a:pt x="999744" y="34925"/>
                  </a:lnTo>
                  <a:lnTo>
                    <a:pt x="999744" y="69850"/>
                  </a:lnTo>
                  <a:cubicBezTo>
                    <a:pt x="486156" y="69850"/>
                    <a:pt x="69850" y="486156"/>
                    <a:pt x="69850" y="999744"/>
                  </a:cubicBezTo>
                  <a:close/>
                </a:path>
              </a:pathLst>
            </a:custGeom>
            <a:solidFill>
              <a:srgbClr val="009364"/>
            </a:solidFill>
          </p:spPr>
          <p:txBody>
            <a:bodyPr/>
            <a:lstStyle/>
            <a:p>
              <a:endParaRPr lang="en-US"/>
            </a:p>
          </p:txBody>
        </p:sp>
      </p:grpSp>
      <p:sp>
        <p:nvSpPr>
          <p:cNvPr id="6" name="AutoShape 6"/>
          <p:cNvSpPr/>
          <p:nvPr/>
        </p:nvSpPr>
        <p:spPr>
          <a:xfrm>
            <a:off x="3427070" y="5344449"/>
            <a:ext cx="11357967" cy="9525"/>
          </a:xfrm>
          <a:prstGeom prst="line">
            <a:avLst/>
          </a:prstGeom>
          <a:ln w="9525" cap="rnd">
            <a:solidFill>
              <a:srgbClr val="0044B5"/>
            </a:solidFill>
            <a:prstDash val="solid"/>
            <a:headEnd type="none" w="sm" len="sm"/>
            <a:tailEnd type="none" w="sm" len="sm"/>
          </a:ln>
        </p:spPr>
        <p:txBody>
          <a:bodyPr/>
          <a:lstStyle/>
          <a:p>
            <a:endParaRPr lang="en-US"/>
          </a:p>
        </p:txBody>
      </p:sp>
      <p:sp>
        <p:nvSpPr>
          <p:cNvPr id="7" name="AutoShape 7"/>
          <p:cNvSpPr/>
          <p:nvPr/>
        </p:nvSpPr>
        <p:spPr>
          <a:xfrm>
            <a:off x="9051682" y="2884860"/>
            <a:ext cx="0" cy="4209710"/>
          </a:xfrm>
          <a:prstGeom prst="line">
            <a:avLst/>
          </a:prstGeom>
          <a:ln w="9525" cap="rnd">
            <a:solidFill>
              <a:srgbClr val="0044B5"/>
            </a:solidFill>
            <a:prstDash val="solid"/>
            <a:headEnd type="none" w="sm" len="sm"/>
            <a:tailEnd type="none" w="sm" len="sm"/>
          </a:ln>
        </p:spPr>
        <p:txBody>
          <a:bodyPr/>
          <a:lstStyle/>
          <a:p>
            <a:endParaRPr lang="en-US"/>
          </a:p>
        </p:txBody>
      </p:sp>
      <p:grpSp>
        <p:nvGrpSpPr>
          <p:cNvPr id="8" name="Group 8"/>
          <p:cNvGrpSpPr/>
          <p:nvPr/>
        </p:nvGrpSpPr>
        <p:grpSpPr>
          <a:xfrm>
            <a:off x="9219379" y="3008945"/>
            <a:ext cx="1499617" cy="1499615"/>
            <a:chOff x="0" y="0"/>
            <a:chExt cx="1999488" cy="1999488"/>
          </a:xfrm>
        </p:grpSpPr>
        <p:sp>
          <p:nvSpPr>
            <p:cNvPr id="9" name="Freeform 9"/>
            <p:cNvSpPr/>
            <p:nvPr/>
          </p:nvSpPr>
          <p:spPr>
            <a:xfrm>
              <a:off x="34925" y="34925"/>
              <a:ext cx="1929638" cy="1929638"/>
            </a:xfrm>
            <a:custGeom>
              <a:avLst/>
              <a:gdLst/>
              <a:ahLst/>
              <a:cxnLst/>
              <a:rect l="l" t="t" r="r" b="b"/>
              <a:pathLst>
                <a:path w="1929638" h="1929638">
                  <a:moveTo>
                    <a:pt x="0" y="964819"/>
                  </a:moveTo>
                  <a:cubicBezTo>
                    <a:pt x="0" y="431927"/>
                    <a:pt x="431927" y="0"/>
                    <a:pt x="964819" y="0"/>
                  </a:cubicBezTo>
                  <a:cubicBezTo>
                    <a:pt x="1497711" y="0"/>
                    <a:pt x="1929638" y="431927"/>
                    <a:pt x="1929638" y="964819"/>
                  </a:cubicBezTo>
                  <a:cubicBezTo>
                    <a:pt x="1929638" y="1497711"/>
                    <a:pt x="1497711" y="1929638"/>
                    <a:pt x="964819" y="1929638"/>
                  </a:cubicBezTo>
                  <a:cubicBezTo>
                    <a:pt x="431927" y="1929638"/>
                    <a:pt x="0" y="1497584"/>
                    <a:pt x="0" y="964819"/>
                  </a:cubicBezTo>
                  <a:close/>
                </a:path>
              </a:pathLst>
            </a:custGeom>
            <a:solidFill>
              <a:srgbClr val="F2F2F2"/>
            </a:solidFill>
          </p:spPr>
          <p:txBody>
            <a:bodyPr/>
            <a:lstStyle/>
            <a:p>
              <a:endParaRPr lang="en-US"/>
            </a:p>
          </p:txBody>
        </p:sp>
        <p:sp>
          <p:nvSpPr>
            <p:cNvPr id="10" name="Freeform 10"/>
            <p:cNvSpPr/>
            <p:nvPr/>
          </p:nvSpPr>
          <p:spPr>
            <a:xfrm>
              <a:off x="0" y="0"/>
              <a:ext cx="1999488" cy="1999488"/>
            </a:xfrm>
            <a:custGeom>
              <a:avLst/>
              <a:gdLst/>
              <a:ahLst/>
              <a:cxnLst/>
              <a:rect l="l" t="t" r="r" b="b"/>
              <a:pathLst>
                <a:path w="1999488" h="1999488">
                  <a:moveTo>
                    <a:pt x="0" y="999744"/>
                  </a:moveTo>
                  <a:cubicBezTo>
                    <a:pt x="0" y="447548"/>
                    <a:pt x="447548" y="0"/>
                    <a:pt x="999744" y="0"/>
                  </a:cubicBezTo>
                  <a:lnTo>
                    <a:pt x="999744" y="34925"/>
                  </a:lnTo>
                  <a:lnTo>
                    <a:pt x="999744" y="0"/>
                  </a:lnTo>
                  <a:cubicBezTo>
                    <a:pt x="1551940" y="0"/>
                    <a:pt x="1999488" y="447548"/>
                    <a:pt x="1999488" y="999744"/>
                  </a:cubicBezTo>
                  <a:lnTo>
                    <a:pt x="1964563" y="999744"/>
                  </a:lnTo>
                  <a:lnTo>
                    <a:pt x="1999488" y="999744"/>
                  </a:lnTo>
                  <a:cubicBezTo>
                    <a:pt x="1999488" y="1551940"/>
                    <a:pt x="1551940" y="1999488"/>
                    <a:pt x="999744" y="1999488"/>
                  </a:cubicBezTo>
                  <a:lnTo>
                    <a:pt x="999744" y="1964563"/>
                  </a:lnTo>
                  <a:lnTo>
                    <a:pt x="999744" y="1999488"/>
                  </a:lnTo>
                  <a:cubicBezTo>
                    <a:pt x="447548" y="1999488"/>
                    <a:pt x="0" y="1551813"/>
                    <a:pt x="0" y="999744"/>
                  </a:cubicBezTo>
                  <a:lnTo>
                    <a:pt x="34925" y="999744"/>
                  </a:lnTo>
                  <a:lnTo>
                    <a:pt x="69850" y="999744"/>
                  </a:lnTo>
                  <a:lnTo>
                    <a:pt x="34925" y="999744"/>
                  </a:lnTo>
                  <a:lnTo>
                    <a:pt x="0" y="999744"/>
                  </a:lnTo>
                  <a:moveTo>
                    <a:pt x="69850" y="999744"/>
                  </a:moveTo>
                  <a:cubicBezTo>
                    <a:pt x="69850" y="1019048"/>
                    <a:pt x="54229" y="1034669"/>
                    <a:pt x="34925" y="1034669"/>
                  </a:cubicBezTo>
                  <a:cubicBezTo>
                    <a:pt x="15621" y="1034669"/>
                    <a:pt x="0" y="1019048"/>
                    <a:pt x="0" y="999744"/>
                  </a:cubicBezTo>
                  <a:cubicBezTo>
                    <a:pt x="0" y="980440"/>
                    <a:pt x="15621" y="964819"/>
                    <a:pt x="34925" y="964819"/>
                  </a:cubicBezTo>
                  <a:cubicBezTo>
                    <a:pt x="54229" y="964819"/>
                    <a:pt x="69850" y="980440"/>
                    <a:pt x="69850" y="999744"/>
                  </a:cubicBezTo>
                  <a:cubicBezTo>
                    <a:pt x="69850" y="1513332"/>
                    <a:pt x="486156" y="1929638"/>
                    <a:pt x="999744" y="1929638"/>
                  </a:cubicBezTo>
                  <a:cubicBezTo>
                    <a:pt x="1513332" y="1929638"/>
                    <a:pt x="1929638" y="1513332"/>
                    <a:pt x="1929638" y="999744"/>
                  </a:cubicBezTo>
                  <a:cubicBezTo>
                    <a:pt x="1929638" y="486156"/>
                    <a:pt x="1513332" y="69850"/>
                    <a:pt x="999744" y="69850"/>
                  </a:cubicBezTo>
                  <a:lnTo>
                    <a:pt x="999744" y="34925"/>
                  </a:lnTo>
                  <a:lnTo>
                    <a:pt x="999744" y="69850"/>
                  </a:lnTo>
                  <a:cubicBezTo>
                    <a:pt x="486156" y="69850"/>
                    <a:pt x="69850" y="486156"/>
                    <a:pt x="69850" y="999744"/>
                  </a:cubicBezTo>
                  <a:close/>
                </a:path>
              </a:pathLst>
            </a:custGeom>
            <a:solidFill>
              <a:srgbClr val="0044B5"/>
            </a:solidFill>
          </p:spPr>
          <p:txBody>
            <a:bodyPr/>
            <a:lstStyle/>
            <a:p>
              <a:endParaRPr lang="en-US"/>
            </a:p>
          </p:txBody>
        </p:sp>
      </p:grpSp>
      <p:grpSp>
        <p:nvGrpSpPr>
          <p:cNvPr id="11" name="Group 11"/>
          <p:cNvGrpSpPr/>
          <p:nvPr/>
        </p:nvGrpSpPr>
        <p:grpSpPr>
          <a:xfrm>
            <a:off x="3204342" y="5594982"/>
            <a:ext cx="1499617" cy="1499617"/>
            <a:chOff x="0" y="0"/>
            <a:chExt cx="1999488" cy="1999488"/>
          </a:xfrm>
        </p:grpSpPr>
        <p:sp>
          <p:nvSpPr>
            <p:cNvPr id="12" name="Freeform 12"/>
            <p:cNvSpPr/>
            <p:nvPr/>
          </p:nvSpPr>
          <p:spPr>
            <a:xfrm>
              <a:off x="34927" y="34925"/>
              <a:ext cx="1929638" cy="1929636"/>
            </a:xfrm>
            <a:custGeom>
              <a:avLst/>
              <a:gdLst/>
              <a:ahLst/>
              <a:cxnLst/>
              <a:rect l="l" t="t" r="r" b="b"/>
              <a:pathLst>
                <a:path w="1929638" h="1929638">
                  <a:moveTo>
                    <a:pt x="0" y="964819"/>
                  </a:moveTo>
                  <a:cubicBezTo>
                    <a:pt x="0" y="431927"/>
                    <a:pt x="431927" y="0"/>
                    <a:pt x="964819" y="0"/>
                  </a:cubicBezTo>
                  <a:cubicBezTo>
                    <a:pt x="1497711" y="0"/>
                    <a:pt x="1929638" y="431927"/>
                    <a:pt x="1929638" y="964819"/>
                  </a:cubicBezTo>
                  <a:cubicBezTo>
                    <a:pt x="1929638" y="1497711"/>
                    <a:pt x="1497711" y="1929638"/>
                    <a:pt x="964819" y="1929638"/>
                  </a:cubicBezTo>
                  <a:cubicBezTo>
                    <a:pt x="431927" y="1929638"/>
                    <a:pt x="0" y="1497584"/>
                    <a:pt x="0" y="964819"/>
                  </a:cubicBezTo>
                  <a:close/>
                </a:path>
              </a:pathLst>
            </a:custGeom>
            <a:solidFill>
              <a:srgbClr val="F2F2F2"/>
            </a:solidFill>
          </p:spPr>
          <p:txBody>
            <a:bodyPr/>
            <a:lstStyle/>
            <a:p>
              <a:endParaRPr lang="en-US">
                <a:effectLst>
                  <a:outerShdw blurRad="50800" dist="38100" dir="2700000" algn="tl" rotWithShape="0">
                    <a:prstClr val="black">
                      <a:alpha val="40000"/>
                    </a:prstClr>
                  </a:outerShdw>
                </a:effectLst>
              </a:endParaRPr>
            </a:p>
          </p:txBody>
        </p:sp>
        <p:sp>
          <p:nvSpPr>
            <p:cNvPr id="13" name="Freeform 13"/>
            <p:cNvSpPr/>
            <p:nvPr/>
          </p:nvSpPr>
          <p:spPr>
            <a:xfrm>
              <a:off x="0" y="0"/>
              <a:ext cx="1999488" cy="1999488"/>
            </a:xfrm>
            <a:custGeom>
              <a:avLst/>
              <a:gdLst/>
              <a:ahLst/>
              <a:cxnLst/>
              <a:rect l="l" t="t" r="r" b="b"/>
              <a:pathLst>
                <a:path w="1999488" h="1999488">
                  <a:moveTo>
                    <a:pt x="0" y="999744"/>
                  </a:moveTo>
                  <a:cubicBezTo>
                    <a:pt x="0" y="447548"/>
                    <a:pt x="447548" y="0"/>
                    <a:pt x="999744" y="0"/>
                  </a:cubicBezTo>
                  <a:lnTo>
                    <a:pt x="999744" y="34925"/>
                  </a:lnTo>
                  <a:lnTo>
                    <a:pt x="999744" y="0"/>
                  </a:lnTo>
                  <a:cubicBezTo>
                    <a:pt x="1551940" y="0"/>
                    <a:pt x="1999488" y="447548"/>
                    <a:pt x="1999488" y="999744"/>
                  </a:cubicBezTo>
                  <a:lnTo>
                    <a:pt x="1964563" y="999744"/>
                  </a:lnTo>
                  <a:lnTo>
                    <a:pt x="1999488" y="999744"/>
                  </a:lnTo>
                  <a:cubicBezTo>
                    <a:pt x="1999488" y="1551940"/>
                    <a:pt x="1551940" y="1999488"/>
                    <a:pt x="999744" y="1999488"/>
                  </a:cubicBezTo>
                  <a:lnTo>
                    <a:pt x="999744" y="1964563"/>
                  </a:lnTo>
                  <a:lnTo>
                    <a:pt x="999744" y="1999488"/>
                  </a:lnTo>
                  <a:cubicBezTo>
                    <a:pt x="447548" y="1999488"/>
                    <a:pt x="0" y="1551813"/>
                    <a:pt x="0" y="999744"/>
                  </a:cubicBezTo>
                  <a:lnTo>
                    <a:pt x="34925" y="999744"/>
                  </a:lnTo>
                  <a:lnTo>
                    <a:pt x="69850" y="999744"/>
                  </a:lnTo>
                  <a:lnTo>
                    <a:pt x="34925" y="999744"/>
                  </a:lnTo>
                  <a:lnTo>
                    <a:pt x="0" y="999744"/>
                  </a:lnTo>
                  <a:moveTo>
                    <a:pt x="69850" y="999744"/>
                  </a:moveTo>
                  <a:cubicBezTo>
                    <a:pt x="69850" y="1019048"/>
                    <a:pt x="54229" y="1034669"/>
                    <a:pt x="34925" y="1034669"/>
                  </a:cubicBezTo>
                  <a:cubicBezTo>
                    <a:pt x="15621" y="1034669"/>
                    <a:pt x="0" y="1019048"/>
                    <a:pt x="0" y="999744"/>
                  </a:cubicBezTo>
                  <a:cubicBezTo>
                    <a:pt x="0" y="980440"/>
                    <a:pt x="15621" y="964819"/>
                    <a:pt x="34925" y="964819"/>
                  </a:cubicBezTo>
                  <a:cubicBezTo>
                    <a:pt x="54229" y="964819"/>
                    <a:pt x="69850" y="980440"/>
                    <a:pt x="69850" y="999744"/>
                  </a:cubicBezTo>
                  <a:cubicBezTo>
                    <a:pt x="69850" y="1513332"/>
                    <a:pt x="486156" y="1929638"/>
                    <a:pt x="999744" y="1929638"/>
                  </a:cubicBezTo>
                  <a:cubicBezTo>
                    <a:pt x="1513332" y="1929638"/>
                    <a:pt x="1929638" y="1513332"/>
                    <a:pt x="1929638" y="999744"/>
                  </a:cubicBezTo>
                  <a:cubicBezTo>
                    <a:pt x="1929638" y="486156"/>
                    <a:pt x="1513332" y="69850"/>
                    <a:pt x="999744" y="69850"/>
                  </a:cubicBezTo>
                  <a:lnTo>
                    <a:pt x="999744" y="34925"/>
                  </a:lnTo>
                  <a:lnTo>
                    <a:pt x="999744" y="69850"/>
                  </a:lnTo>
                  <a:cubicBezTo>
                    <a:pt x="486156" y="69850"/>
                    <a:pt x="69850" y="486156"/>
                    <a:pt x="69850" y="999744"/>
                  </a:cubicBezTo>
                  <a:close/>
                </a:path>
              </a:pathLst>
            </a:custGeom>
            <a:solidFill>
              <a:srgbClr val="FFBA00"/>
            </a:solidFill>
          </p:spPr>
          <p:txBody>
            <a:bodyPr/>
            <a:lstStyle/>
            <a:p>
              <a:endParaRPr lang="en-US"/>
            </a:p>
          </p:txBody>
        </p:sp>
      </p:grpSp>
      <p:grpSp>
        <p:nvGrpSpPr>
          <p:cNvPr id="14" name="Group 14"/>
          <p:cNvGrpSpPr/>
          <p:nvPr/>
        </p:nvGrpSpPr>
        <p:grpSpPr>
          <a:xfrm>
            <a:off x="9219379" y="5594982"/>
            <a:ext cx="1499617" cy="1499617"/>
            <a:chOff x="0" y="0"/>
            <a:chExt cx="1999488" cy="1999488"/>
          </a:xfrm>
        </p:grpSpPr>
        <p:sp>
          <p:nvSpPr>
            <p:cNvPr id="15" name="Freeform 15"/>
            <p:cNvSpPr/>
            <p:nvPr/>
          </p:nvSpPr>
          <p:spPr>
            <a:xfrm>
              <a:off x="34925" y="34925"/>
              <a:ext cx="1929638" cy="1929638"/>
            </a:xfrm>
            <a:custGeom>
              <a:avLst/>
              <a:gdLst/>
              <a:ahLst/>
              <a:cxnLst/>
              <a:rect l="l" t="t" r="r" b="b"/>
              <a:pathLst>
                <a:path w="1929638" h="1929638">
                  <a:moveTo>
                    <a:pt x="0" y="964819"/>
                  </a:moveTo>
                  <a:cubicBezTo>
                    <a:pt x="0" y="431927"/>
                    <a:pt x="431927" y="0"/>
                    <a:pt x="964819" y="0"/>
                  </a:cubicBezTo>
                  <a:cubicBezTo>
                    <a:pt x="1497711" y="0"/>
                    <a:pt x="1929638" y="431927"/>
                    <a:pt x="1929638" y="964819"/>
                  </a:cubicBezTo>
                  <a:cubicBezTo>
                    <a:pt x="1929638" y="1497711"/>
                    <a:pt x="1497711" y="1929638"/>
                    <a:pt x="964819" y="1929638"/>
                  </a:cubicBezTo>
                  <a:cubicBezTo>
                    <a:pt x="431927" y="1929638"/>
                    <a:pt x="0" y="1497584"/>
                    <a:pt x="0" y="964819"/>
                  </a:cubicBezTo>
                  <a:close/>
                </a:path>
              </a:pathLst>
            </a:custGeom>
            <a:solidFill>
              <a:srgbClr val="F2F2F2"/>
            </a:solidFill>
          </p:spPr>
          <p:txBody>
            <a:bodyPr/>
            <a:lstStyle/>
            <a:p>
              <a:endParaRPr lang="en-US"/>
            </a:p>
          </p:txBody>
        </p:sp>
        <p:sp>
          <p:nvSpPr>
            <p:cNvPr id="16" name="Freeform 16"/>
            <p:cNvSpPr/>
            <p:nvPr/>
          </p:nvSpPr>
          <p:spPr>
            <a:xfrm>
              <a:off x="0" y="0"/>
              <a:ext cx="1999488" cy="1999488"/>
            </a:xfrm>
            <a:custGeom>
              <a:avLst/>
              <a:gdLst/>
              <a:ahLst/>
              <a:cxnLst/>
              <a:rect l="l" t="t" r="r" b="b"/>
              <a:pathLst>
                <a:path w="1999488" h="1999488">
                  <a:moveTo>
                    <a:pt x="0" y="999744"/>
                  </a:moveTo>
                  <a:cubicBezTo>
                    <a:pt x="0" y="447548"/>
                    <a:pt x="447548" y="0"/>
                    <a:pt x="999744" y="0"/>
                  </a:cubicBezTo>
                  <a:lnTo>
                    <a:pt x="999744" y="34925"/>
                  </a:lnTo>
                  <a:lnTo>
                    <a:pt x="999744" y="0"/>
                  </a:lnTo>
                  <a:cubicBezTo>
                    <a:pt x="1551940" y="0"/>
                    <a:pt x="1999488" y="447548"/>
                    <a:pt x="1999488" y="999744"/>
                  </a:cubicBezTo>
                  <a:lnTo>
                    <a:pt x="1964563" y="999744"/>
                  </a:lnTo>
                  <a:lnTo>
                    <a:pt x="1999488" y="999744"/>
                  </a:lnTo>
                  <a:cubicBezTo>
                    <a:pt x="1999488" y="1551940"/>
                    <a:pt x="1551940" y="1999488"/>
                    <a:pt x="999744" y="1999488"/>
                  </a:cubicBezTo>
                  <a:lnTo>
                    <a:pt x="999744" y="1964563"/>
                  </a:lnTo>
                  <a:lnTo>
                    <a:pt x="999744" y="1999488"/>
                  </a:lnTo>
                  <a:cubicBezTo>
                    <a:pt x="447548" y="1999488"/>
                    <a:pt x="0" y="1551813"/>
                    <a:pt x="0" y="999744"/>
                  </a:cubicBezTo>
                  <a:lnTo>
                    <a:pt x="34925" y="999744"/>
                  </a:lnTo>
                  <a:lnTo>
                    <a:pt x="69850" y="999744"/>
                  </a:lnTo>
                  <a:lnTo>
                    <a:pt x="34925" y="999744"/>
                  </a:lnTo>
                  <a:lnTo>
                    <a:pt x="0" y="999744"/>
                  </a:lnTo>
                  <a:moveTo>
                    <a:pt x="69850" y="999744"/>
                  </a:moveTo>
                  <a:cubicBezTo>
                    <a:pt x="69850" y="1019048"/>
                    <a:pt x="54229" y="1034669"/>
                    <a:pt x="34925" y="1034669"/>
                  </a:cubicBezTo>
                  <a:cubicBezTo>
                    <a:pt x="15621" y="1034669"/>
                    <a:pt x="0" y="1019048"/>
                    <a:pt x="0" y="999744"/>
                  </a:cubicBezTo>
                  <a:cubicBezTo>
                    <a:pt x="0" y="980440"/>
                    <a:pt x="15621" y="964819"/>
                    <a:pt x="34925" y="964819"/>
                  </a:cubicBezTo>
                  <a:cubicBezTo>
                    <a:pt x="54229" y="964819"/>
                    <a:pt x="69850" y="980440"/>
                    <a:pt x="69850" y="999744"/>
                  </a:cubicBezTo>
                  <a:cubicBezTo>
                    <a:pt x="69850" y="1513332"/>
                    <a:pt x="486156" y="1929638"/>
                    <a:pt x="999744" y="1929638"/>
                  </a:cubicBezTo>
                  <a:cubicBezTo>
                    <a:pt x="1513332" y="1929638"/>
                    <a:pt x="1929638" y="1513332"/>
                    <a:pt x="1929638" y="999744"/>
                  </a:cubicBezTo>
                  <a:cubicBezTo>
                    <a:pt x="1929638" y="486156"/>
                    <a:pt x="1513332" y="69850"/>
                    <a:pt x="999744" y="69850"/>
                  </a:cubicBezTo>
                  <a:lnTo>
                    <a:pt x="999744" y="34925"/>
                  </a:lnTo>
                  <a:lnTo>
                    <a:pt x="999744" y="69850"/>
                  </a:lnTo>
                  <a:cubicBezTo>
                    <a:pt x="486156" y="69850"/>
                    <a:pt x="69850" y="486156"/>
                    <a:pt x="69850" y="999744"/>
                  </a:cubicBezTo>
                  <a:close/>
                </a:path>
              </a:pathLst>
            </a:custGeom>
            <a:solidFill>
              <a:srgbClr val="FD372C"/>
            </a:solidFill>
          </p:spPr>
          <p:txBody>
            <a:bodyPr/>
            <a:lstStyle/>
            <a:p>
              <a:endParaRPr lang="en-US"/>
            </a:p>
          </p:txBody>
        </p:sp>
      </p:grpSp>
      <p:sp>
        <p:nvSpPr>
          <p:cNvPr id="21" name="TextBox 21"/>
          <p:cNvSpPr txBox="1"/>
          <p:nvPr/>
        </p:nvSpPr>
        <p:spPr>
          <a:xfrm>
            <a:off x="5004422" y="2181923"/>
            <a:ext cx="3524845" cy="1654043"/>
          </a:xfrm>
          <a:prstGeom prst="rect">
            <a:avLst/>
          </a:prstGeom>
        </p:spPr>
        <p:txBody>
          <a:bodyPr wrap="square" lIns="0" tIns="0" rIns="0" bIns="0" rtlCol="0" anchor="t">
            <a:spAutoFit/>
          </a:bodyPr>
          <a:lstStyle/>
          <a:p>
            <a:pPr>
              <a:lnSpc>
                <a:spcPts val="7026"/>
              </a:lnSpc>
            </a:pPr>
            <a:r>
              <a:rPr lang="en-US" sz="5019" b="1">
                <a:solidFill>
                  <a:srgbClr val="0044B5"/>
                </a:solidFill>
                <a:latin typeface="Antonio Bold"/>
                <a:ea typeface="Antonio Bold"/>
                <a:cs typeface="Antonio Bold"/>
                <a:sym typeface="Antonio Bold"/>
              </a:rPr>
              <a:t> Center Young People</a:t>
            </a:r>
          </a:p>
        </p:txBody>
      </p:sp>
      <p:sp>
        <p:nvSpPr>
          <p:cNvPr id="22" name="TextBox 22"/>
          <p:cNvSpPr txBox="1"/>
          <p:nvPr/>
        </p:nvSpPr>
        <p:spPr>
          <a:xfrm>
            <a:off x="4986992" y="3969536"/>
            <a:ext cx="3875301" cy="868186"/>
          </a:xfrm>
          <a:prstGeom prst="rect">
            <a:avLst/>
          </a:prstGeom>
        </p:spPr>
        <p:txBody>
          <a:bodyPr wrap="square" lIns="0" tIns="0" rIns="0" bIns="0" rtlCol="0" anchor="t">
            <a:spAutoFit/>
          </a:bodyPr>
          <a:lstStyle/>
          <a:p>
            <a:pPr algn="l">
              <a:lnSpc>
                <a:spcPts val="2166"/>
              </a:lnSpc>
            </a:pPr>
            <a:r>
              <a:rPr lang="en-US" sz="2400">
                <a:latin typeface="Palanquin"/>
                <a:ea typeface="Palanquin"/>
                <a:cs typeface="Palanquin"/>
                <a:sym typeface="Palanquin"/>
              </a:rPr>
              <a:t>Young people have meaningful opportunities to shape programs and services.</a:t>
            </a:r>
          </a:p>
        </p:txBody>
      </p:sp>
      <p:sp>
        <p:nvSpPr>
          <p:cNvPr id="23" name="TextBox 23"/>
          <p:cNvSpPr txBox="1"/>
          <p:nvPr/>
        </p:nvSpPr>
        <p:spPr>
          <a:xfrm>
            <a:off x="4947264" y="5616339"/>
            <a:ext cx="2840682" cy="1559273"/>
          </a:xfrm>
          <a:prstGeom prst="rect">
            <a:avLst/>
          </a:prstGeom>
        </p:spPr>
        <p:txBody>
          <a:bodyPr wrap="square" lIns="0" tIns="0" rIns="0" bIns="0" rtlCol="0" anchor="t">
            <a:spAutoFit/>
          </a:bodyPr>
          <a:lstStyle/>
          <a:p>
            <a:pPr>
              <a:lnSpc>
                <a:spcPts val="6606"/>
              </a:lnSpc>
            </a:pPr>
            <a:r>
              <a:rPr lang="en-US" sz="5020" b="1">
                <a:solidFill>
                  <a:srgbClr val="0044B5"/>
                </a:solidFill>
                <a:latin typeface="Antonio Bold"/>
                <a:ea typeface="Antonio Bold"/>
                <a:cs typeface="Antonio Bold"/>
                <a:sym typeface="Antonio Bold"/>
              </a:rPr>
              <a:t>Strengthen</a:t>
            </a:r>
            <a:r>
              <a:rPr lang="en-US" sz="4719" b="1">
                <a:solidFill>
                  <a:srgbClr val="0044B5"/>
                </a:solidFill>
                <a:latin typeface="Antonio Bold"/>
                <a:ea typeface="Antonio Bold"/>
                <a:cs typeface="Antonio Bold"/>
                <a:sym typeface="Antonio Bold"/>
              </a:rPr>
              <a:t> What Works</a:t>
            </a:r>
          </a:p>
        </p:txBody>
      </p:sp>
      <p:sp>
        <p:nvSpPr>
          <p:cNvPr id="24" name="TextBox 24"/>
          <p:cNvSpPr txBox="1"/>
          <p:nvPr/>
        </p:nvSpPr>
        <p:spPr>
          <a:xfrm>
            <a:off x="4919555" y="7309306"/>
            <a:ext cx="3875301" cy="1150315"/>
          </a:xfrm>
          <a:prstGeom prst="rect">
            <a:avLst/>
          </a:prstGeom>
        </p:spPr>
        <p:txBody>
          <a:bodyPr wrap="square" lIns="0" tIns="0" rIns="0" bIns="0" rtlCol="0" anchor="t">
            <a:spAutoFit/>
          </a:bodyPr>
          <a:lstStyle/>
          <a:p>
            <a:pPr algn="l">
              <a:lnSpc>
                <a:spcPts val="2166"/>
              </a:lnSpc>
            </a:pPr>
            <a:r>
              <a:rPr lang="en-US" sz="2400">
                <a:latin typeface="Palanquin"/>
                <a:ea typeface="Palanquin"/>
                <a:cs typeface="Palanquin"/>
                <a:sym typeface="Palanquin"/>
              </a:rPr>
              <a:t>Organizations build on demonstrated success to deepen impact and improve outcomes</a:t>
            </a:r>
          </a:p>
        </p:txBody>
      </p:sp>
      <p:sp>
        <p:nvSpPr>
          <p:cNvPr id="25" name="TextBox 25"/>
          <p:cNvSpPr txBox="1"/>
          <p:nvPr/>
        </p:nvSpPr>
        <p:spPr>
          <a:xfrm>
            <a:off x="10857541" y="2243448"/>
            <a:ext cx="4038898" cy="1772477"/>
          </a:xfrm>
          <a:prstGeom prst="rect">
            <a:avLst/>
          </a:prstGeom>
        </p:spPr>
        <p:txBody>
          <a:bodyPr wrap="square" lIns="0" tIns="0" rIns="0" bIns="0" rtlCol="0" anchor="t">
            <a:normAutofit/>
          </a:bodyPr>
          <a:lstStyle/>
          <a:p>
            <a:pPr>
              <a:lnSpc>
                <a:spcPts val="6746"/>
              </a:lnSpc>
            </a:pPr>
            <a:r>
              <a:rPr lang="en-US" sz="4819" b="1">
                <a:solidFill>
                  <a:srgbClr val="0044B5"/>
                </a:solidFill>
                <a:latin typeface="Antonio Bold"/>
                <a:ea typeface="Antonio Bold"/>
                <a:cs typeface="Antonio Bold"/>
                <a:sym typeface="Antonio Bold"/>
              </a:rPr>
              <a:t>Ground Work in </a:t>
            </a:r>
            <a:r>
              <a:rPr lang="en-US" sz="5020" b="1">
                <a:solidFill>
                  <a:srgbClr val="0044B5"/>
                </a:solidFill>
                <a:latin typeface="Antonio Bold"/>
                <a:ea typeface="Antonio Bold"/>
                <a:cs typeface="Antonio Bold"/>
                <a:sym typeface="Antonio Bold"/>
              </a:rPr>
              <a:t>Equity</a:t>
            </a:r>
          </a:p>
        </p:txBody>
      </p:sp>
      <p:sp>
        <p:nvSpPr>
          <p:cNvPr id="26" name="TextBox 26"/>
          <p:cNvSpPr txBox="1"/>
          <p:nvPr/>
        </p:nvSpPr>
        <p:spPr>
          <a:xfrm>
            <a:off x="10880891" y="4043357"/>
            <a:ext cx="3875301" cy="1150315"/>
          </a:xfrm>
          <a:prstGeom prst="rect">
            <a:avLst/>
          </a:prstGeom>
        </p:spPr>
        <p:txBody>
          <a:bodyPr wrap="square" lIns="0" tIns="0" rIns="0" bIns="0" rtlCol="0" anchor="t">
            <a:spAutoFit/>
          </a:bodyPr>
          <a:lstStyle/>
          <a:p>
            <a:pPr>
              <a:lnSpc>
                <a:spcPts val="2166"/>
              </a:lnSpc>
            </a:pPr>
            <a:r>
              <a:rPr lang="en-US" sz="2400">
                <a:latin typeface="Palanquin"/>
                <a:ea typeface="Palanquin"/>
                <a:cs typeface="Palanquin"/>
                <a:sym typeface="Palanquin"/>
              </a:rPr>
              <a:t>Programs reflect the identities, experiences, and strengths of the communities served.</a:t>
            </a:r>
          </a:p>
        </p:txBody>
      </p:sp>
      <p:sp>
        <p:nvSpPr>
          <p:cNvPr id="27" name="TextBox 27"/>
          <p:cNvSpPr txBox="1"/>
          <p:nvPr/>
        </p:nvSpPr>
        <p:spPr>
          <a:xfrm>
            <a:off x="10880891" y="5749393"/>
            <a:ext cx="3844975" cy="867105"/>
          </a:xfrm>
          <a:prstGeom prst="rect">
            <a:avLst/>
          </a:prstGeom>
        </p:spPr>
        <p:txBody>
          <a:bodyPr wrap="square" lIns="0" tIns="0" rIns="0" bIns="0" rtlCol="0" anchor="t">
            <a:noAutofit/>
          </a:bodyPr>
          <a:lstStyle/>
          <a:p>
            <a:pPr>
              <a:lnSpc>
                <a:spcPts val="6746"/>
              </a:lnSpc>
            </a:pPr>
            <a:r>
              <a:rPr lang="en-US" sz="4820" b="1">
                <a:solidFill>
                  <a:srgbClr val="0044B5"/>
                </a:solidFill>
                <a:latin typeface="Antonio Bold"/>
                <a:ea typeface="Antonio Bold"/>
                <a:cs typeface="Antonio Bold"/>
                <a:sym typeface="Antonio Bold"/>
              </a:rPr>
              <a:t>Coordinate Across Systems </a:t>
            </a:r>
          </a:p>
        </p:txBody>
      </p:sp>
      <p:pic>
        <p:nvPicPr>
          <p:cNvPr id="32" name="Graphic 31" descr="Handprint outline">
            <a:extLst>
              <a:ext uri="{FF2B5EF4-FFF2-40B4-BE49-F238E27FC236}">
                <a16:creationId xmlns:a16="http://schemas.microsoft.com/office/drawing/2014/main" id="{32CC92AB-D39B-6132-33BA-4A93B144332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05495" y="3262812"/>
            <a:ext cx="1097280" cy="1097280"/>
          </a:xfrm>
          <a:prstGeom prst="rect">
            <a:avLst/>
          </a:prstGeom>
        </p:spPr>
      </p:pic>
      <p:pic>
        <p:nvPicPr>
          <p:cNvPr id="36" name="Graphic 35" descr="Clenched Fist outline">
            <a:extLst>
              <a:ext uri="{FF2B5EF4-FFF2-40B4-BE49-F238E27FC236}">
                <a16:creationId xmlns:a16="http://schemas.microsoft.com/office/drawing/2014/main" id="{BDEF758C-8073-4DD5-5E26-CAAE33DD4E0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328655" y="3240582"/>
            <a:ext cx="1188720" cy="1188720"/>
          </a:xfrm>
          <a:prstGeom prst="rect">
            <a:avLst/>
          </a:prstGeom>
        </p:spPr>
      </p:pic>
      <p:sp>
        <p:nvSpPr>
          <p:cNvPr id="37" name="Title 36">
            <a:extLst>
              <a:ext uri="{FF2B5EF4-FFF2-40B4-BE49-F238E27FC236}">
                <a16:creationId xmlns:a16="http://schemas.microsoft.com/office/drawing/2014/main" id="{012482DF-746C-CA6D-1041-E2D09C60BB4C}"/>
              </a:ext>
            </a:extLst>
          </p:cNvPr>
          <p:cNvSpPr>
            <a:spLocks noGrp="1"/>
          </p:cNvSpPr>
          <p:nvPr>
            <p:ph type="title" idx="4294967295"/>
          </p:nvPr>
        </p:nvSpPr>
        <p:spPr/>
        <p:txBody>
          <a:bodyPr>
            <a:noAutofit/>
          </a:bodyPr>
          <a:lstStyle/>
          <a:p>
            <a:pPr>
              <a:lnSpc>
                <a:spcPts val="5449"/>
              </a:lnSpc>
              <a:spcBef>
                <a:spcPts val="0"/>
              </a:spcBef>
              <a:defRPr/>
            </a:pPr>
            <a:br>
              <a:rPr lang="en-US" sz="5400">
                <a:solidFill>
                  <a:srgbClr val="0044B5"/>
                </a:solidFill>
                <a:latin typeface="Antonio Bold" pitchFamily="2" charset="0"/>
                <a:ea typeface="Palanquin"/>
                <a:cs typeface="Palanquin"/>
                <a:sym typeface="Palanquin"/>
              </a:rPr>
            </a:br>
            <a:r>
              <a:rPr lang="en-US" sz="5400">
                <a:solidFill>
                  <a:srgbClr val="0044B5"/>
                </a:solidFill>
                <a:latin typeface="Antonio Bold" pitchFamily="2" charset="0"/>
                <a:ea typeface="Palanquin"/>
                <a:cs typeface="Palanquin"/>
                <a:sym typeface="Palanquin"/>
              </a:rPr>
              <a:t>PHASE 2 FUNDING PRIORITIES</a:t>
            </a:r>
            <a:br>
              <a:rPr kumimoji="0" lang="en-US" sz="5400" b="0" i="0" u="none" strike="noStrike" kern="1200" cap="none" spc="0" normalizeH="0" baseline="0" noProof="0">
                <a:ln>
                  <a:noFill/>
                </a:ln>
                <a:solidFill>
                  <a:srgbClr val="0044B5"/>
                </a:solidFill>
                <a:effectLst/>
                <a:uLnTx/>
                <a:uFillTx/>
                <a:latin typeface="Antonio Bold" pitchFamily="2" charset="0"/>
                <a:ea typeface="Palanquin"/>
                <a:cs typeface="Palanquin"/>
                <a:sym typeface="Palanquin"/>
              </a:rPr>
            </a:br>
            <a:endParaRPr lang="en-US" sz="5400"/>
          </a:p>
        </p:txBody>
      </p:sp>
      <p:pic>
        <p:nvPicPr>
          <p:cNvPr id="39" name="Graphic 38" descr="Excellent outline">
            <a:extLst>
              <a:ext uri="{FF2B5EF4-FFF2-40B4-BE49-F238E27FC236}">
                <a16:creationId xmlns:a16="http://schemas.microsoft.com/office/drawing/2014/main" id="{83EB7943-5C35-B1AF-3A93-8EB4766136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454012" y="5887576"/>
            <a:ext cx="1005840" cy="1005840"/>
          </a:xfrm>
          <a:prstGeom prst="rect">
            <a:avLst/>
          </a:prstGeom>
        </p:spPr>
      </p:pic>
      <p:pic>
        <p:nvPicPr>
          <p:cNvPr id="42" name="Graphic 41" descr="Remote work outline">
            <a:extLst>
              <a:ext uri="{FF2B5EF4-FFF2-40B4-BE49-F238E27FC236}">
                <a16:creationId xmlns:a16="http://schemas.microsoft.com/office/drawing/2014/main" id="{5A10AA0B-2F3A-123A-395D-B83E8A21AC0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657060" y="5869741"/>
            <a:ext cx="914400" cy="914400"/>
          </a:xfrm>
          <a:prstGeom prst="rect">
            <a:avLst/>
          </a:prstGeom>
        </p:spPr>
      </p:pic>
      <p:sp>
        <p:nvSpPr>
          <p:cNvPr id="44" name="TextBox 43">
            <a:extLst>
              <a:ext uri="{FF2B5EF4-FFF2-40B4-BE49-F238E27FC236}">
                <a16:creationId xmlns:a16="http://schemas.microsoft.com/office/drawing/2014/main" id="{16A4CB04-284E-088C-CCD5-516E5591A9F6}"/>
              </a:ext>
            </a:extLst>
          </p:cNvPr>
          <p:cNvSpPr txBox="1"/>
          <p:nvPr/>
        </p:nvSpPr>
        <p:spPr>
          <a:xfrm>
            <a:off x="10857541" y="7351898"/>
            <a:ext cx="3573556" cy="1569660"/>
          </a:xfrm>
          <a:prstGeom prst="rect">
            <a:avLst/>
          </a:prstGeom>
          <a:noFill/>
        </p:spPr>
        <p:txBody>
          <a:bodyPr wrap="square">
            <a:spAutoFit/>
          </a:bodyPr>
          <a:lstStyle/>
          <a:p>
            <a:r>
              <a:rPr lang="en-US" sz="2400">
                <a:latin typeface="Palanquin" panose="020B0004020203020204" pitchFamily="34" charset="0"/>
                <a:cs typeface="Palanquin" panose="020B0004020203020204" pitchFamily="34" charset="0"/>
              </a:rPr>
              <a:t>Partners work together to provide seamless, connected support during transitions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5A935-C22A-10E7-110D-37AAAF7BD9B3}"/>
            </a:ext>
          </a:extLst>
        </p:cNvPr>
        <p:cNvGrpSpPr/>
        <p:nvPr/>
      </p:nvGrpSpPr>
      <p:grpSpPr>
        <a:xfrm>
          <a:off x="0" y="0"/>
          <a:ext cx="0" cy="0"/>
          <a:chOff x="0" y="0"/>
          <a:chExt cx="0" cy="0"/>
        </a:xfrm>
      </p:grpSpPr>
      <p:sp>
        <p:nvSpPr>
          <p:cNvPr id="2" name="Freeform 2" descr="A blue text on a black background  Description automatically generated">
            <a:extLst>
              <a:ext uri="{FF2B5EF4-FFF2-40B4-BE49-F238E27FC236}">
                <a16:creationId xmlns:a16="http://schemas.microsoft.com/office/drawing/2014/main" id="{0AEA505E-FC62-36C9-E495-81A0F7F2FC05}"/>
              </a:ext>
            </a:extLst>
          </p:cNvPr>
          <p:cNvSpPr/>
          <p:nvPr/>
        </p:nvSpPr>
        <p:spPr>
          <a:xfrm>
            <a:off x="680733" y="8763838"/>
            <a:ext cx="2828897" cy="855855"/>
          </a:xfrm>
          <a:custGeom>
            <a:avLst/>
            <a:gdLst/>
            <a:ahLst/>
            <a:cxnLst/>
            <a:rect l="l" t="t" r="r" b="b"/>
            <a:pathLst>
              <a:path w="2828897" h="855855">
                <a:moveTo>
                  <a:pt x="0" y="0"/>
                </a:moveTo>
                <a:lnTo>
                  <a:pt x="2828897" y="0"/>
                </a:lnTo>
                <a:lnTo>
                  <a:pt x="2828897" y="855856"/>
                </a:lnTo>
                <a:lnTo>
                  <a:pt x="0" y="855856"/>
                </a:lnTo>
                <a:lnTo>
                  <a:pt x="0" y="0"/>
                </a:lnTo>
                <a:close/>
              </a:path>
            </a:pathLst>
          </a:custGeom>
          <a:blipFill>
            <a:blip r:embed="rId3"/>
            <a:stretch>
              <a:fillRect t="-14" b="-14"/>
            </a:stretch>
          </a:blipFill>
        </p:spPr>
        <p:txBody>
          <a:bodyPr/>
          <a:lstStyle/>
          <a:p>
            <a:endParaRPr lang="en-US"/>
          </a:p>
        </p:txBody>
      </p:sp>
      <p:sp>
        <p:nvSpPr>
          <p:cNvPr id="37" name="Title 36">
            <a:extLst>
              <a:ext uri="{FF2B5EF4-FFF2-40B4-BE49-F238E27FC236}">
                <a16:creationId xmlns:a16="http://schemas.microsoft.com/office/drawing/2014/main" id="{01F80602-CE37-FF25-D9E8-B0532E18C818}"/>
              </a:ext>
            </a:extLst>
          </p:cNvPr>
          <p:cNvSpPr>
            <a:spLocks noGrp="1"/>
          </p:cNvSpPr>
          <p:nvPr>
            <p:ph type="title" idx="4294967295"/>
          </p:nvPr>
        </p:nvSpPr>
        <p:spPr/>
        <p:txBody>
          <a:bodyPr>
            <a:noAutofit/>
          </a:bodyPr>
          <a:lstStyle/>
          <a:p>
            <a:pPr>
              <a:lnSpc>
                <a:spcPts val="5449"/>
              </a:lnSpc>
              <a:spcBef>
                <a:spcPts val="0"/>
              </a:spcBef>
              <a:defRPr/>
            </a:pPr>
            <a:br>
              <a:rPr lang="en-US" sz="5400">
                <a:solidFill>
                  <a:srgbClr val="0044B5"/>
                </a:solidFill>
                <a:latin typeface="Antonio Bold" pitchFamily="2" charset="0"/>
                <a:ea typeface="Palanquin"/>
                <a:cs typeface="Palanquin"/>
                <a:sym typeface="Palanquin"/>
              </a:rPr>
            </a:br>
            <a:r>
              <a:rPr lang="en-US" sz="5400">
                <a:solidFill>
                  <a:srgbClr val="0044B5"/>
                </a:solidFill>
                <a:latin typeface="Antonio Bold" pitchFamily="2" charset="0"/>
                <a:ea typeface="Palanquin"/>
                <a:cs typeface="Palanquin"/>
                <a:sym typeface="Palanquin"/>
              </a:rPr>
              <a:t>PHASE 2 TECHNICAL ASSISTANCE</a:t>
            </a:r>
            <a:endParaRPr lang="en-US" sz="5400"/>
          </a:p>
        </p:txBody>
      </p:sp>
      <p:graphicFrame>
        <p:nvGraphicFramePr>
          <p:cNvPr id="18" name="Diagram 17">
            <a:extLst>
              <a:ext uri="{FF2B5EF4-FFF2-40B4-BE49-F238E27FC236}">
                <a16:creationId xmlns:a16="http://schemas.microsoft.com/office/drawing/2014/main" id="{D880C90C-AAE0-3496-3ECF-D5F90B717AE4}"/>
              </a:ext>
            </a:extLst>
          </p:cNvPr>
          <p:cNvGraphicFramePr/>
          <p:nvPr>
            <p:extLst>
              <p:ext uri="{D42A27DB-BD31-4B8C-83A1-F6EECF244321}">
                <p14:modId xmlns:p14="http://schemas.microsoft.com/office/powerpoint/2010/main" val="4265926565"/>
              </p:ext>
            </p:extLst>
          </p:nvPr>
        </p:nvGraphicFramePr>
        <p:xfrm>
          <a:off x="3143094" y="-1677252"/>
          <a:ext cx="11050983" cy="1051954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0" name="TextBox 19">
            <a:extLst>
              <a:ext uri="{FF2B5EF4-FFF2-40B4-BE49-F238E27FC236}">
                <a16:creationId xmlns:a16="http://schemas.microsoft.com/office/drawing/2014/main" id="{81D1B01E-DD24-B3C8-B84D-CA766F5A7FF1}"/>
              </a:ext>
            </a:extLst>
          </p:cNvPr>
          <p:cNvSpPr txBox="1"/>
          <p:nvPr/>
        </p:nvSpPr>
        <p:spPr>
          <a:xfrm>
            <a:off x="3143094" y="4686299"/>
            <a:ext cx="3301959"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Font typeface=""/>
              <a:buChar char="•"/>
            </a:pPr>
            <a:r>
              <a:rPr lang="en-US" sz="3200" b="0" i="0">
                <a:latin typeface="Palanquin"/>
                <a:ea typeface="Segoe UI"/>
                <a:cs typeface="Palanquin"/>
              </a:rPr>
              <a:t>Launch strategies</a:t>
            </a:r>
          </a:p>
          <a:p>
            <a:pPr>
              <a:buFont typeface=""/>
              <a:buChar char="•"/>
            </a:pPr>
            <a:r>
              <a:rPr lang="en-US" sz="3200" b="0" i="0">
                <a:latin typeface="Palanquin"/>
                <a:ea typeface="Segoe UI"/>
                <a:cs typeface="Palanquin"/>
              </a:rPr>
              <a:t>Try approaches</a:t>
            </a:r>
          </a:p>
          <a:p>
            <a:pPr>
              <a:buFont typeface=""/>
              <a:buChar char="•"/>
            </a:pPr>
            <a:r>
              <a:rPr lang="en-US" sz="3200" b="0" i="0">
                <a:latin typeface="Palanquin"/>
                <a:ea typeface="Segoe UI"/>
                <a:cs typeface="Palanquin"/>
              </a:rPr>
              <a:t>Build partnerships</a:t>
            </a:r>
          </a:p>
        </p:txBody>
      </p:sp>
      <p:sp>
        <p:nvSpPr>
          <p:cNvPr id="29" name="TextBox 28">
            <a:extLst>
              <a:ext uri="{FF2B5EF4-FFF2-40B4-BE49-F238E27FC236}">
                <a16:creationId xmlns:a16="http://schemas.microsoft.com/office/drawing/2014/main" id="{0A41188F-7CC0-2B5A-1710-866341748B1A}"/>
              </a:ext>
            </a:extLst>
          </p:cNvPr>
          <p:cNvSpPr txBox="1"/>
          <p:nvPr/>
        </p:nvSpPr>
        <p:spPr>
          <a:xfrm>
            <a:off x="7296985" y="4686299"/>
            <a:ext cx="2743200"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Font typeface=""/>
              <a:buChar char="•"/>
            </a:pPr>
            <a:r>
              <a:rPr lang="en-US" sz="3200" b="0" i="0">
                <a:latin typeface="Palanquin"/>
                <a:ea typeface="Segoe UI"/>
                <a:cs typeface="Palanquin"/>
              </a:rPr>
              <a:t>Review data and lessons learned</a:t>
            </a:r>
          </a:p>
          <a:p>
            <a:pPr>
              <a:buFont typeface=""/>
              <a:buChar char="•"/>
            </a:pPr>
            <a:r>
              <a:rPr lang="en-US" sz="3200" b="0" i="0">
                <a:latin typeface="Palanquin"/>
                <a:ea typeface="Segoe UI"/>
                <a:cs typeface="Palanquin"/>
              </a:rPr>
              <a:t>Address barriers</a:t>
            </a:r>
          </a:p>
          <a:p>
            <a:pPr>
              <a:buFont typeface=""/>
              <a:buChar char="•"/>
            </a:pPr>
            <a:r>
              <a:rPr lang="en-US" sz="3200" b="0" i="0">
                <a:latin typeface="Palanquin"/>
                <a:ea typeface="Segoe UI"/>
                <a:cs typeface="Palanquin"/>
              </a:rPr>
              <a:t>Strengthen processes</a:t>
            </a:r>
          </a:p>
        </p:txBody>
      </p:sp>
      <p:sp>
        <p:nvSpPr>
          <p:cNvPr id="31" name="TextBox 30">
            <a:extLst>
              <a:ext uri="{FF2B5EF4-FFF2-40B4-BE49-F238E27FC236}">
                <a16:creationId xmlns:a16="http://schemas.microsoft.com/office/drawing/2014/main" id="{08EB6004-E10E-7CB2-7969-E95A6CD5465D}"/>
              </a:ext>
            </a:extLst>
          </p:cNvPr>
          <p:cNvSpPr txBox="1"/>
          <p:nvPr/>
        </p:nvSpPr>
        <p:spPr>
          <a:xfrm>
            <a:off x="10892117" y="4686299"/>
            <a:ext cx="2743200"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Font typeface=""/>
              <a:buChar char="•"/>
            </a:pPr>
            <a:r>
              <a:rPr lang="en-US" sz="3200">
                <a:latin typeface="Palanquin"/>
                <a:ea typeface="Segoe UI"/>
                <a:cs typeface="Palanquin"/>
              </a:rPr>
              <a:t>Expand reach and impact</a:t>
            </a:r>
          </a:p>
          <a:p>
            <a:pPr>
              <a:buFont typeface=""/>
              <a:buChar char="•"/>
            </a:pPr>
            <a:r>
              <a:rPr lang="en-US" sz="3200">
                <a:latin typeface="Palanquin"/>
                <a:ea typeface="Segoe UI"/>
                <a:cs typeface="Palanquin"/>
              </a:rPr>
              <a:t>Embed successful practices</a:t>
            </a:r>
          </a:p>
          <a:p>
            <a:pPr>
              <a:buFont typeface=""/>
              <a:buChar char="•"/>
            </a:pPr>
            <a:r>
              <a:rPr lang="en-US" sz="3200">
                <a:latin typeface="Palanquin"/>
                <a:ea typeface="Segoe UI"/>
                <a:cs typeface="Palanquin"/>
              </a:rPr>
              <a:t>Sustain long-term change</a:t>
            </a:r>
          </a:p>
        </p:txBody>
      </p:sp>
    </p:spTree>
    <p:extLst>
      <p:ext uri="{BB962C8B-B14F-4D97-AF65-F5344CB8AC3E}">
        <p14:creationId xmlns:p14="http://schemas.microsoft.com/office/powerpoint/2010/main" val="2180286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DE353-A191-9603-5742-BE6CB569FA69}"/>
            </a:ext>
          </a:extLst>
        </p:cNvPr>
        <p:cNvGrpSpPr/>
        <p:nvPr/>
      </p:nvGrpSpPr>
      <p:grpSpPr>
        <a:xfrm>
          <a:off x="0" y="0"/>
          <a:ext cx="0" cy="0"/>
          <a:chOff x="0" y="0"/>
          <a:chExt cx="0" cy="0"/>
        </a:xfrm>
      </p:grpSpPr>
      <p:sp>
        <p:nvSpPr>
          <p:cNvPr id="2" name="Freeform 2" descr="A blue text on a black background  Description automatically generated">
            <a:extLst>
              <a:ext uri="{FF2B5EF4-FFF2-40B4-BE49-F238E27FC236}">
                <a16:creationId xmlns:a16="http://schemas.microsoft.com/office/drawing/2014/main" id="{4DA6DC8A-5DB4-3C8F-5BAB-8630E050DDC4}"/>
              </a:ext>
            </a:extLst>
          </p:cNvPr>
          <p:cNvSpPr/>
          <p:nvPr/>
        </p:nvSpPr>
        <p:spPr>
          <a:xfrm>
            <a:off x="680733" y="8763838"/>
            <a:ext cx="2828897" cy="855855"/>
          </a:xfrm>
          <a:custGeom>
            <a:avLst/>
            <a:gdLst/>
            <a:ahLst/>
            <a:cxnLst/>
            <a:rect l="l" t="t" r="r" b="b"/>
            <a:pathLst>
              <a:path w="2828897" h="855855">
                <a:moveTo>
                  <a:pt x="0" y="0"/>
                </a:moveTo>
                <a:lnTo>
                  <a:pt x="2828897" y="0"/>
                </a:lnTo>
                <a:lnTo>
                  <a:pt x="2828897" y="855856"/>
                </a:lnTo>
                <a:lnTo>
                  <a:pt x="0" y="855856"/>
                </a:lnTo>
                <a:lnTo>
                  <a:pt x="0" y="0"/>
                </a:lnTo>
                <a:close/>
              </a:path>
            </a:pathLst>
          </a:custGeom>
          <a:blipFill>
            <a:blip r:embed="rId3"/>
            <a:stretch>
              <a:fillRect t="-14" b="-14"/>
            </a:stretch>
          </a:blipFill>
        </p:spPr>
        <p:txBody>
          <a:bodyPr/>
          <a:lstStyle/>
          <a:p>
            <a:endParaRPr lang="en-US"/>
          </a:p>
        </p:txBody>
      </p:sp>
      <p:sp>
        <p:nvSpPr>
          <p:cNvPr id="3" name="TextBox 3">
            <a:extLst>
              <a:ext uri="{FF2B5EF4-FFF2-40B4-BE49-F238E27FC236}">
                <a16:creationId xmlns:a16="http://schemas.microsoft.com/office/drawing/2014/main" id="{E94B1B4D-4D1E-8C70-AC48-C0B365A86639}"/>
              </a:ext>
            </a:extLst>
          </p:cNvPr>
          <p:cNvSpPr txBox="1"/>
          <p:nvPr/>
        </p:nvSpPr>
        <p:spPr>
          <a:xfrm>
            <a:off x="1028700" y="1076325"/>
            <a:ext cx="8979377" cy="666849"/>
          </a:xfrm>
          <a:prstGeom prst="rect">
            <a:avLst/>
          </a:prstGeom>
        </p:spPr>
        <p:txBody>
          <a:bodyPr wrap="square" lIns="0" tIns="0" rIns="0" bIns="0" rtlCol="0" anchor="t">
            <a:spAutoFit/>
          </a:bodyPr>
          <a:lstStyle/>
          <a:p>
            <a:pPr algn="l">
              <a:lnSpc>
                <a:spcPts val="5232"/>
              </a:lnSpc>
            </a:pPr>
            <a:r>
              <a:rPr lang="en-US" sz="5400">
                <a:solidFill>
                  <a:srgbClr val="0044B5"/>
                </a:solidFill>
                <a:latin typeface="Antonio Bold" pitchFamily="2" charset="0"/>
                <a:ea typeface="Palanquin"/>
                <a:cs typeface="Palanquin"/>
                <a:sym typeface="Palanquin"/>
              </a:rPr>
              <a:t>PARTNERSHIP INFORMATION </a:t>
            </a:r>
          </a:p>
        </p:txBody>
      </p:sp>
      <p:sp>
        <p:nvSpPr>
          <p:cNvPr id="4" name="TextBox 4">
            <a:extLst>
              <a:ext uri="{FF2B5EF4-FFF2-40B4-BE49-F238E27FC236}">
                <a16:creationId xmlns:a16="http://schemas.microsoft.com/office/drawing/2014/main" id="{C862E06E-A94E-8018-F75D-878103B9D221}"/>
              </a:ext>
            </a:extLst>
          </p:cNvPr>
          <p:cNvSpPr txBox="1"/>
          <p:nvPr/>
        </p:nvSpPr>
        <p:spPr>
          <a:xfrm>
            <a:off x="1952029" y="2280835"/>
            <a:ext cx="12237736" cy="680314"/>
          </a:xfrm>
          <a:prstGeom prst="rect">
            <a:avLst/>
          </a:prstGeom>
        </p:spPr>
        <p:txBody>
          <a:bodyPr wrap="square" lIns="0" tIns="0" rIns="0" bIns="0" rtlCol="0" anchor="t">
            <a:spAutoFit/>
          </a:bodyPr>
          <a:lstStyle/>
          <a:p>
            <a:pPr marL="582930" lvl="1" indent="-291465" algn="l">
              <a:lnSpc>
                <a:spcPts val="5642"/>
              </a:lnSpc>
              <a:buFont typeface="Arial"/>
              <a:buChar char="•"/>
            </a:pPr>
            <a:endParaRPr lang="en-US" sz="2700">
              <a:solidFill>
                <a:srgbClr val="44546A"/>
              </a:solidFill>
              <a:latin typeface="Palanquin SemiBold" panose="020B0004020203020204" pitchFamily="34" charset="0"/>
              <a:ea typeface="Palanquin"/>
              <a:cs typeface="Palanquin SemiBold" panose="020B0004020203020204" pitchFamily="34" charset="0"/>
              <a:sym typeface="Palanquin"/>
            </a:endParaRPr>
          </a:p>
          <a:p>
            <a:pPr algn="l">
              <a:lnSpc>
                <a:spcPts val="5642"/>
              </a:lnSpc>
            </a:pPr>
            <a:endParaRPr lang="en-US" sz="2700">
              <a:solidFill>
                <a:srgbClr val="44546A"/>
              </a:solidFill>
              <a:latin typeface="Palanquin"/>
              <a:ea typeface="Palanquin"/>
              <a:cs typeface="Palanquin"/>
              <a:sym typeface="Palanquin"/>
            </a:endParaRPr>
          </a:p>
        </p:txBody>
      </p:sp>
      <p:sp>
        <p:nvSpPr>
          <p:cNvPr id="5" name="TextBox 4">
            <a:extLst>
              <a:ext uri="{FF2B5EF4-FFF2-40B4-BE49-F238E27FC236}">
                <a16:creationId xmlns:a16="http://schemas.microsoft.com/office/drawing/2014/main" id="{CBB0570B-A93D-5988-8356-C61A51E281D2}"/>
              </a:ext>
            </a:extLst>
          </p:cNvPr>
          <p:cNvSpPr txBox="1"/>
          <p:nvPr/>
        </p:nvSpPr>
        <p:spPr>
          <a:xfrm>
            <a:off x="1952028" y="2280835"/>
            <a:ext cx="13440371" cy="6509474"/>
          </a:xfrm>
          <a:prstGeom prst="rect">
            <a:avLst/>
          </a:prstGeom>
        </p:spPr>
        <p:txBody>
          <a:bodyPr wrap="square" lIns="0" tIns="0" rIns="0" bIns="0" rtlCol="0" anchor="t">
            <a:spAutoFit/>
          </a:bodyPr>
          <a:lstStyle/>
          <a:p>
            <a:pPr marL="582930" lvl="1" indent="-291465">
              <a:buFont typeface="Arial"/>
              <a:buChar char="•"/>
            </a:pPr>
            <a:r>
              <a:rPr lang="en-US" sz="3800">
                <a:latin typeface="Palanquin" panose="020B0004020203020204" pitchFamily="34" charset="0"/>
                <a:ea typeface="Palanquin Bold"/>
                <a:cs typeface="Palanquin" panose="020B0004020203020204" pitchFamily="34" charset="0"/>
                <a:sym typeface="Palanquin Bold"/>
              </a:rPr>
              <a:t>Partnerships with other organizations are encouraged, but </a:t>
            </a:r>
            <a:r>
              <a:rPr lang="en-US" sz="3800">
                <a:latin typeface="Palanquin SemiBold" panose="020B0004020203020204" pitchFamily="34" charset="0"/>
                <a:ea typeface="Palanquin Bold"/>
                <a:cs typeface="Palanquin SemiBold" panose="020B0004020203020204" pitchFamily="34" charset="0"/>
                <a:sym typeface="Palanquin Bold"/>
              </a:rPr>
              <a:t>not</a:t>
            </a:r>
            <a:r>
              <a:rPr lang="en-US" sz="3800">
                <a:latin typeface="Palanquin" panose="020B0004020203020204" pitchFamily="34" charset="0"/>
                <a:ea typeface="Palanquin Bold"/>
                <a:cs typeface="Palanquin" panose="020B0004020203020204" pitchFamily="34" charset="0"/>
                <a:sym typeface="Palanquin Bold"/>
              </a:rPr>
              <a:t> required to apply</a:t>
            </a:r>
          </a:p>
          <a:p>
            <a:pPr marL="582930" lvl="1" indent="-291465">
              <a:buFont typeface="Arial"/>
              <a:buChar char="•"/>
            </a:pPr>
            <a:r>
              <a:rPr lang="en-US" sz="3800">
                <a:latin typeface="Palanquin" panose="020B0004020203020204" pitchFamily="34" charset="0"/>
                <a:ea typeface="Palanquin Bold"/>
                <a:cs typeface="Palanquin" panose="020B0004020203020204" pitchFamily="34" charset="0"/>
                <a:sym typeface="Palanquin Bold"/>
              </a:rPr>
              <a:t>Grant funds for allowable expenses </a:t>
            </a:r>
            <a:r>
              <a:rPr lang="en-US" sz="3800">
                <a:latin typeface="Palanquin SemiBold" panose="020B0004020203020204" pitchFamily="34" charset="0"/>
                <a:ea typeface="Palanquin Bold"/>
                <a:cs typeface="Palanquin SemiBold" panose="020B0004020203020204" pitchFamily="34" charset="0"/>
                <a:sym typeface="Palanquin Bold"/>
              </a:rPr>
              <a:t>may be </a:t>
            </a:r>
            <a:r>
              <a:rPr lang="en-US" sz="3800">
                <a:latin typeface="Palanquin" panose="020B0004020203020204" pitchFamily="34" charset="0"/>
                <a:ea typeface="Palanquin Bold"/>
                <a:cs typeface="Palanquin" panose="020B0004020203020204" pitchFamily="34" charset="0"/>
                <a:sym typeface="Palanquin Bold"/>
              </a:rPr>
              <a:t>passed through to partner organizations </a:t>
            </a:r>
          </a:p>
          <a:p>
            <a:pPr marL="1497330" lvl="3" indent="-291465">
              <a:buFont typeface="Arial"/>
              <a:buChar char="•"/>
            </a:pPr>
            <a:r>
              <a:rPr lang="en-US" sz="3800">
                <a:latin typeface="Palanquin" panose="020B0004020203020204" pitchFamily="34" charset="0"/>
                <a:ea typeface="Palanquin Bold"/>
                <a:cs typeface="Palanquin" panose="020B0004020203020204" pitchFamily="34" charset="0"/>
                <a:sym typeface="Palanquin Bold"/>
              </a:rPr>
              <a:t>Include this information in Project Budget </a:t>
            </a:r>
          </a:p>
          <a:p>
            <a:pPr marL="582930" lvl="1" indent="-291465">
              <a:buFont typeface="Arial"/>
              <a:buChar char="•"/>
            </a:pPr>
            <a:r>
              <a:rPr lang="en-US" sz="3800">
                <a:latin typeface="Palanquin" panose="020B0004020203020204" pitchFamily="34" charset="0"/>
                <a:ea typeface="Palanquin"/>
                <a:cs typeface="Palanquin" panose="020B0004020203020204" pitchFamily="34" charset="0"/>
                <a:sym typeface="Palanquin Bold"/>
              </a:rPr>
              <a:t>All partners integral to the project’s success should be listed on the application </a:t>
            </a:r>
          </a:p>
          <a:p>
            <a:pPr marL="582930" lvl="1" indent="-291465">
              <a:buFont typeface="Arial"/>
              <a:buChar char="•"/>
            </a:pPr>
            <a:r>
              <a:rPr lang="en-US" sz="3800">
                <a:latin typeface="Palanquin" panose="020B0004020203020204" pitchFamily="34" charset="0"/>
                <a:ea typeface="Palanquin"/>
                <a:cs typeface="Palanquin" panose="020B0004020203020204" pitchFamily="34" charset="0"/>
                <a:sym typeface="Palanquin Bold"/>
              </a:rPr>
              <a:t>Applicants must submit a </a:t>
            </a:r>
            <a:r>
              <a:rPr lang="en-US" sz="3800">
                <a:latin typeface="Palanquin SemiBold" panose="020B0004020203020204" pitchFamily="34" charset="0"/>
                <a:ea typeface="Palanquin"/>
                <a:cs typeface="Palanquin SemiBold" panose="020B0004020203020204" pitchFamily="34" charset="0"/>
                <a:sym typeface="Palanquin Bold"/>
              </a:rPr>
              <a:t>Letter of Commitment </a:t>
            </a:r>
            <a:r>
              <a:rPr lang="en-US" sz="3800">
                <a:latin typeface="Palanquin" panose="020B0004020203020204" pitchFamily="34" charset="0"/>
                <a:ea typeface="Palanquin"/>
                <a:cs typeface="Palanquin" panose="020B0004020203020204" pitchFamily="34" charset="0"/>
                <a:sym typeface="Palanquin Bold"/>
              </a:rPr>
              <a:t>for each key partner outlining expectations for lead organizations and partners </a:t>
            </a:r>
            <a:endParaRPr lang="en-US" sz="3800">
              <a:latin typeface="Palanquin SemiBold" panose="020B0004020203020204" pitchFamily="34" charset="0"/>
              <a:ea typeface="Palanquin"/>
              <a:cs typeface="Palanquin SemiBold" panose="020B0004020203020204" pitchFamily="34" charset="0"/>
              <a:sym typeface="Palanquin"/>
            </a:endParaRPr>
          </a:p>
          <a:p>
            <a:pPr algn="l">
              <a:lnSpc>
                <a:spcPts val="5642"/>
              </a:lnSpc>
            </a:pPr>
            <a:endParaRPr lang="en-US" sz="3200">
              <a:solidFill>
                <a:srgbClr val="44546A"/>
              </a:solidFill>
              <a:latin typeface="Palanquin"/>
              <a:ea typeface="Palanquin"/>
              <a:cs typeface="Palanquin"/>
              <a:sym typeface="Palanquin"/>
            </a:endParaRPr>
          </a:p>
        </p:txBody>
      </p:sp>
    </p:spTree>
    <p:extLst>
      <p:ext uri="{BB962C8B-B14F-4D97-AF65-F5344CB8AC3E}">
        <p14:creationId xmlns:p14="http://schemas.microsoft.com/office/powerpoint/2010/main" val="888705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588EC-5A1F-11FA-0B08-7D5890403662}"/>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F4B3AF63-4A1B-1DE7-C9B4-CAD13333250F}"/>
              </a:ext>
            </a:extLst>
          </p:cNvPr>
          <p:cNvSpPr txBox="1"/>
          <p:nvPr/>
        </p:nvSpPr>
        <p:spPr>
          <a:xfrm>
            <a:off x="1028700" y="1290895"/>
            <a:ext cx="8391661" cy="641201"/>
          </a:xfrm>
          <a:prstGeom prst="rect">
            <a:avLst/>
          </a:prstGeom>
        </p:spPr>
        <p:txBody>
          <a:bodyPr wrap="square" lIns="0" tIns="0" rIns="0" bIns="0" rtlCol="0" anchor="t">
            <a:spAutoFit/>
          </a:bodyPr>
          <a:lstStyle/>
          <a:p>
            <a:pPr algn="l">
              <a:lnSpc>
                <a:spcPts val="5034"/>
              </a:lnSpc>
            </a:pPr>
            <a:r>
              <a:rPr lang="en-US" sz="5400">
                <a:solidFill>
                  <a:srgbClr val="0044B5"/>
                </a:solidFill>
                <a:latin typeface="Antonio Bold" pitchFamily="2" charset="0"/>
                <a:ea typeface="Palanquin"/>
                <a:cs typeface="Palanquin SemiBold" panose="020B0004020203020204" pitchFamily="34" charset="0"/>
                <a:sym typeface="Palanquin"/>
              </a:rPr>
              <a:t>FUNDING ELIGIBILITY</a:t>
            </a:r>
          </a:p>
        </p:txBody>
      </p:sp>
      <p:sp>
        <p:nvSpPr>
          <p:cNvPr id="3" name="Freeform 2" descr="A blue text on a black background  Description automatically generated">
            <a:extLst>
              <a:ext uri="{FF2B5EF4-FFF2-40B4-BE49-F238E27FC236}">
                <a16:creationId xmlns:a16="http://schemas.microsoft.com/office/drawing/2014/main" id="{EDBA262D-42FB-1DA8-2FB4-83C246FF25CC}"/>
              </a:ext>
            </a:extLst>
          </p:cNvPr>
          <p:cNvSpPr/>
          <p:nvPr/>
        </p:nvSpPr>
        <p:spPr>
          <a:xfrm>
            <a:off x="680733" y="8763838"/>
            <a:ext cx="2828897" cy="855855"/>
          </a:xfrm>
          <a:custGeom>
            <a:avLst/>
            <a:gdLst/>
            <a:ahLst/>
            <a:cxnLst/>
            <a:rect l="l" t="t" r="r" b="b"/>
            <a:pathLst>
              <a:path w="2828897" h="855855">
                <a:moveTo>
                  <a:pt x="0" y="0"/>
                </a:moveTo>
                <a:lnTo>
                  <a:pt x="2828897" y="0"/>
                </a:lnTo>
                <a:lnTo>
                  <a:pt x="2828897" y="855856"/>
                </a:lnTo>
                <a:lnTo>
                  <a:pt x="0" y="855856"/>
                </a:lnTo>
                <a:lnTo>
                  <a:pt x="0" y="0"/>
                </a:lnTo>
                <a:close/>
              </a:path>
            </a:pathLst>
          </a:custGeom>
          <a:blipFill>
            <a:blip r:embed="rId3"/>
            <a:stretch>
              <a:fillRect t="-14" b="-14"/>
            </a:stretch>
          </a:blipFill>
        </p:spPr>
        <p:txBody>
          <a:bodyPr/>
          <a:lstStyle/>
          <a:p>
            <a:endParaRPr lang="en-US"/>
          </a:p>
        </p:txBody>
      </p:sp>
      <p:sp>
        <p:nvSpPr>
          <p:cNvPr id="4" name="TextBox 3">
            <a:extLst>
              <a:ext uri="{FF2B5EF4-FFF2-40B4-BE49-F238E27FC236}">
                <a16:creationId xmlns:a16="http://schemas.microsoft.com/office/drawing/2014/main" id="{F58394D8-7885-A816-4E9D-E31B979CB287}"/>
              </a:ext>
            </a:extLst>
          </p:cNvPr>
          <p:cNvSpPr txBox="1"/>
          <p:nvPr/>
        </p:nvSpPr>
        <p:spPr>
          <a:xfrm>
            <a:off x="1028700" y="2192808"/>
            <a:ext cx="13775871" cy="408445"/>
          </a:xfrm>
          <a:prstGeom prst="rect">
            <a:avLst/>
          </a:prstGeom>
        </p:spPr>
        <p:txBody>
          <a:bodyPr wrap="square" lIns="0" tIns="0" rIns="0" bIns="0" rtlCol="0" anchor="t">
            <a:spAutoFit/>
          </a:bodyPr>
          <a:lstStyle/>
          <a:p>
            <a:endParaRPr lang="en-US"/>
          </a:p>
          <a:p>
            <a:pPr algn="l">
              <a:lnSpc>
                <a:spcPts val="5642"/>
              </a:lnSpc>
            </a:pPr>
            <a:endParaRPr lang="en-US" sz="3200">
              <a:solidFill>
                <a:srgbClr val="44546A"/>
              </a:solidFill>
              <a:latin typeface="Palanquin"/>
              <a:ea typeface="Palanquin"/>
              <a:cs typeface="Palanquin"/>
              <a:sym typeface="Palanquin"/>
            </a:endParaRPr>
          </a:p>
        </p:txBody>
      </p:sp>
      <p:sp>
        <p:nvSpPr>
          <p:cNvPr id="6" name="TextBox 5">
            <a:extLst>
              <a:ext uri="{FF2B5EF4-FFF2-40B4-BE49-F238E27FC236}">
                <a16:creationId xmlns:a16="http://schemas.microsoft.com/office/drawing/2014/main" id="{72D7912B-A25E-FC8F-A3E4-6ED80EAF1DAC}"/>
              </a:ext>
            </a:extLst>
          </p:cNvPr>
          <p:cNvSpPr txBox="1"/>
          <p:nvPr/>
        </p:nvSpPr>
        <p:spPr>
          <a:xfrm>
            <a:off x="1028700" y="2591389"/>
            <a:ext cx="15726372" cy="5262979"/>
          </a:xfrm>
          <a:prstGeom prst="rect">
            <a:avLst/>
          </a:prstGeom>
        </p:spPr>
        <p:txBody>
          <a:bodyPr wrap="square" lIns="0" tIns="0" rIns="0" bIns="0" rtlCol="0" anchor="t">
            <a:spAutoFit/>
          </a:bodyPr>
          <a:lstStyle/>
          <a:p>
            <a:pPr marL="582930" lvl="1" indent="-291465">
              <a:buFont typeface="Arial"/>
              <a:buChar char="•"/>
            </a:pPr>
            <a:r>
              <a:rPr lang="en-US" sz="3800">
                <a:latin typeface="Palanquin" panose="020B0004020203020204" pitchFamily="34" charset="0"/>
                <a:ea typeface="Palanquin"/>
                <a:cs typeface="Palanquin" panose="020B0004020203020204" pitchFamily="34" charset="0"/>
                <a:sym typeface="Palanquin"/>
              </a:rPr>
              <a:t>Your organization or lead organization (for partnerships) is a 501(c)(3) nonprofit organization or has an established fiscal sponsor that is a 501(c)(3).</a:t>
            </a:r>
          </a:p>
          <a:p>
            <a:pPr marL="291465" lvl="1"/>
            <a:endParaRPr lang="en-US" sz="3800">
              <a:latin typeface="Palanquin" panose="020B0004020203020204" pitchFamily="34" charset="0"/>
              <a:ea typeface="Palanquin"/>
              <a:cs typeface="Palanquin" panose="020B0004020203020204" pitchFamily="34" charset="0"/>
              <a:sym typeface="Palanquin"/>
            </a:endParaRPr>
          </a:p>
          <a:p>
            <a:pPr marL="582930" lvl="1" indent="-291465">
              <a:buFont typeface="Arial"/>
              <a:buChar char="•"/>
            </a:pPr>
            <a:r>
              <a:rPr lang="en-US" sz="3800">
                <a:latin typeface="Palanquin" panose="020B0004020203020204" pitchFamily="34" charset="0"/>
                <a:ea typeface="Palanquin"/>
                <a:cs typeface="Palanquin" panose="020B0004020203020204" pitchFamily="34" charset="0"/>
                <a:sym typeface="Palanquin"/>
              </a:rPr>
              <a:t>Your organization's current fiscal year budget is at least $250,000.</a:t>
            </a:r>
          </a:p>
          <a:p>
            <a:pPr marL="291465" lvl="1"/>
            <a:endParaRPr lang="en-US" sz="3800">
              <a:latin typeface="Palanquin" panose="020B0004020203020204" pitchFamily="34" charset="0"/>
              <a:ea typeface="Palanquin"/>
              <a:cs typeface="Palanquin" panose="020B0004020203020204" pitchFamily="34" charset="0"/>
              <a:sym typeface="Palanquin"/>
            </a:endParaRPr>
          </a:p>
          <a:p>
            <a:pPr marL="582930" lvl="1" indent="-291465">
              <a:buFont typeface="Arial"/>
              <a:buChar char="•"/>
            </a:pPr>
            <a:r>
              <a:rPr lang="en-US" sz="3800">
                <a:latin typeface="Palanquin" panose="020B0004020203020204" pitchFamily="34" charset="0"/>
                <a:ea typeface="Palanquin"/>
                <a:cs typeface="Palanquin" panose="020B0004020203020204" pitchFamily="34" charset="0"/>
                <a:sym typeface="Palanquin"/>
              </a:rPr>
              <a:t>Organizations must operate within the Greater Twin Cities United Way nine-county service region (Anoka, Carver, Chisago, Dakota, Hennepin, Isanti, Ramsey, Scott, Washington).</a:t>
            </a:r>
          </a:p>
        </p:txBody>
      </p:sp>
    </p:spTree>
    <p:extLst>
      <p:ext uri="{BB962C8B-B14F-4D97-AF65-F5344CB8AC3E}">
        <p14:creationId xmlns:p14="http://schemas.microsoft.com/office/powerpoint/2010/main" val="1672980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45185-C132-3974-FDAC-99AC5EFDE5E8}"/>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439A8308-71F1-6F0F-6F05-7972E3AADEBE}"/>
              </a:ext>
            </a:extLst>
          </p:cNvPr>
          <p:cNvSpPr txBox="1"/>
          <p:nvPr/>
        </p:nvSpPr>
        <p:spPr>
          <a:xfrm>
            <a:off x="1028700" y="1290895"/>
            <a:ext cx="8391661" cy="641201"/>
          </a:xfrm>
          <a:prstGeom prst="rect">
            <a:avLst/>
          </a:prstGeom>
        </p:spPr>
        <p:txBody>
          <a:bodyPr wrap="square" lIns="0" tIns="0" rIns="0" bIns="0" rtlCol="0" anchor="t">
            <a:spAutoFit/>
          </a:bodyPr>
          <a:lstStyle/>
          <a:p>
            <a:pPr algn="l">
              <a:lnSpc>
                <a:spcPts val="5034"/>
              </a:lnSpc>
            </a:pPr>
            <a:r>
              <a:rPr lang="en-US" sz="5400">
                <a:solidFill>
                  <a:srgbClr val="0044B5"/>
                </a:solidFill>
                <a:latin typeface="Antonio Bold" pitchFamily="2" charset="0"/>
                <a:ea typeface="Palanquin"/>
                <a:cs typeface="Palanquin SemiBold" panose="020B0004020203020204" pitchFamily="34" charset="0"/>
                <a:sym typeface="Palanquin"/>
              </a:rPr>
              <a:t>FISCAL SPONSORSHIP</a:t>
            </a:r>
          </a:p>
        </p:txBody>
      </p:sp>
      <p:sp>
        <p:nvSpPr>
          <p:cNvPr id="3" name="Freeform 2" descr="A blue text on a black background  Description automatically generated">
            <a:extLst>
              <a:ext uri="{FF2B5EF4-FFF2-40B4-BE49-F238E27FC236}">
                <a16:creationId xmlns:a16="http://schemas.microsoft.com/office/drawing/2014/main" id="{AE40EE2D-E89C-BB12-451B-3E7B2F5F1D1C}"/>
              </a:ext>
            </a:extLst>
          </p:cNvPr>
          <p:cNvSpPr/>
          <p:nvPr/>
        </p:nvSpPr>
        <p:spPr>
          <a:xfrm>
            <a:off x="680733" y="8763838"/>
            <a:ext cx="2828897" cy="855855"/>
          </a:xfrm>
          <a:custGeom>
            <a:avLst/>
            <a:gdLst/>
            <a:ahLst/>
            <a:cxnLst/>
            <a:rect l="l" t="t" r="r" b="b"/>
            <a:pathLst>
              <a:path w="2828897" h="855855">
                <a:moveTo>
                  <a:pt x="0" y="0"/>
                </a:moveTo>
                <a:lnTo>
                  <a:pt x="2828897" y="0"/>
                </a:lnTo>
                <a:lnTo>
                  <a:pt x="2828897" y="855856"/>
                </a:lnTo>
                <a:lnTo>
                  <a:pt x="0" y="855856"/>
                </a:lnTo>
                <a:lnTo>
                  <a:pt x="0" y="0"/>
                </a:lnTo>
                <a:close/>
              </a:path>
            </a:pathLst>
          </a:custGeom>
          <a:blipFill>
            <a:blip r:embed="rId3"/>
            <a:stretch>
              <a:fillRect t="-14" b="-14"/>
            </a:stretch>
          </a:blipFill>
        </p:spPr>
        <p:txBody>
          <a:bodyPr/>
          <a:lstStyle/>
          <a:p>
            <a:endParaRPr lang="en-US"/>
          </a:p>
        </p:txBody>
      </p:sp>
      <p:sp>
        <p:nvSpPr>
          <p:cNvPr id="4" name="TextBox 3">
            <a:extLst>
              <a:ext uri="{FF2B5EF4-FFF2-40B4-BE49-F238E27FC236}">
                <a16:creationId xmlns:a16="http://schemas.microsoft.com/office/drawing/2014/main" id="{D40B7D39-6340-7A71-8D84-95C738AEAD16}"/>
              </a:ext>
            </a:extLst>
          </p:cNvPr>
          <p:cNvSpPr txBox="1"/>
          <p:nvPr/>
        </p:nvSpPr>
        <p:spPr>
          <a:xfrm>
            <a:off x="1028700" y="2591389"/>
            <a:ext cx="15726372" cy="5262979"/>
          </a:xfrm>
          <a:prstGeom prst="rect">
            <a:avLst/>
          </a:prstGeom>
        </p:spPr>
        <p:txBody>
          <a:bodyPr wrap="square" lIns="0" tIns="0" rIns="0" bIns="0" rtlCol="0" anchor="t">
            <a:spAutoFit/>
          </a:bodyPr>
          <a:lstStyle/>
          <a:p>
            <a:pPr marL="582930" lvl="1" indent="-291465">
              <a:buFont typeface="Arial"/>
              <a:buChar char="•"/>
            </a:pPr>
            <a:r>
              <a:rPr lang="en-US" sz="3800">
                <a:latin typeface="Palanquin" panose="020B0004020203020204" pitchFamily="34" charset="0"/>
                <a:ea typeface="Palanquin"/>
                <a:cs typeface="Palanquin" panose="020B0004020203020204" pitchFamily="34" charset="0"/>
                <a:sym typeface="Palanquin"/>
              </a:rPr>
              <a:t>If your organization is not a 501(c)(3) or does not have a budget of at least $250,000, utilize a fiscal sponsor </a:t>
            </a:r>
          </a:p>
          <a:p>
            <a:pPr marL="291465" lvl="1"/>
            <a:endParaRPr lang="en-US" sz="3800">
              <a:latin typeface="Palanquin" panose="020B0004020203020204" pitchFamily="34" charset="0"/>
              <a:ea typeface="Palanquin"/>
              <a:cs typeface="Palanquin" panose="020B0004020203020204" pitchFamily="34" charset="0"/>
              <a:sym typeface="Palanquin"/>
            </a:endParaRPr>
          </a:p>
          <a:p>
            <a:pPr marL="582930" lvl="1" indent="-291465">
              <a:buFont typeface="Arial"/>
              <a:buChar char="•"/>
            </a:pPr>
            <a:r>
              <a:rPr lang="en-US" sz="3800">
                <a:latin typeface="Palanquin" panose="020B0004020203020204" pitchFamily="34" charset="0"/>
                <a:ea typeface="Palanquin"/>
                <a:cs typeface="Palanquin" panose="020B0004020203020204" pitchFamily="34" charset="0"/>
                <a:sym typeface="Palanquin"/>
              </a:rPr>
              <a:t>A fiscal sponsor must meet all GTCUW eligibility requirements</a:t>
            </a:r>
          </a:p>
          <a:p>
            <a:pPr marL="582930" lvl="1" indent="-291465">
              <a:buFont typeface="Arial"/>
              <a:buChar char="•"/>
            </a:pPr>
            <a:endParaRPr lang="en-US" sz="3800">
              <a:latin typeface="Palanquin" panose="020B0004020203020204" pitchFamily="34" charset="0"/>
              <a:ea typeface="Palanquin"/>
              <a:cs typeface="Palanquin" panose="020B0004020203020204" pitchFamily="34" charset="0"/>
              <a:sym typeface="Palanquin"/>
            </a:endParaRPr>
          </a:p>
          <a:p>
            <a:pPr marL="582930" lvl="1" indent="-291465">
              <a:buFont typeface="Arial"/>
              <a:buChar char="•"/>
            </a:pPr>
            <a:r>
              <a:rPr lang="en-US" sz="3800">
                <a:latin typeface="Palanquin" panose="020B0004020203020204" pitchFamily="34" charset="0"/>
                <a:ea typeface="Palanquin"/>
                <a:cs typeface="Palanquin" panose="020B0004020203020204" pitchFamily="34" charset="0"/>
                <a:sym typeface="Palanquin"/>
              </a:rPr>
              <a:t>A fiscal sponsor would…</a:t>
            </a:r>
          </a:p>
          <a:p>
            <a:pPr marL="1040130" lvl="2" indent="-291465">
              <a:buFont typeface="Arial"/>
              <a:buChar char="•"/>
            </a:pPr>
            <a:r>
              <a:rPr lang="en-US" sz="3800">
                <a:latin typeface="Palanquin" panose="020B0004020203020204" pitchFamily="34" charset="0"/>
                <a:ea typeface="Palanquin"/>
                <a:cs typeface="Palanquin" panose="020B0004020203020204" pitchFamily="34" charset="0"/>
                <a:sym typeface="Palanquin"/>
              </a:rPr>
              <a:t>Receive and manage grant funds on behalf of the project </a:t>
            </a:r>
          </a:p>
          <a:p>
            <a:pPr marL="1040130" lvl="2" indent="-291465">
              <a:buFont typeface="Arial"/>
              <a:buChar char="•"/>
            </a:pPr>
            <a:r>
              <a:rPr lang="en-US" sz="3800">
                <a:latin typeface="Palanquin" panose="020B0004020203020204" pitchFamily="34" charset="0"/>
                <a:ea typeface="Palanquin"/>
                <a:cs typeface="Palanquin" panose="020B0004020203020204" pitchFamily="34" charset="0"/>
                <a:sym typeface="Palanquin"/>
              </a:rPr>
              <a:t>Take on legal and administrative responsibilities, including financial management and reporting</a:t>
            </a:r>
          </a:p>
        </p:txBody>
      </p:sp>
    </p:spTree>
    <p:extLst>
      <p:ext uri="{BB962C8B-B14F-4D97-AF65-F5344CB8AC3E}">
        <p14:creationId xmlns:p14="http://schemas.microsoft.com/office/powerpoint/2010/main" val="1903851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E4E8E-FC3B-CEB3-699B-F58AFDDFE423}"/>
              </a:ext>
            </a:extLst>
          </p:cNvPr>
          <p:cNvSpPr>
            <a:spLocks noGrp="1"/>
          </p:cNvSpPr>
          <p:nvPr>
            <p:ph type="title"/>
          </p:nvPr>
        </p:nvSpPr>
        <p:spPr>
          <a:xfrm>
            <a:off x="457200" y="274638"/>
            <a:ext cx="8229600" cy="1248524"/>
          </a:xfrm>
        </p:spPr>
        <p:txBody>
          <a:bodyPr>
            <a:noAutofit/>
          </a:bodyPr>
          <a:lstStyle/>
          <a:p>
            <a:pPr marL="0" marR="0" lvl="0" indent="0" algn="l" defTabSz="914400" rtl="0" eaLnBrk="1" fontAlgn="auto" latinLnBrk="0" hangingPunct="1">
              <a:lnSpc>
                <a:spcPts val="5200"/>
              </a:lnSpc>
              <a:spcBef>
                <a:spcPts val="0"/>
              </a:spcBef>
              <a:spcAft>
                <a:spcPts val="0"/>
              </a:spcAft>
              <a:buClrTx/>
              <a:buSzTx/>
              <a:buFontTx/>
              <a:buNone/>
              <a:tabLst/>
              <a:defRPr/>
            </a:pPr>
            <a:r>
              <a:rPr kumimoji="0" lang="en-US" sz="5400" b="0" i="0" u="none" strike="noStrike" kern="1200" cap="none" spc="0" normalizeH="0" baseline="0" noProof="0">
                <a:ln>
                  <a:noFill/>
                </a:ln>
                <a:solidFill>
                  <a:srgbClr val="0044B5"/>
                </a:solidFill>
                <a:effectLst/>
                <a:uLnTx/>
                <a:uFillTx/>
                <a:latin typeface="Antonio Bold" pitchFamily="2" charset="0"/>
                <a:ea typeface="Palanquin"/>
                <a:cs typeface="Palanquin SemiBold" panose="020B0004020203020204" pitchFamily="34" charset="0"/>
                <a:sym typeface="Palanquin"/>
              </a:rPr>
              <a:t>COULD THIS RFP BE A FIT FOR</a:t>
            </a:r>
            <a:br>
              <a:rPr kumimoji="0" lang="en-US" sz="5400" b="0" i="0" u="none" strike="noStrike" kern="1200" cap="none" spc="0" normalizeH="0" baseline="0" noProof="0">
                <a:ln>
                  <a:noFill/>
                </a:ln>
                <a:solidFill>
                  <a:srgbClr val="0044B5"/>
                </a:solidFill>
                <a:effectLst/>
                <a:uLnTx/>
                <a:uFillTx/>
                <a:latin typeface="Antonio Bold" pitchFamily="2" charset="0"/>
                <a:ea typeface="Palanquin"/>
                <a:cs typeface="Palanquin SemiBold" panose="020B0004020203020204" pitchFamily="34" charset="0"/>
                <a:sym typeface="Palanquin"/>
              </a:rPr>
            </a:br>
            <a:r>
              <a:rPr kumimoji="0" lang="en-US" sz="5400" b="0" i="0" u="none" strike="noStrike" kern="1200" cap="none" spc="0" normalizeH="0" baseline="0" noProof="0">
                <a:ln>
                  <a:noFill/>
                </a:ln>
                <a:solidFill>
                  <a:srgbClr val="0044B5"/>
                </a:solidFill>
                <a:effectLst/>
                <a:uLnTx/>
                <a:uFillTx/>
                <a:latin typeface="Antonio Bold" pitchFamily="2" charset="0"/>
                <a:ea typeface="Palanquin"/>
                <a:cs typeface="Palanquin SemiBold" panose="020B0004020203020204" pitchFamily="34" charset="0"/>
                <a:sym typeface="Palanquin"/>
              </a:rPr>
              <a:t> YOUR ORGANIZATION? </a:t>
            </a:r>
          </a:p>
        </p:txBody>
      </p:sp>
      <p:graphicFrame>
        <p:nvGraphicFramePr>
          <p:cNvPr id="7" name="Content Placeholder 6">
            <a:extLst>
              <a:ext uri="{FF2B5EF4-FFF2-40B4-BE49-F238E27FC236}">
                <a16:creationId xmlns:a16="http://schemas.microsoft.com/office/drawing/2014/main" id="{8A986625-0725-8F90-FE41-9A2A67950CAA}"/>
              </a:ext>
            </a:extLst>
          </p:cNvPr>
          <p:cNvGraphicFramePr>
            <a:graphicFrameLocks noGrp="1"/>
          </p:cNvGraphicFramePr>
          <p:nvPr>
            <p:ph idx="1"/>
            <p:extLst>
              <p:ext uri="{D42A27DB-BD31-4B8C-83A1-F6EECF244321}">
                <p14:modId xmlns:p14="http://schemas.microsoft.com/office/powerpoint/2010/main" val="1744576616"/>
              </p:ext>
            </p:extLst>
          </p:nvPr>
        </p:nvGraphicFramePr>
        <p:xfrm>
          <a:off x="2961633" y="1927090"/>
          <a:ext cx="11976410" cy="6046000"/>
        </p:xfrm>
        <a:graphic>
          <a:graphicData uri="http://schemas.openxmlformats.org/drawingml/2006/table">
            <a:tbl>
              <a:tblPr bandRow="1">
                <a:tableStyleId>{69012ECD-51FC-41F1-AA8D-1B2483CD663E}</a:tableStyleId>
              </a:tblPr>
              <a:tblGrid>
                <a:gridCol w="11976410">
                  <a:extLst>
                    <a:ext uri="{9D8B030D-6E8A-4147-A177-3AD203B41FA5}">
                      <a16:colId xmlns:a16="http://schemas.microsoft.com/office/drawing/2014/main" val="915939553"/>
                    </a:ext>
                  </a:extLst>
                </a:gridCol>
              </a:tblGrid>
              <a:tr h="968510">
                <a:tc>
                  <a:txBody>
                    <a:bodyPr/>
                    <a:lstStyle/>
                    <a:p>
                      <a:pPr algn="ctr" fontAlgn="t">
                        <a:lnSpc>
                          <a:spcPts val="1500"/>
                        </a:lnSpc>
                        <a:buNone/>
                      </a:pPr>
                      <a:r>
                        <a:rPr lang="en-US" sz="3800" b="0" i="0">
                          <a:effectLst/>
                          <a:latin typeface="Palanquin" panose="020B0004020203020204" pitchFamily="34" charset="0"/>
                          <a:cs typeface="Palanquin" panose="020B0004020203020204" pitchFamily="34" charset="0"/>
                        </a:rPr>
                        <a:t>This opportunity may be a good fit if your organization:</a:t>
                      </a:r>
                    </a:p>
                    <a:p>
                      <a:pPr algn="ctr" fontAlgn="t">
                        <a:lnSpc>
                          <a:spcPts val="1500"/>
                        </a:lnSpc>
                        <a:buNone/>
                      </a:pPr>
                      <a:endParaRPr lang="en-US" sz="3800" b="0" i="0">
                        <a:effectLst/>
                        <a:latin typeface="Palanquin" panose="020B0004020203020204" pitchFamily="34" charset="0"/>
                        <a:cs typeface="Palanquin" panose="020B0004020203020204" pitchFamily="34" charset="0"/>
                      </a:endParaRPr>
                    </a:p>
                    <a:p>
                      <a:pPr algn="ctr" fontAlgn="t">
                        <a:lnSpc>
                          <a:spcPts val="1500"/>
                        </a:lnSpc>
                        <a:buNone/>
                      </a:pPr>
                      <a:endParaRPr lang="en-US" sz="3800" b="0" i="0">
                        <a:effectLst/>
                        <a:latin typeface="Palanquin" panose="020B0004020203020204" pitchFamily="34" charset="0"/>
                        <a:cs typeface="Palanquin" panose="020B0004020203020204" pitchFamily="34" charset="0"/>
                      </a:endParaRPr>
                    </a:p>
                  </a:txBody>
                  <a:tcP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290054133"/>
                  </a:ext>
                </a:extLst>
              </a:tr>
              <a:tr h="1300264">
                <a:tc>
                  <a:txBody>
                    <a:bodyPr/>
                    <a:lstStyle/>
                    <a:p>
                      <a:pPr algn="ctr"/>
                      <a:r>
                        <a:rPr lang="en-US" sz="3800">
                          <a:latin typeface="Palanquin SemiBold" panose="020B0004020203020204" pitchFamily="34" charset="0"/>
                          <a:cs typeface="Palanquin SemiBold" panose="020B0004020203020204" pitchFamily="34" charset="0"/>
                        </a:rPr>
                        <a:t>      </a:t>
                      </a:r>
                      <a:r>
                        <a:rPr lang="en-US" sz="3800">
                          <a:latin typeface="Palanquin" panose="020B0004020203020204" pitchFamily="34" charset="0"/>
                          <a:cs typeface="Palanquin" panose="020B0004020203020204" pitchFamily="34" charset="0"/>
                        </a:rPr>
                        <a:t>Supports young people transitioning from foster care</a:t>
                      </a:r>
                    </a:p>
                    <a:p>
                      <a:pPr algn="ctr"/>
                      <a:r>
                        <a:rPr lang="en-US" sz="3800">
                          <a:latin typeface="Palanquin" panose="020B0004020203020204" pitchFamily="34" charset="0"/>
                          <a:cs typeface="Palanquin" panose="020B0004020203020204" pitchFamily="34" charset="0"/>
                        </a:rPr>
                        <a:t> and/or the justice system – especially those 16-20</a:t>
                      </a:r>
                    </a:p>
                  </a:txBody>
                  <a:tcP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334955914"/>
                  </a:ext>
                </a:extLst>
              </a:tr>
              <a:tr h="1435470">
                <a:tc>
                  <a:txBody>
                    <a:bodyPr/>
                    <a:lstStyle/>
                    <a:p>
                      <a:pPr algn="r"/>
                      <a:r>
                        <a:rPr lang="en-US" sz="3800">
                          <a:latin typeface="Palanquin" panose="020B0004020203020204" pitchFamily="34" charset="0"/>
                          <a:cs typeface="Palanquin" panose="020B0004020203020204" pitchFamily="34" charset="0"/>
                        </a:rPr>
                        <a:t>Is excited to collaborate with orgs in your region on innovative solutions and create public work together.</a:t>
                      </a:r>
                    </a:p>
                  </a:txBody>
                  <a:tcP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288917348"/>
                  </a:ext>
                </a:extLst>
              </a:tr>
              <a:tr h="2341756">
                <a:tc>
                  <a:txBody>
                    <a:bodyPr/>
                    <a:lstStyle/>
                    <a:p>
                      <a:pPr algn="ctr" fontAlgn="t">
                        <a:lnSpc>
                          <a:spcPts val="1500"/>
                        </a:lnSpc>
                        <a:buNone/>
                      </a:pPr>
                      <a:r>
                        <a:rPr lang="en-US" sz="3800" b="0" i="0">
                          <a:effectLst/>
                          <a:latin typeface="Palanquin" panose="020B0004020203020204" pitchFamily="34" charset="0"/>
                          <a:cs typeface="Palanquin" panose="020B0004020203020204" pitchFamily="34" charset="0"/>
                        </a:rPr>
                        <a:t>Centers culture, community wisdom, </a:t>
                      </a:r>
                    </a:p>
                    <a:p>
                      <a:pPr algn="ctr" fontAlgn="t">
                        <a:lnSpc>
                          <a:spcPts val="1500"/>
                        </a:lnSpc>
                        <a:buNone/>
                      </a:pPr>
                      <a:endParaRPr lang="en-US" sz="3800" b="0" i="0">
                        <a:effectLst/>
                        <a:latin typeface="Palanquin" panose="020B0004020203020204" pitchFamily="34" charset="0"/>
                        <a:cs typeface="Palanquin" panose="020B0004020203020204" pitchFamily="34" charset="0"/>
                      </a:endParaRPr>
                    </a:p>
                    <a:p>
                      <a:pPr algn="ctr" fontAlgn="t">
                        <a:lnSpc>
                          <a:spcPts val="1500"/>
                        </a:lnSpc>
                        <a:buNone/>
                      </a:pPr>
                      <a:endParaRPr lang="en-US" sz="3800" b="0" i="0">
                        <a:effectLst/>
                        <a:latin typeface="Palanquin" panose="020B0004020203020204" pitchFamily="34" charset="0"/>
                        <a:cs typeface="Palanquin" panose="020B0004020203020204" pitchFamily="34" charset="0"/>
                      </a:endParaRPr>
                    </a:p>
                    <a:p>
                      <a:pPr algn="ctr" fontAlgn="t">
                        <a:lnSpc>
                          <a:spcPts val="1500"/>
                        </a:lnSpc>
                        <a:buNone/>
                      </a:pPr>
                      <a:r>
                        <a:rPr lang="en-US" sz="3800" b="0" i="0">
                          <a:effectLst/>
                          <a:latin typeface="Palanquin" panose="020B0004020203020204" pitchFamily="34" charset="0"/>
                          <a:cs typeface="Palanquin" panose="020B0004020203020204" pitchFamily="34" charset="0"/>
                        </a:rPr>
                        <a:t>and lived expertise </a:t>
                      </a:r>
                    </a:p>
                    <a:p>
                      <a:pPr algn="ctr" fontAlgn="t">
                        <a:lnSpc>
                          <a:spcPts val="1500"/>
                        </a:lnSpc>
                        <a:buNone/>
                      </a:pPr>
                      <a:endParaRPr lang="en-US" sz="3800" b="0" i="0">
                        <a:effectLst/>
                        <a:latin typeface="Palanquin" panose="020B0004020203020204" pitchFamily="34" charset="0"/>
                        <a:cs typeface="Palanquin" panose="020B0004020203020204" pitchFamily="34" charset="0"/>
                      </a:endParaRPr>
                    </a:p>
                    <a:p>
                      <a:pPr algn="ctr" fontAlgn="t">
                        <a:lnSpc>
                          <a:spcPts val="1500"/>
                        </a:lnSpc>
                        <a:buNone/>
                      </a:pPr>
                      <a:endParaRPr lang="en-US" sz="3800" b="0" i="0">
                        <a:effectLst/>
                        <a:latin typeface="Palanquin" panose="020B0004020203020204" pitchFamily="34" charset="0"/>
                        <a:cs typeface="Palanquin" panose="020B0004020203020204" pitchFamily="34" charset="0"/>
                      </a:endParaRPr>
                    </a:p>
                    <a:p>
                      <a:pPr algn="ctr" fontAlgn="t">
                        <a:lnSpc>
                          <a:spcPts val="1500"/>
                        </a:lnSpc>
                        <a:buNone/>
                      </a:pPr>
                      <a:endParaRPr lang="en-US" sz="3800" b="0" i="0">
                        <a:effectLst/>
                        <a:latin typeface="Palanquin" panose="020B0004020203020204" pitchFamily="34" charset="0"/>
                        <a:cs typeface="Palanquin" panose="020B0004020203020204" pitchFamily="34" charset="0"/>
                      </a:endParaRPr>
                    </a:p>
                    <a:p>
                      <a:pPr algn="r" fontAlgn="t">
                        <a:lnSpc>
                          <a:spcPts val="1500"/>
                        </a:lnSpc>
                        <a:buNone/>
                      </a:pPr>
                      <a:r>
                        <a:rPr kumimoji="0" lang="en-US" sz="3800" b="0" i="0" u="none" strike="noStrike" kern="1200" cap="none" spc="0" normalizeH="0" baseline="0" noProof="0">
                          <a:ln>
                            <a:noFill/>
                          </a:ln>
                          <a:solidFill>
                            <a:prstClr val="black"/>
                          </a:solidFill>
                          <a:effectLst/>
                          <a:uLnTx/>
                          <a:uFillTx/>
                          <a:latin typeface="Palanquin" panose="020B0004020203020204" pitchFamily="34" charset="0"/>
                          <a:ea typeface="+mn-ea"/>
                          <a:cs typeface="Palanquin" panose="020B0004020203020204" pitchFamily="34" charset="0"/>
                        </a:rPr>
                        <a:t>  Believes a lease is a starting point, not the finish line</a:t>
                      </a:r>
                      <a:endParaRPr lang="en-US" sz="3800" b="0" i="0">
                        <a:effectLst/>
                        <a:latin typeface="Palanquin" panose="020B0004020203020204" pitchFamily="34" charset="0"/>
                        <a:cs typeface="Palanquin" panose="020B0004020203020204" pitchFamily="34" charset="0"/>
                      </a:endParaRPr>
                    </a:p>
                  </a:txBody>
                  <a:tcPr>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976486472"/>
                  </a:ext>
                </a:extLst>
              </a:tr>
            </a:tbl>
          </a:graphicData>
        </a:graphic>
      </p:graphicFrame>
      <p:pic>
        <p:nvPicPr>
          <p:cNvPr id="9" name="Graphic 8" descr="Checkbox Checked with solid fill">
            <a:extLst>
              <a:ext uri="{FF2B5EF4-FFF2-40B4-BE49-F238E27FC236}">
                <a16:creationId xmlns:a16="http://schemas.microsoft.com/office/drawing/2014/main" id="{1B3FC429-51CA-4F22-8D3C-519DF1F84A0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61633" y="2795322"/>
            <a:ext cx="914400" cy="914400"/>
          </a:xfrm>
          <a:prstGeom prst="rect">
            <a:avLst/>
          </a:prstGeom>
        </p:spPr>
      </p:pic>
      <p:pic>
        <p:nvPicPr>
          <p:cNvPr id="11" name="Picture 10">
            <a:extLst>
              <a:ext uri="{FF2B5EF4-FFF2-40B4-BE49-F238E27FC236}">
                <a16:creationId xmlns:a16="http://schemas.microsoft.com/office/drawing/2014/main" id="{357F1C88-3A82-D7CA-6BD6-12D980C2AE80}"/>
              </a:ext>
            </a:extLst>
          </p:cNvPr>
          <p:cNvPicPr>
            <a:picLocks noChangeAspect="1"/>
          </p:cNvPicPr>
          <p:nvPr/>
        </p:nvPicPr>
        <p:blipFill>
          <a:blip r:embed="rId4"/>
          <a:stretch>
            <a:fillRect/>
          </a:stretch>
        </p:blipFill>
        <p:spPr>
          <a:xfrm>
            <a:off x="3349957" y="4000936"/>
            <a:ext cx="914479" cy="914479"/>
          </a:xfrm>
          <a:prstGeom prst="rect">
            <a:avLst/>
          </a:prstGeom>
        </p:spPr>
      </p:pic>
      <p:pic>
        <p:nvPicPr>
          <p:cNvPr id="15" name="Picture 14">
            <a:extLst>
              <a:ext uri="{FF2B5EF4-FFF2-40B4-BE49-F238E27FC236}">
                <a16:creationId xmlns:a16="http://schemas.microsoft.com/office/drawing/2014/main" id="{17B0BE2A-E37B-3563-AE8F-E2B37919F1F3}"/>
              </a:ext>
            </a:extLst>
          </p:cNvPr>
          <p:cNvPicPr>
            <a:picLocks noChangeAspect="1"/>
          </p:cNvPicPr>
          <p:nvPr/>
        </p:nvPicPr>
        <p:blipFill>
          <a:blip r:embed="rId4"/>
          <a:stretch>
            <a:fillRect/>
          </a:stretch>
        </p:blipFill>
        <p:spPr>
          <a:xfrm>
            <a:off x="4264436" y="5371586"/>
            <a:ext cx="914479" cy="914479"/>
          </a:xfrm>
          <a:prstGeom prst="rect">
            <a:avLst/>
          </a:prstGeom>
        </p:spPr>
      </p:pic>
      <p:sp>
        <p:nvSpPr>
          <p:cNvPr id="4" name="Freeform 2" descr="A blue text on a black background  Description automatically generated">
            <a:extLst>
              <a:ext uri="{FF2B5EF4-FFF2-40B4-BE49-F238E27FC236}">
                <a16:creationId xmlns:a16="http://schemas.microsoft.com/office/drawing/2014/main" id="{1496DD1A-3B96-76A3-184B-F85EB7CCB362}"/>
              </a:ext>
            </a:extLst>
          </p:cNvPr>
          <p:cNvSpPr/>
          <p:nvPr/>
        </p:nvSpPr>
        <p:spPr>
          <a:xfrm>
            <a:off x="680733" y="8763838"/>
            <a:ext cx="2828897" cy="855855"/>
          </a:xfrm>
          <a:custGeom>
            <a:avLst/>
            <a:gdLst/>
            <a:ahLst/>
            <a:cxnLst/>
            <a:rect l="l" t="t" r="r" b="b"/>
            <a:pathLst>
              <a:path w="2828897" h="855855">
                <a:moveTo>
                  <a:pt x="0" y="0"/>
                </a:moveTo>
                <a:lnTo>
                  <a:pt x="2828897" y="0"/>
                </a:lnTo>
                <a:lnTo>
                  <a:pt x="2828897" y="855856"/>
                </a:lnTo>
                <a:lnTo>
                  <a:pt x="0" y="855856"/>
                </a:lnTo>
                <a:lnTo>
                  <a:pt x="0" y="0"/>
                </a:lnTo>
                <a:close/>
              </a:path>
            </a:pathLst>
          </a:custGeom>
          <a:blipFill>
            <a:blip r:embed="rId5"/>
            <a:stretch>
              <a:fillRect t="-14" b="-14"/>
            </a:stretch>
          </a:blipFill>
        </p:spPr>
        <p:txBody>
          <a:bodyPr/>
          <a:lstStyle/>
          <a:p>
            <a:endParaRPr lang="en-US"/>
          </a:p>
        </p:txBody>
      </p:sp>
      <p:pic>
        <p:nvPicPr>
          <p:cNvPr id="5" name="Picture 4">
            <a:extLst>
              <a:ext uri="{FF2B5EF4-FFF2-40B4-BE49-F238E27FC236}">
                <a16:creationId xmlns:a16="http://schemas.microsoft.com/office/drawing/2014/main" id="{350CA1C6-13D4-24C7-B053-52CB38076288}"/>
              </a:ext>
            </a:extLst>
          </p:cNvPr>
          <p:cNvPicPr>
            <a:picLocks noChangeAspect="1"/>
          </p:cNvPicPr>
          <p:nvPr/>
        </p:nvPicPr>
        <p:blipFill>
          <a:blip r:embed="rId4"/>
          <a:stretch>
            <a:fillRect/>
          </a:stretch>
        </p:blipFill>
        <p:spPr>
          <a:xfrm>
            <a:off x="3197557" y="6746979"/>
            <a:ext cx="914479" cy="914479"/>
          </a:xfrm>
          <a:prstGeom prst="rect">
            <a:avLst/>
          </a:prstGeom>
        </p:spPr>
      </p:pic>
    </p:spTree>
    <p:extLst>
      <p:ext uri="{BB962C8B-B14F-4D97-AF65-F5344CB8AC3E}">
        <p14:creationId xmlns:p14="http://schemas.microsoft.com/office/powerpoint/2010/main" val="160450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550B2-1CB1-7388-A06A-5BDE62213DD3}"/>
            </a:ext>
          </a:extLst>
        </p:cNvPr>
        <p:cNvGrpSpPr/>
        <p:nvPr/>
      </p:nvGrpSpPr>
      <p:grpSpPr>
        <a:xfrm>
          <a:off x="0" y="0"/>
          <a:ext cx="0" cy="0"/>
          <a:chOff x="0" y="0"/>
          <a:chExt cx="0" cy="0"/>
        </a:xfrm>
      </p:grpSpPr>
      <p:sp>
        <p:nvSpPr>
          <p:cNvPr id="2" name="Freeform 2" descr="A blue text on a black background  Description automatically generated">
            <a:extLst>
              <a:ext uri="{FF2B5EF4-FFF2-40B4-BE49-F238E27FC236}">
                <a16:creationId xmlns:a16="http://schemas.microsoft.com/office/drawing/2014/main" id="{BFEA968E-AD3F-210C-4CA8-4DD48E356EBE}"/>
              </a:ext>
            </a:extLst>
          </p:cNvPr>
          <p:cNvSpPr/>
          <p:nvPr/>
        </p:nvSpPr>
        <p:spPr>
          <a:xfrm>
            <a:off x="680733" y="8763838"/>
            <a:ext cx="2828897" cy="855855"/>
          </a:xfrm>
          <a:custGeom>
            <a:avLst/>
            <a:gdLst/>
            <a:ahLst/>
            <a:cxnLst/>
            <a:rect l="l" t="t" r="r" b="b"/>
            <a:pathLst>
              <a:path w="2828897" h="855855">
                <a:moveTo>
                  <a:pt x="0" y="0"/>
                </a:moveTo>
                <a:lnTo>
                  <a:pt x="2828897" y="0"/>
                </a:lnTo>
                <a:lnTo>
                  <a:pt x="2828897" y="855856"/>
                </a:lnTo>
                <a:lnTo>
                  <a:pt x="0" y="855856"/>
                </a:lnTo>
                <a:lnTo>
                  <a:pt x="0" y="0"/>
                </a:lnTo>
                <a:close/>
              </a:path>
            </a:pathLst>
          </a:custGeom>
          <a:blipFill>
            <a:blip r:embed="rId3"/>
            <a:stretch>
              <a:fillRect t="-14" b="-14"/>
            </a:stretch>
          </a:blipFill>
        </p:spPr>
        <p:txBody>
          <a:bodyPr/>
          <a:lstStyle/>
          <a:p>
            <a:endParaRPr lang="en-US"/>
          </a:p>
        </p:txBody>
      </p:sp>
      <p:sp>
        <p:nvSpPr>
          <p:cNvPr id="11" name="TextBox 11">
            <a:extLst>
              <a:ext uri="{FF2B5EF4-FFF2-40B4-BE49-F238E27FC236}">
                <a16:creationId xmlns:a16="http://schemas.microsoft.com/office/drawing/2014/main" id="{54BDAB8C-3551-8F2F-C12F-A6AE4DF2CAB8}"/>
              </a:ext>
            </a:extLst>
          </p:cNvPr>
          <p:cNvSpPr txBox="1"/>
          <p:nvPr/>
        </p:nvSpPr>
        <p:spPr>
          <a:xfrm>
            <a:off x="1028700" y="1076325"/>
            <a:ext cx="8979377" cy="666849"/>
          </a:xfrm>
          <a:prstGeom prst="rect">
            <a:avLst/>
          </a:prstGeom>
        </p:spPr>
        <p:txBody>
          <a:bodyPr wrap="square" lIns="0" tIns="0" rIns="0" bIns="0" rtlCol="0" anchor="t">
            <a:spAutoFit/>
          </a:bodyPr>
          <a:lstStyle/>
          <a:p>
            <a:pPr algn="l">
              <a:lnSpc>
                <a:spcPts val="5232"/>
              </a:lnSpc>
            </a:pPr>
            <a:r>
              <a:rPr lang="en-US" sz="5400">
                <a:solidFill>
                  <a:srgbClr val="0044B5"/>
                </a:solidFill>
                <a:latin typeface="Antonio Bold" pitchFamily="2" charset="0"/>
                <a:ea typeface="Palanquin"/>
                <a:cs typeface="Palanquin"/>
                <a:sym typeface="Palanquin"/>
              </a:rPr>
              <a:t>AGENDA</a:t>
            </a:r>
          </a:p>
        </p:txBody>
      </p:sp>
      <p:sp>
        <p:nvSpPr>
          <p:cNvPr id="14" name="TextBox 13">
            <a:extLst>
              <a:ext uri="{FF2B5EF4-FFF2-40B4-BE49-F238E27FC236}">
                <a16:creationId xmlns:a16="http://schemas.microsoft.com/office/drawing/2014/main" id="{467082B4-2BC2-62E9-D9AE-0397007B041A}"/>
              </a:ext>
            </a:extLst>
          </p:cNvPr>
          <p:cNvSpPr txBox="1"/>
          <p:nvPr/>
        </p:nvSpPr>
        <p:spPr>
          <a:xfrm>
            <a:off x="1028699" y="2767908"/>
            <a:ext cx="15492493" cy="4981002"/>
          </a:xfrm>
          <a:prstGeom prst="rect">
            <a:avLst/>
          </a:prstGeom>
        </p:spPr>
        <p:txBody>
          <a:bodyPr vert="horz" lIns="91440" tIns="45720" rIns="91440" bIns="45720" rtlCol="0" anchor="t">
            <a:normAutofit fontScale="77500" lnSpcReduction="20000"/>
          </a:bodyPr>
          <a:lstStyle/>
          <a:p>
            <a:pPr marL="748665" lvl="1" indent="-228600">
              <a:lnSpc>
                <a:spcPct val="90000"/>
              </a:lnSpc>
              <a:spcAft>
                <a:spcPts val="600"/>
              </a:spcAft>
              <a:buFont typeface="Arial" panose="020B0604020202020204" pitchFamily="34" charset="0"/>
              <a:buChar char="•"/>
            </a:pPr>
            <a:r>
              <a:rPr lang="en-US" sz="5200">
                <a:latin typeface="Palanquin"/>
                <a:cs typeface="Palanquin"/>
                <a:sym typeface="Palanquin Bold"/>
              </a:rPr>
              <a:t>11:00 pm – 11:40 pm --- Informational Presentation</a:t>
            </a:r>
          </a:p>
          <a:p>
            <a:pPr marL="520065" lvl="1">
              <a:lnSpc>
                <a:spcPct val="90000"/>
              </a:lnSpc>
              <a:spcAft>
                <a:spcPts val="600"/>
              </a:spcAft>
            </a:pPr>
            <a:endParaRPr lang="en-US" sz="5200">
              <a:latin typeface="Palanquin"/>
              <a:cs typeface="Palanquin"/>
            </a:endParaRPr>
          </a:p>
          <a:p>
            <a:pPr marL="1434465" lvl="2" indent="-457200">
              <a:lnSpc>
                <a:spcPct val="90000"/>
              </a:lnSpc>
              <a:spcAft>
                <a:spcPts val="600"/>
              </a:spcAft>
              <a:buFont typeface="Courier New" panose="02070309020205020404" pitchFamily="49" charset="0"/>
              <a:buChar char="o"/>
            </a:pPr>
            <a:r>
              <a:rPr lang="en-US" sz="4300">
                <a:latin typeface="Palanquin"/>
                <a:cs typeface="Palanquin"/>
                <a:sym typeface="Palanquin Bold"/>
              </a:rPr>
              <a:t>Introductions from the Pathways Home Host Team</a:t>
            </a:r>
            <a:endParaRPr lang="en-US" sz="4300">
              <a:latin typeface="Palanquin" panose="020B0004020203020204" pitchFamily="34" charset="0"/>
              <a:cs typeface="Palanquin" panose="020B0004020203020204" pitchFamily="34" charset="0"/>
            </a:endParaRPr>
          </a:p>
          <a:p>
            <a:pPr marL="1434465" lvl="2" indent="-457200">
              <a:lnSpc>
                <a:spcPct val="90000"/>
              </a:lnSpc>
              <a:spcAft>
                <a:spcPts val="600"/>
              </a:spcAft>
              <a:buFont typeface="Courier New" panose="02070309020205020404" pitchFamily="49" charset="0"/>
              <a:buChar char="o"/>
            </a:pPr>
            <a:r>
              <a:rPr lang="en-US" sz="4300">
                <a:latin typeface="Palanquin"/>
                <a:cs typeface="Palanquin"/>
                <a:sym typeface="Palanquin Bold"/>
              </a:rPr>
              <a:t>Pathways Home Background</a:t>
            </a:r>
            <a:endParaRPr lang="en-US" sz="4300">
              <a:latin typeface="Palanquin" panose="020B0004020203020204" pitchFamily="34" charset="0"/>
              <a:cs typeface="Palanquin" panose="020B0004020203020204" pitchFamily="34" charset="0"/>
            </a:endParaRPr>
          </a:p>
          <a:p>
            <a:pPr marL="1434465" lvl="2" indent="-457200">
              <a:lnSpc>
                <a:spcPct val="90000"/>
              </a:lnSpc>
              <a:spcAft>
                <a:spcPts val="600"/>
              </a:spcAft>
              <a:buFont typeface="Courier New" panose="02070309020205020404" pitchFamily="49" charset="0"/>
              <a:buChar char="o"/>
            </a:pPr>
            <a:r>
              <a:rPr lang="en-US" sz="4300">
                <a:latin typeface="Palanquin" panose="020B0004020203020204" pitchFamily="34" charset="0"/>
                <a:cs typeface="Palanquin" panose="020B0004020203020204" pitchFamily="34" charset="0"/>
                <a:sym typeface="Palanquin Bold"/>
              </a:rPr>
              <a:t>Phase 2 Overview</a:t>
            </a:r>
          </a:p>
          <a:p>
            <a:pPr marL="1434465" lvl="2" indent="-457200">
              <a:lnSpc>
                <a:spcPct val="90000"/>
              </a:lnSpc>
              <a:spcAft>
                <a:spcPts val="600"/>
              </a:spcAft>
              <a:buFont typeface="Courier New" panose="02070309020205020404" pitchFamily="49" charset="0"/>
              <a:buChar char="o"/>
            </a:pPr>
            <a:r>
              <a:rPr lang="en-US" sz="4300">
                <a:latin typeface="Palanquin" panose="020B0004020203020204" pitchFamily="34" charset="0"/>
                <a:cs typeface="Palanquin" panose="020B0004020203020204" pitchFamily="34" charset="0"/>
                <a:sym typeface="Palanquin Bold"/>
              </a:rPr>
              <a:t>Application Process</a:t>
            </a:r>
          </a:p>
          <a:p>
            <a:pPr marL="1434465" lvl="2" indent="-457200">
              <a:lnSpc>
                <a:spcPct val="90000"/>
              </a:lnSpc>
              <a:spcAft>
                <a:spcPts val="600"/>
              </a:spcAft>
              <a:buFont typeface="Courier New" panose="02070309020205020404" pitchFamily="49" charset="0"/>
              <a:buChar char="o"/>
            </a:pPr>
            <a:r>
              <a:rPr lang="en-US" sz="4300">
                <a:latin typeface="Palanquin" panose="020B0004020203020204" pitchFamily="34" charset="0"/>
                <a:cs typeface="Palanquin" panose="020B0004020203020204" pitchFamily="34" charset="0"/>
                <a:sym typeface="Palanquin Bold"/>
              </a:rPr>
              <a:t>Grants Portal Usage</a:t>
            </a:r>
          </a:p>
          <a:p>
            <a:pPr marL="1434465" lvl="2" indent="-457200">
              <a:lnSpc>
                <a:spcPct val="90000"/>
              </a:lnSpc>
              <a:spcAft>
                <a:spcPts val="600"/>
              </a:spcAft>
              <a:buFont typeface="Courier New" panose="02070309020205020404" pitchFamily="49" charset="0"/>
              <a:buChar char="o"/>
            </a:pPr>
            <a:r>
              <a:rPr lang="en-US" sz="4300">
                <a:latin typeface="Palanquin" panose="020B0004020203020204" pitchFamily="34" charset="0"/>
                <a:cs typeface="Palanquin" panose="020B0004020203020204" pitchFamily="34" charset="0"/>
                <a:sym typeface="Palanquin Bold"/>
              </a:rPr>
              <a:t>Rubric &amp; Resources</a:t>
            </a:r>
          </a:p>
          <a:p>
            <a:pPr marL="1205865" lvl="2" indent="-228600">
              <a:lnSpc>
                <a:spcPct val="90000"/>
              </a:lnSpc>
              <a:spcAft>
                <a:spcPts val="600"/>
              </a:spcAft>
              <a:buFont typeface="Arial" panose="020B0604020202020204" pitchFamily="34" charset="0"/>
              <a:buChar char="•"/>
            </a:pPr>
            <a:endParaRPr lang="en-US" sz="4300">
              <a:latin typeface="Palanquin" panose="020B0004020203020204" pitchFamily="34" charset="0"/>
              <a:cs typeface="Palanquin" panose="020B0004020203020204" pitchFamily="34" charset="0"/>
            </a:endParaRPr>
          </a:p>
          <a:p>
            <a:pPr marL="748665" lvl="1" indent="-228600">
              <a:lnSpc>
                <a:spcPct val="90000"/>
              </a:lnSpc>
              <a:spcAft>
                <a:spcPts val="600"/>
              </a:spcAft>
              <a:buFont typeface="Arial" panose="020B0604020202020204" pitchFamily="34" charset="0"/>
              <a:buChar char="•"/>
            </a:pPr>
            <a:r>
              <a:rPr lang="en-US" sz="5200">
                <a:latin typeface="Palanquin"/>
                <a:cs typeface="Palanquin"/>
                <a:sym typeface="Palanquin Bold"/>
              </a:rPr>
              <a:t>11:40 pm – 12:00 pm --- Open Q&amp;A Session</a:t>
            </a:r>
            <a:endParaRPr lang="en-US" sz="2600">
              <a:latin typeface="Palanquin"/>
              <a:cs typeface="Palanquin"/>
              <a:sym typeface="Palanquin Bold"/>
            </a:endParaRPr>
          </a:p>
          <a:p>
            <a:pPr marL="1205865" lvl="2" indent="-228600">
              <a:lnSpc>
                <a:spcPct val="90000"/>
              </a:lnSpc>
              <a:spcAft>
                <a:spcPts val="600"/>
              </a:spcAft>
              <a:buFont typeface="Arial" panose="020B0604020202020204" pitchFamily="34" charset="0"/>
              <a:buChar char="•"/>
            </a:pPr>
            <a:endParaRPr lang="en-US" sz="2600">
              <a:sym typeface="Palanquin Bold"/>
            </a:endParaRPr>
          </a:p>
          <a:p>
            <a:pPr marL="748665" lvl="1" indent="-228600">
              <a:lnSpc>
                <a:spcPct val="90000"/>
              </a:lnSpc>
              <a:spcAft>
                <a:spcPts val="600"/>
              </a:spcAft>
              <a:buFont typeface="Arial" panose="020B0604020202020204" pitchFamily="34" charset="0"/>
              <a:buChar char="•"/>
            </a:pPr>
            <a:endParaRPr lang="en-US" sz="2600">
              <a:sym typeface="Palanquin Bold"/>
            </a:endParaRPr>
          </a:p>
          <a:p>
            <a:pPr indent="-228600">
              <a:lnSpc>
                <a:spcPct val="90000"/>
              </a:lnSpc>
              <a:spcAft>
                <a:spcPts val="600"/>
              </a:spcAft>
              <a:buFont typeface="Arial" panose="020B0604020202020204" pitchFamily="34" charset="0"/>
              <a:buChar char="•"/>
            </a:pPr>
            <a:endParaRPr lang="en-US" sz="2600">
              <a:sym typeface="Palanquin"/>
            </a:endParaRPr>
          </a:p>
        </p:txBody>
      </p:sp>
    </p:spTree>
    <p:extLst>
      <p:ext uri="{BB962C8B-B14F-4D97-AF65-F5344CB8AC3E}">
        <p14:creationId xmlns:p14="http://schemas.microsoft.com/office/powerpoint/2010/main" val="6372883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44B5"/>
        </a:solidFill>
        <a:effectLst/>
      </p:bgPr>
    </p:bg>
    <p:spTree>
      <p:nvGrpSpPr>
        <p:cNvPr id="1" name="">
          <a:extLst>
            <a:ext uri="{FF2B5EF4-FFF2-40B4-BE49-F238E27FC236}">
              <a16:creationId xmlns:a16="http://schemas.microsoft.com/office/drawing/2014/main" id="{5A03A219-921D-137C-F3F8-7FEDFBF6C495}"/>
            </a:ext>
          </a:extLst>
        </p:cNvPr>
        <p:cNvGrpSpPr/>
        <p:nvPr/>
      </p:nvGrpSpPr>
      <p:grpSpPr>
        <a:xfrm>
          <a:off x="0" y="0"/>
          <a:ext cx="0" cy="0"/>
          <a:chOff x="0" y="0"/>
          <a:chExt cx="0" cy="0"/>
        </a:xfrm>
      </p:grpSpPr>
      <p:sp>
        <p:nvSpPr>
          <p:cNvPr id="4" name="Freeform 4" descr="A black background with white text  Description automatically generated">
            <a:extLst>
              <a:ext uri="{FF2B5EF4-FFF2-40B4-BE49-F238E27FC236}">
                <a16:creationId xmlns:a16="http://schemas.microsoft.com/office/drawing/2014/main" id="{0F074464-17B4-C2C6-71B2-AC8FC3E50652}"/>
              </a:ext>
            </a:extLst>
          </p:cNvPr>
          <p:cNvSpPr/>
          <p:nvPr/>
        </p:nvSpPr>
        <p:spPr>
          <a:xfrm>
            <a:off x="605495" y="8742940"/>
            <a:ext cx="3714652" cy="1123833"/>
          </a:xfrm>
          <a:custGeom>
            <a:avLst/>
            <a:gdLst/>
            <a:ahLst/>
            <a:cxnLst/>
            <a:rect l="l" t="t" r="r" b="b"/>
            <a:pathLst>
              <a:path w="3714652" h="1123833">
                <a:moveTo>
                  <a:pt x="0" y="0"/>
                </a:moveTo>
                <a:lnTo>
                  <a:pt x="3714652" y="0"/>
                </a:lnTo>
                <a:lnTo>
                  <a:pt x="3714652" y="1123832"/>
                </a:lnTo>
                <a:lnTo>
                  <a:pt x="0" y="1123832"/>
                </a:lnTo>
                <a:lnTo>
                  <a:pt x="0" y="0"/>
                </a:lnTo>
                <a:close/>
              </a:path>
            </a:pathLst>
          </a:custGeom>
          <a:blipFill>
            <a:blip r:embed="rId3"/>
            <a:stretch>
              <a:fillRect t="-14" b="-14"/>
            </a:stretch>
          </a:blipFill>
        </p:spPr>
        <p:txBody>
          <a:bodyPr/>
          <a:lstStyle/>
          <a:p>
            <a:endParaRPr lang="en-US"/>
          </a:p>
        </p:txBody>
      </p:sp>
      <p:sp>
        <p:nvSpPr>
          <p:cNvPr id="10" name="TextBox 10">
            <a:extLst>
              <a:ext uri="{FF2B5EF4-FFF2-40B4-BE49-F238E27FC236}">
                <a16:creationId xmlns:a16="http://schemas.microsoft.com/office/drawing/2014/main" id="{5A4DB96D-C10E-A362-D531-F807D5D38607}"/>
              </a:ext>
            </a:extLst>
          </p:cNvPr>
          <p:cNvSpPr txBox="1"/>
          <p:nvPr/>
        </p:nvSpPr>
        <p:spPr>
          <a:xfrm>
            <a:off x="2232291" y="3771329"/>
            <a:ext cx="7106409" cy="679673"/>
          </a:xfrm>
          <a:prstGeom prst="rect">
            <a:avLst/>
          </a:prstGeom>
        </p:spPr>
        <p:txBody>
          <a:bodyPr wrap="square" lIns="0" tIns="0" rIns="0" bIns="0" rtlCol="0" anchor="t">
            <a:spAutoFit/>
          </a:bodyPr>
          <a:lstStyle/>
          <a:p>
            <a:pPr algn="l">
              <a:lnSpc>
                <a:spcPts val="10661"/>
              </a:lnSpc>
            </a:pPr>
            <a:r>
              <a:rPr lang="en-US" sz="8959" b="1">
                <a:solidFill>
                  <a:srgbClr val="FFFFFF"/>
                </a:solidFill>
                <a:latin typeface="Antonio Bold"/>
                <a:ea typeface="Antonio Bold"/>
                <a:cs typeface="Antonio Bold"/>
                <a:sym typeface="Antonio Bold"/>
              </a:rPr>
              <a:t>APPLICATION PROCESS</a:t>
            </a:r>
          </a:p>
        </p:txBody>
      </p:sp>
    </p:spTree>
    <p:extLst>
      <p:ext uri="{BB962C8B-B14F-4D97-AF65-F5344CB8AC3E}">
        <p14:creationId xmlns:p14="http://schemas.microsoft.com/office/powerpoint/2010/main" val="40740265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349D6-441C-B90C-031B-106AD4A6944F}"/>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8920DF67-5667-B416-1D7E-4484DAFD4C75}"/>
              </a:ext>
            </a:extLst>
          </p:cNvPr>
          <p:cNvSpPr txBox="1"/>
          <p:nvPr/>
        </p:nvSpPr>
        <p:spPr>
          <a:xfrm>
            <a:off x="1028700" y="1290895"/>
            <a:ext cx="8391661" cy="641201"/>
          </a:xfrm>
          <a:prstGeom prst="rect">
            <a:avLst/>
          </a:prstGeom>
        </p:spPr>
        <p:txBody>
          <a:bodyPr wrap="square" lIns="0" tIns="0" rIns="0" bIns="0" rtlCol="0" anchor="t">
            <a:spAutoFit/>
          </a:bodyPr>
          <a:lstStyle/>
          <a:p>
            <a:pPr algn="l">
              <a:lnSpc>
                <a:spcPts val="5034"/>
              </a:lnSpc>
            </a:pPr>
            <a:r>
              <a:rPr lang="en-US" sz="5400">
                <a:solidFill>
                  <a:srgbClr val="0044B5"/>
                </a:solidFill>
                <a:latin typeface="Antonio Bold" pitchFamily="2" charset="0"/>
                <a:ea typeface="Palanquin"/>
                <a:cs typeface="Palanquin SemiBold" panose="020B0004020203020204" pitchFamily="34" charset="0"/>
                <a:sym typeface="Palanquin"/>
              </a:rPr>
              <a:t>APPLICATION PROCESS</a:t>
            </a:r>
          </a:p>
        </p:txBody>
      </p:sp>
      <p:sp>
        <p:nvSpPr>
          <p:cNvPr id="3" name="Freeform 2" descr="A blue text on a black background  Description automatically generated">
            <a:extLst>
              <a:ext uri="{FF2B5EF4-FFF2-40B4-BE49-F238E27FC236}">
                <a16:creationId xmlns:a16="http://schemas.microsoft.com/office/drawing/2014/main" id="{0D5F8DD7-01DE-053B-6736-F6335B9596E5}"/>
              </a:ext>
            </a:extLst>
          </p:cNvPr>
          <p:cNvSpPr/>
          <p:nvPr/>
        </p:nvSpPr>
        <p:spPr>
          <a:xfrm>
            <a:off x="680733" y="8763838"/>
            <a:ext cx="2828897" cy="855855"/>
          </a:xfrm>
          <a:custGeom>
            <a:avLst/>
            <a:gdLst/>
            <a:ahLst/>
            <a:cxnLst/>
            <a:rect l="l" t="t" r="r" b="b"/>
            <a:pathLst>
              <a:path w="2828897" h="855855">
                <a:moveTo>
                  <a:pt x="0" y="0"/>
                </a:moveTo>
                <a:lnTo>
                  <a:pt x="2828897" y="0"/>
                </a:lnTo>
                <a:lnTo>
                  <a:pt x="2828897" y="855856"/>
                </a:lnTo>
                <a:lnTo>
                  <a:pt x="0" y="855856"/>
                </a:lnTo>
                <a:lnTo>
                  <a:pt x="0" y="0"/>
                </a:lnTo>
                <a:close/>
              </a:path>
            </a:pathLst>
          </a:custGeom>
          <a:blipFill>
            <a:blip r:embed="rId3"/>
            <a:stretch>
              <a:fillRect t="-14" b="-14"/>
            </a:stretch>
          </a:blipFill>
        </p:spPr>
        <p:txBody>
          <a:bodyPr/>
          <a:lstStyle/>
          <a:p>
            <a:endParaRPr lang="en-US"/>
          </a:p>
        </p:txBody>
      </p:sp>
      <p:sp>
        <p:nvSpPr>
          <p:cNvPr id="4" name="TextBox 3">
            <a:extLst>
              <a:ext uri="{FF2B5EF4-FFF2-40B4-BE49-F238E27FC236}">
                <a16:creationId xmlns:a16="http://schemas.microsoft.com/office/drawing/2014/main" id="{CADDD2A1-3205-B5AF-1F20-1AA71CEE6AC6}"/>
              </a:ext>
            </a:extLst>
          </p:cNvPr>
          <p:cNvSpPr txBox="1"/>
          <p:nvPr/>
        </p:nvSpPr>
        <p:spPr>
          <a:xfrm>
            <a:off x="1466850" y="2617776"/>
            <a:ext cx="15087600" cy="4193456"/>
          </a:xfrm>
          <a:prstGeom prst="rect">
            <a:avLst/>
          </a:prstGeom>
        </p:spPr>
        <p:txBody>
          <a:bodyPr wrap="square" lIns="0" tIns="0" rIns="0" bIns="0" rtlCol="0" anchor="t">
            <a:spAutoFit/>
          </a:bodyPr>
          <a:lstStyle/>
          <a:p>
            <a:pPr marL="805815" lvl="1" indent="-514350">
              <a:buAutoNum type="arabicPeriod"/>
            </a:pPr>
            <a:r>
              <a:rPr lang="en-US" sz="3800">
                <a:latin typeface="Palanquin" panose="020B0004020203020204" pitchFamily="34" charset="0"/>
                <a:ea typeface="Palanquin Bold"/>
                <a:cs typeface="Palanquin" panose="020B0004020203020204" pitchFamily="34" charset="0"/>
                <a:sym typeface="Palanquin Bold"/>
              </a:rPr>
              <a:t>Online Application – due </a:t>
            </a:r>
            <a:r>
              <a:rPr lang="en-US" sz="3800">
                <a:latin typeface="Palanquin SemiBold" panose="020B0004020203020204" pitchFamily="34" charset="0"/>
                <a:ea typeface="Palanquin Bold"/>
                <a:cs typeface="Palanquin SemiBold" panose="020B0004020203020204" pitchFamily="34" charset="0"/>
                <a:sym typeface="Palanquin Bold"/>
              </a:rPr>
              <a:t>September 4 by 5:00 pm CST</a:t>
            </a:r>
          </a:p>
          <a:p>
            <a:pPr marL="1263015" lvl="2" indent="-514350">
              <a:lnSpc>
                <a:spcPct val="150000"/>
              </a:lnSpc>
              <a:buAutoNum type="alphaLcParenR"/>
            </a:pPr>
            <a:r>
              <a:rPr lang="en-US" sz="3800">
                <a:latin typeface="Palanquin" panose="020B0004020203020204" pitchFamily="34" charset="0"/>
                <a:ea typeface="Palanquin Bold"/>
                <a:cs typeface="Palanquin" panose="020B0004020203020204" pitchFamily="34" charset="0"/>
                <a:sym typeface="Palanquin Bold"/>
              </a:rPr>
              <a:t>General applicant information</a:t>
            </a:r>
          </a:p>
          <a:p>
            <a:pPr marL="1263015" lvl="2" indent="-514350">
              <a:lnSpc>
                <a:spcPct val="150000"/>
              </a:lnSpc>
              <a:buAutoNum type="alphaLcParenR"/>
            </a:pPr>
            <a:r>
              <a:rPr lang="en-US" sz="3800">
                <a:latin typeface="Palanquin" panose="020B0004020203020204" pitchFamily="34" charset="0"/>
                <a:ea typeface="Palanquin Bold"/>
                <a:cs typeface="Palanquin" panose="020B0004020203020204" pitchFamily="34" charset="0"/>
                <a:sym typeface="Palanquin Bold"/>
              </a:rPr>
              <a:t>Eight narrative questions; Letter(s) of Commitment; Project Budget</a:t>
            </a:r>
          </a:p>
          <a:p>
            <a:pPr marL="291465" lvl="1"/>
            <a:endParaRPr lang="en-US" sz="3800">
              <a:latin typeface="Palanquin" panose="020B0004020203020204" pitchFamily="34" charset="0"/>
              <a:ea typeface="Palanquin Bold"/>
              <a:cs typeface="Palanquin" panose="020B0004020203020204" pitchFamily="34" charset="0"/>
              <a:sym typeface="Palanquin Bold"/>
            </a:endParaRPr>
          </a:p>
          <a:p>
            <a:pPr marL="291465" lvl="1"/>
            <a:r>
              <a:rPr lang="en-US" sz="3800">
                <a:latin typeface="Palanquin" panose="020B0004020203020204" pitchFamily="34" charset="0"/>
                <a:ea typeface="Palanquin Bold"/>
                <a:cs typeface="Palanquin" panose="020B0004020203020204" pitchFamily="34" charset="0"/>
                <a:sym typeface="Palanquin Bold"/>
              </a:rPr>
              <a:t>2. Virtual Conversations (if selected) – to take place in October</a:t>
            </a:r>
          </a:p>
          <a:p>
            <a:pPr algn="l">
              <a:lnSpc>
                <a:spcPts val="5642"/>
              </a:lnSpc>
            </a:pPr>
            <a:endParaRPr lang="en-US" sz="3800">
              <a:solidFill>
                <a:srgbClr val="44546A"/>
              </a:solidFill>
              <a:latin typeface="Palanquin"/>
              <a:ea typeface="Palanquin"/>
              <a:cs typeface="Palanquin"/>
              <a:sym typeface="Palanquin"/>
            </a:endParaRPr>
          </a:p>
        </p:txBody>
      </p:sp>
    </p:spTree>
    <p:extLst>
      <p:ext uri="{BB962C8B-B14F-4D97-AF65-F5344CB8AC3E}">
        <p14:creationId xmlns:p14="http://schemas.microsoft.com/office/powerpoint/2010/main" val="1872394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6C4C8-51C9-1A59-D551-3DF874ABF234}"/>
            </a:ext>
          </a:extLst>
        </p:cNvPr>
        <p:cNvGrpSpPr/>
        <p:nvPr/>
      </p:nvGrpSpPr>
      <p:grpSpPr>
        <a:xfrm>
          <a:off x="0" y="0"/>
          <a:ext cx="0" cy="0"/>
          <a:chOff x="0" y="0"/>
          <a:chExt cx="0" cy="0"/>
        </a:xfrm>
      </p:grpSpPr>
      <p:sp>
        <p:nvSpPr>
          <p:cNvPr id="2" name="Freeform 2" descr="A blue text on a black background  Description automatically generated">
            <a:extLst>
              <a:ext uri="{FF2B5EF4-FFF2-40B4-BE49-F238E27FC236}">
                <a16:creationId xmlns:a16="http://schemas.microsoft.com/office/drawing/2014/main" id="{34D87CE7-6BF5-5ED8-9F82-A9993E3604C5}"/>
              </a:ext>
            </a:extLst>
          </p:cNvPr>
          <p:cNvSpPr/>
          <p:nvPr/>
        </p:nvSpPr>
        <p:spPr>
          <a:xfrm>
            <a:off x="680733" y="8763838"/>
            <a:ext cx="2828897" cy="855855"/>
          </a:xfrm>
          <a:custGeom>
            <a:avLst/>
            <a:gdLst/>
            <a:ahLst/>
            <a:cxnLst/>
            <a:rect l="l" t="t" r="r" b="b"/>
            <a:pathLst>
              <a:path w="2828897" h="855855">
                <a:moveTo>
                  <a:pt x="0" y="0"/>
                </a:moveTo>
                <a:lnTo>
                  <a:pt x="2828897" y="0"/>
                </a:lnTo>
                <a:lnTo>
                  <a:pt x="2828897" y="855856"/>
                </a:lnTo>
                <a:lnTo>
                  <a:pt x="0" y="855856"/>
                </a:lnTo>
                <a:lnTo>
                  <a:pt x="0" y="0"/>
                </a:lnTo>
                <a:close/>
              </a:path>
            </a:pathLst>
          </a:custGeom>
          <a:blipFill>
            <a:blip r:embed="rId3"/>
            <a:stretch>
              <a:fillRect t="-14" b="-14"/>
            </a:stretch>
          </a:blipFill>
        </p:spPr>
        <p:txBody>
          <a:bodyPr/>
          <a:lstStyle/>
          <a:p>
            <a:endParaRPr lang="en-US"/>
          </a:p>
        </p:txBody>
      </p:sp>
      <p:sp>
        <p:nvSpPr>
          <p:cNvPr id="3" name="TextBox 3">
            <a:extLst>
              <a:ext uri="{FF2B5EF4-FFF2-40B4-BE49-F238E27FC236}">
                <a16:creationId xmlns:a16="http://schemas.microsoft.com/office/drawing/2014/main" id="{BF81C3CD-DB1B-07AD-9103-040C3F2F5703}"/>
              </a:ext>
            </a:extLst>
          </p:cNvPr>
          <p:cNvSpPr txBox="1"/>
          <p:nvPr/>
        </p:nvSpPr>
        <p:spPr>
          <a:xfrm>
            <a:off x="1028700" y="1076325"/>
            <a:ext cx="8979377" cy="666849"/>
          </a:xfrm>
          <a:prstGeom prst="rect">
            <a:avLst/>
          </a:prstGeom>
        </p:spPr>
        <p:txBody>
          <a:bodyPr wrap="square" lIns="0" tIns="0" rIns="0" bIns="0" rtlCol="0" anchor="t">
            <a:spAutoFit/>
          </a:bodyPr>
          <a:lstStyle/>
          <a:p>
            <a:pPr algn="l">
              <a:lnSpc>
                <a:spcPts val="5232"/>
              </a:lnSpc>
            </a:pPr>
            <a:r>
              <a:rPr lang="en-US" sz="5400">
                <a:solidFill>
                  <a:srgbClr val="0044B5"/>
                </a:solidFill>
                <a:latin typeface="Antonio Bold" pitchFamily="2" charset="0"/>
                <a:ea typeface="Palanquin"/>
                <a:cs typeface="Palanquin"/>
                <a:sym typeface="Palanquin"/>
              </a:rPr>
              <a:t>PROJECT BUDGET </a:t>
            </a:r>
          </a:p>
        </p:txBody>
      </p:sp>
      <p:sp>
        <p:nvSpPr>
          <p:cNvPr id="4" name="TextBox 4">
            <a:extLst>
              <a:ext uri="{FF2B5EF4-FFF2-40B4-BE49-F238E27FC236}">
                <a16:creationId xmlns:a16="http://schemas.microsoft.com/office/drawing/2014/main" id="{AE70B2BA-2E71-1A85-4493-1102D4E8DD0D}"/>
              </a:ext>
            </a:extLst>
          </p:cNvPr>
          <p:cNvSpPr txBox="1"/>
          <p:nvPr/>
        </p:nvSpPr>
        <p:spPr>
          <a:xfrm>
            <a:off x="1952029" y="2280835"/>
            <a:ext cx="12237736" cy="680314"/>
          </a:xfrm>
          <a:prstGeom prst="rect">
            <a:avLst/>
          </a:prstGeom>
        </p:spPr>
        <p:txBody>
          <a:bodyPr wrap="square" lIns="0" tIns="0" rIns="0" bIns="0" rtlCol="0" anchor="t">
            <a:spAutoFit/>
          </a:bodyPr>
          <a:lstStyle/>
          <a:p>
            <a:pPr marL="582930" lvl="1" indent="-291465" algn="l">
              <a:lnSpc>
                <a:spcPts val="5642"/>
              </a:lnSpc>
              <a:buFont typeface="Arial"/>
              <a:buChar char="•"/>
            </a:pPr>
            <a:endParaRPr lang="en-US" sz="2700">
              <a:solidFill>
                <a:srgbClr val="44546A"/>
              </a:solidFill>
              <a:latin typeface="Palanquin SemiBold" panose="020B0004020203020204" pitchFamily="34" charset="0"/>
              <a:ea typeface="Palanquin"/>
              <a:cs typeface="Palanquin SemiBold" panose="020B0004020203020204" pitchFamily="34" charset="0"/>
              <a:sym typeface="Palanquin"/>
            </a:endParaRPr>
          </a:p>
          <a:p>
            <a:pPr algn="l">
              <a:lnSpc>
                <a:spcPts val="5642"/>
              </a:lnSpc>
            </a:pPr>
            <a:endParaRPr lang="en-US" sz="2700">
              <a:solidFill>
                <a:srgbClr val="44546A"/>
              </a:solidFill>
              <a:latin typeface="Palanquin"/>
              <a:ea typeface="Palanquin"/>
              <a:cs typeface="Palanquin"/>
              <a:sym typeface="Palanquin"/>
            </a:endParaRPr>
          </a:p>
        </p:txBody>
      </p:sp>
      <p:sp>
        <p:nvSpPr>
          <p:cNvPr id="5" name="TextBox 4">
            <a:extLst>
              <a:ext uri="{FF2B5EF4-FFF2-40B4-BE49-F238E27FC236}">
                <a16:creationId xmlns:a16="http://schemas.microsoft.com/office/drawing/2014/main" id="{3F2076EB-0222-007C-B9D3-498D2FBFD1E2}"/>
              </a:ext>
            </a:extLst>
          </p:cNvPr>
          <p:cNvSpPr txBox="1"/>
          <p:nvPr/>
        </p:nvSpPr>
        <p:spPr>
          <a:xfrm>
            <a:off x="1952029" y="2559804"/>
            <a:ext cx="15499063" cy="4662815"/>
          </a:xfrm>
          <a:prstGeom prst="rect">
            <a:avLst/>
          </a:prstGeom>
        </p:spPr>
        <p:txBody>
          <a:bodyPr wrap="square" lIns="0" tIns="0" rIns="0" bIns="0" rtlCol="0" anchor="t">
            <a:spAutoFit/>
          </a:bodyPr>
          <a:lstStyle/>
          <a:p>
            <a:pPr marL="582930" lvl="1" indent="-291465">
              <a:buFont typeface="Arial"/>
              <a:buChar char="•"/>
            </a:pPr>
            <a:r>
              <a:rPr lang="en-US" sz="3800">
                <a:latin typeface="Palanquin" panose="020B0004020203020204" pitchFamily="34" charset="0"/>
                <a:ea typeface="Palanquin Bold"/>
                <a:cs typeface="Palanquin" panose="020B0004020203020204" pitchFamily="34" charset="0"/>
                <a:sym typeface="Palanquin Bold"/>
              </a:rPr>
              <a:t>Applicants will complete a Project Budget that details how grant funds will be used </a:t>
            </a:r>
          </a:p>
          <a:p>
            <a:pPr marL="582930" lvl="1" indent="-291465">
              <a:buFont typeface="Arial"/>
              <a:buChar char="•"/>
            </a:pPr>
            <a:endParaRPr lang="en-US" sz="3800">
              <a:latin typeface="Palanquin" panose="020B0004020203020204" pitchFamily="34" charset="0"/>
              <a:ea typeface="Palanquin Bold"/>
              <a:cs typeface="Palanquin" panose="020B0004020203020204" pitchFamily="34" charset="0"/>
              <a:sym typeface="Palanquin Bold"/>
            </a:endParaRPr>
          </a:p>
          <a:p>
            <a:pPr marL="582930" lvl="1" indent="-291465">
              <a:buFont typeface="Arial"/>
              <a:buChar char="•"/>
            </a:pPr>
            <a:r>
              <a:rPr lang="en-US" sz="3800">
                <a:latin typeface="Palanquin" panose="020B0004020203020204" pitchFamily="34" charset="0"/>
                <a:ea typeface="Palanquin Bold"/>
                <a:cs typeface="Palanquin" panose="020B0004020203020204" pitchFamily="34" charset="0"/>
                <a:sym typeface="Palanquin Bold"/>
              </a:rPr>
              <a:t>Indicate any funds passed through to key partners </a:t>
            </a:r>
          </a:p>
          <a:p>
            <a:pPr marL="291465" lvl="1"/>
            <a:endParaRPr lang="en-US" sz="3800">
              <a:latin typeface="Palanquin" panose="020B0004020203020204" pitchFamily="34" charset="0"/>
              <a:ea typeface="Palanquin Bold"/>
              <a:cs typeface="Palanquin" panose="020B0004020203020204" pitchFamily="34" charset="0"/>
              <a:sym typeface="Palanquin Bold"/>
            </a:endParaRPr>
          </a:p>
          <a:p>
            <a:pPr marL="582930" lvl="1" indent="-291465">
              <a:buFont typeface="Arial"/>
              <a:buChar char="•"/>
            </a:pPr>
            <a:r>
              <a:rPr lang="en-US" sz="3800">
                <a:latin typeface="Palanquin" panose="020B0004020203020204" pitchFamily="34" charset="0"/>
                <a:ea typeface="Palanquin Bold"/>
                <a:cs typeface="Palanquin" panose="020B0004020203020204" pitchFamily="34" charset="0"/>
                <a:sym typeface="Palanquin Bold"/>
              </a:rPr>
              <a:t>Administrative costs must not exceed 10% of total grant request </a:t>
            </a:r>
          </a:p>
          <a:p>
            <a:pPr marL="291465" lvl="1"/>
            <a:endParaRPr lang="en-US" sz="3200">
              <a:solidFill>
                <a:srgbClr val="44546A"/>
              </a:solidFill>
              <a:latin typeface="Palanquin" panose="020B0004020203020204" pitchFamily="34" charset="0"/>
              <a:ea typeface="Palanquin Bold"/>
              <a:cs typeface="Palanquin" panose="020B0004020203020204" pitchFamily="34" charset="0"/>
              <a:sym typeface="Palanquin Bold"/>
            </a:endParaRPr>
          </a:p>
          <a:p>
            <a:pPr algn="l">
              <a:lnSpc>
                <a:spcPts val="5642"/>
              </a:lnSpc>
            </a:pPr>
            <a:endParaRPr lang="en-US" sz="3200">
              <a:solidFill>
                <a:srgbClr val="44546A"/>
              </a:solidFill>
              <a:latin typeface="Palanquin"/>
              <a:ea typeface="Palanquin"/>
              <a:cs typeface="Palanquin"/>
              <a:sym typeface="Palanquin"/>
            </a:endParaRPr>
          </a:p>
        </p:txBody>
      </p:sp>
    </p:spTree>
    <p:extLst>
      <p:ext uri="{BB962C8B-B14F-4D97-AF65-F5344CB8AC3E}">
        <p14:creationId xmlns:p14="http://schemas.microsoft.com/office/powerpoint/2010/main" val="169429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44B5"/>
        </a:solidFill>
        <a:effectLst/>
      </p:bgPr>
    </p:bg>
    <p:spTree>
      <p:nvGrpSpPr>
        <p:cNvPr id="1" name="">
          <a:extLst>
            <a:ext uri="{FF2B5EF4-FFF2-40B4-BE49-F238E27FC236}">
              <a16:creationId xmlns:a16="http://schemas.microsoft.com/office/drawing/2014/main" id="{FD37981A-F2F7-60D8-D126-3AEFBD993531}"/>
            </a:ext>
          </a:extLst>
        </p:cNvPr>
        <p:cNvGrpSpPr/>
        <p:nvPr/>
      </p:nvGrpSpPr>
      <p:grpSpPr>
        <a:xfrm>
          <a:off x="0" y="0"/>
          <a:ext cx="0" cy="0"/>
          <a:chOff x="0" y="0"/>
          <a:chExt cx="0" cy="0"/>
        </a:xfrm>
      </p:grpSpPr>
      <p:sp>
        <p:nvSpPr>
          <p:cNvPr id="4" name="Freeform 4" descr="A black background with white text  Description automatically generated">
            <a:extLst>
              <a:ext uri="{FF2B5EF4-FFF2-40B4-BE49-F238E27FC236}">
                <a16:creationId xmlns:a16="http://schemas.microsoft.com/office/drawing/2014/main" id="{73870282-5A87-6CC7-6C06-1FE5C2D3CCCF}"/>
              </a:ext>
            </a:extLst>
          </p:cNvPr>
          <p:cNvSpPr/>
          <p:nvPr/>
        </p:nvSpPr>
        <p:spPr>
          <a:xfrm>
            <a:off x="605495" y="8742940"/>
            <a:ext cx="3714652" cy="1123833"/>
          </a:xfrm>
          <a:custGeom>
            <a:avLst/>
            <a:gdLst/>
            <a:ahLst/>
            <a:cxnLst/>
            <a:rect l="l" t="t" r="r" b="b"/>
            <a:pathLst>
              <a:path w="3714652" h="1123833">
                <a:moveTo>
                  <a:pt x="0" y="0"/>
                </a:moveTo>
                <a:lnTo>
                  <a:pt x="3714652" y="0"/>
                </a:lnTo>
                <a:lnTo>
                  <a:pt x="3714652" y="1123832"/>
                </a:lnTo>
                <a:lnTo>
                  <a:pt x="0" y="1123832"/>
                </a:lnTo>
                <a:lnTo>
                  <a:pt x="0" y="0"/>
                </a:lnTo>
                <a:close/>
              </a:path>
            </a:pathLst>
          </a:custGeom>
          <a:blipFill>
            <a:blip r:embed="rId3"/>
            <a:stretch>
              <a:fillRect t="-14" b="-14"/>
            </a:stretch>
          </a:blipFill>
        </p:spPr>
        <p:txBody>
          <a:bodyPr/>
          <a:lstStyle/>
          <a:p>
            <a:endParaRPr lang="en-US"/>
          </a:p>
        </p:txBody>
      </p:sp>
      <p:sp>
        <p:nvSpPr>
          <p:cNvPr id="10" name="TextBox 10">
            <a:extLst>
              <a:ext uri="{FF2B5EF4-FFF2-40B4-BE49-F238E27FC236}">
                <a16:creationId xmlns:a16="http://schemas.microsoft.com/office/drawing/2014/main" id="{FB016BA1-9ED9-C07B-75B9-8B9C431E6D15}"/>
              </a:ext>
            </a:extLst>
          </p:cNvPr>
          <p:cNvSpPr txBox="1"/>
          <p:nvPr/>
        </p:nvSpPr>
        <p:spPr>
          <a:xfrm>
            <a:off x="2232291" y="3771329"/>
            <a:ext cx="7106409" cy="679673"/>
          </a:xfrm>
          <a:prstGeom prst="rect">
            <a:avLst/>
          </a:prstGeom>
        </p:spPr>
        <p:txBody>
          <a:bodyPr wrap="square" lIns="0" tIns="0" rIns="0" bIns="0" rtlCol="0" anchor="t">
            <a:spAutoFit/>
          </a:bodyPr>
          <a:lstStyle/>
          <a:p>
            <a:pPr algn="l">
              <a:lnSpc>
                <a:spcPts val="10661"/>
              </a:lnSpc>
            </a:pPr>
            <a:r>
              <a:rPr lang="en-US" sz="8959" b="1">
                <a:solidFill>
                  <a:srgbClr val="FFFFFF"/>
                </a:solidFill>
                <a:latin typeface="Antonio Bold"/>
                <a:ea typeface="Antonio Bold"/>
                <a:cs typeface="Antonio Bold"/>
                <a:sym typeface="Antonio Bold"/>
              </a:rPr>
              <a:t>GRANTS PORTAL USAGE</a:t>
            </a:r>
          </a:p>
        </p:txBody>
      </p:sp>
    </p:spTree>
    <p:extLst>
      <p:ext uri="{BB962C8B-B14F-4D97-AF65-F5344CB8AC3E}">
        <p14:creationId xmlns:p14="http://schemas.microsoft.com/office/powerpoint/2010/main" val="38482810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D3C9D-B713-1383-F929-BF1AE224C1B5}"/>
            </a:ext>
          </a:extLst>
        </p:cNvPr>
        <p:cNvGrpSpPr/>
        <p:nvPr/>
      </p:nvGrpSpPr>
      <p:grpSpPr>
        <a:xfrm>
          <a:off x="0" y="0"/>
          <a:ext cx="0" cy="0"/>
          <a:chOff x="0" y="0"/>
          <a:chExt cx="0" cy="0"/>
        </a:xfrm>
      </p:grpSpPr>
      <p:sp>
        <p:nvSpPr>
          <p:cNvPr id="2" name="Freeform 2" descr="A blue text on a black background  Description automatically generated">
            <a:extLst>
              <a:ext uri="{FF2B5EF4-FFF2-40B4-BE49-F238E27FC236}">
                <a16:creationId xmlns:a16="http://schemas.microsoft.com/office/drawing/2014/main" id="{195E3370-5643-6472-605A-E446A16BC8B6}"/>
              </a:ext>
            </a:extLst>
          </p:cNvPr>
          <p:cNvSpPr/>
          <p:nvPr/>
        </p:nvSpPr>
        <p:spPr>
          <a:xfrm>
            <a:off x="680733" y="8763838"/>
            <a:ext cx="2828897" cy="855855"/>
          </a:xfrm>
          <a:custGeom>
            <a:avLst/>
            <a:gdLst/>
            <a:ahLst/>
            <a:cxnLst/>
            <a:rect l="l" t="t" r="r" b="b"/>
            <a:pathLst>
              <a:path w="2828897" h="855855">
                <a:moveTo>
                  <a:pt x="0" y="0"/>
                </a:moveTo>
                <a:lnTo>
                  <a:pt x="2828897" y="0"/>
                </a:lnTo>
                <a:lnTo>
                  <a:pt x="2828897" y="855856"/>
                </a:lnTo>
                <a:lnTo>
                  <a:pt x="0" y="855856"/>
                </a:lnTo>
                <a:lnTo>
                  <a:pt x="0" y="0"/>
                </a:lnTo>
                <a:close/>
              </a:path>
            </a:pathLst>
          </a:custGeom>
          <a:blipFill>
            <a:blip r:embed="rId3"/>
            <a:stretch>
              <a:fillRect t="-14" b="-14"/>
            </a:stretch>
          </a:blipFill>
        </p:spPr>
        <p:txBody>
          <a:bodyPr/>
          <a:lstStyle/>
          <a:p>
            <a:endParaRPr lang="en-US"/>
          </a:p>
        </p:txBody>
      </p:sp>
      <p:sp>
        <p:nvSpPr>
          <p:cNvPr id="3" name="TextBox 3">
            <a:extLst>
              <a:ext uri="{FF2B5EF4-FFF2-40B4-BE49-F238E27FC236}">
                <a16:creationId xmlns:a16="http://schemas.microsoft.com/office/drawing/2014/main" id="{B609D193-9F50-6973-9F38-18DADBBB9A2B}"/>
              </a:ext>
            </a:extLst>
          </p:cNvPr>
          <p:cNvSpPr txBox="1"/>
          <p:nvPr/>
        </p:nvSpPr>
        <p:spPr>
          <a:xfrm>
            <a:off x="1028700" y="1076325"/>
            <a:ext cx="12237736" cy="1177078"/>
          </a:xfrm>
          <a:prstGeom prst="rect">
            <a:avLst/>
          </a:prstGeom>
        </p:spPr>
        <p:txBody>
          <a:bodyPr wrap="square" lIns="0" tIns="0" rIns="0" bIns="0" rtlCol="0" anchor="t">
            <a:noAutofit/>
          </a:bodyPr>
          <a:lstStyle/>
          <a:p>
            <a:pPr algn="l">
              <a:lnSpc>
                <a:spcPts val="5232"/>
              </a:lnSpc>
            </a:pPr>
            <a:r>
              <a:rPr lang="en-US" sz="5400">
                <a:solidFill>
                  <a:srgbClr val="0044B5"/>
                </a:solidFill>
                <a:latin typeface="Antonio Bold" pitchFamily="2" charset="0"/>
                <a:ea typeface="Palanquin"/>
                <a:cs typeface="Palanquin"/>
                <a:sym typeface="Palanquin"/>
              </a:rPr>
              <a:t>GTCUW GRANTS PORTAL – INSTRUCTIONS FOR NEW USERS </a:t>
            </a:r>
          </a:p>
        </p:txBody>
      </p:sp>
      <p:sp>
        <p:nvSpPr>
          <p:cNvPr id="4" name="TextBox 4">
            <a:extLst>
              <a:ext uri="{FF2B5EF4-FFF2-40B4-BE49-F238E27FC236}">
                <a16:creationId xmlns:a16="http://schemas.microsoft.com/office/drawing/2014/main" id="{19A5899C-F7D5-5F0A-8C54-741C2EF172F7}"/>
              </a:ext>
            </a:extLst>
          </p:cNvPr>
          <p:cNvSpPr txBox="1"/>
          <p:nvPr/>
        </p:nvSpPr>
        <p:spPr>
          <a:xfrm>
            <a:off x="1952029" y="2280835"/>
            <a:ext cx="12237736" cy="680314"/>
          </a:xfrm>
          <a:prstGeom prst="rect">
            <a:avLst/>
          </a:prstGeom>
        </p:spPr>
        <p:txBody>
          <a:bodyPr wrap="square" lIns="0" tIns="0" rIns="0" bIns="0" rtlCol="0" anchor="t">
            <a:spAutoFit/>
          </a:bodyPr>
          <a:lstStyle/>
          <a:p>
            <a:pPr marL="582930" lvl="1" indent="-291465" algn="l">
              <a:lnSpc>
                <a:spcPts val="5642"/>
              </a:lnSpc>
              <a:buFont typeface="Arial"/>
              <a:buChar char="•"/>
            </a:pPr>
            <a:endParaRPr lang="en-US" sz="2700">
              <a:solidFill>
                <a:srgbClr val="44546A"/>
              </a:solidFill>
              <a:latin typeface="Palanquin SemiBold" panose="020B0004020203020204" pitchFamily="34" charset="0"/>
              <a:ea typeface="Palanquin"/>
              <a:cs typeface="Palanquin SemiBold" panose="020B0004020203020204" pitchFamily="34" charset="0"/>
              <a:sym typeface="Palanquin"/>
            </a:endParaRPr>
          </a:p>
          <a:p>
            <a:pPr algn="l">
              <a:lnSpc>
                <a:spcPts val="5642"/>
              </a:lnSpc>
            </a:pPr>
            <a:endParaRPr lang="en-US" sz="2700">
              <a:solidFill>
                <a:srgbClr val="44546A"/>
              </a:solidFill>
              <a:latin typeface="Palanquin"/>
              <a:ea typeface="Palanquin"/>
              <a:cs typeface="Palanquin"/>
              <a:sym typeface="Palanquin"/>
            </a:endParaRPr>
          </a:p>
        </p:txBody>
      </p:sp>
      <p:sp>
        <p:nvSpPr>
          <p:cNvPr id="5" name="TextBox 4">
            <a:extLst>
              <a:ext uri="{FF2B5EF4-FFF2-40B4-BE49-F238E27FC236}">
                <a16:creationId xmlns:a16="http://schemas.microsoft.com/office/drawing/2014/main" id="{E084DAF3-E816-1AFB-47A1-085864041078}"/>
              </a:ext>
            </a:extLst>
          </p:cNvPr>
          <p:cNvSpPr txBox="1"/>
          <p:nvPr/>
        </p:nvSpPr>
        <p:spPr>
          <a:xfrm>
            <a:off x="1952029" y="2280835"/>
            <a:ext cx="12237736" cy="577081"/>
          </a:xfrm>
          <a:prstGeom prst="rect">
            <a:avLst/>
          </a:prstGeom>
        </p:spPr>
        <p:txBody>
          <a:bodyPr wrap="square" lIns="0" tIns="0" rIns="0" bIns="0" rtlCol="0" anchor="t">
            <a:spAutoFit/>
          </a:bodyPr>
          <a:lstStyle/>
          <a:p>
            <a:pPr marL="291465" lvl="1"/>
            <a:endParaRPr lang="en-US" sz="3200">
              <a:solidFill>
                <a:srgbClr val="44546A"/>
              </a:solidFill>
              <a:latin typeface="Palanquin" panose="020B0004020203020204" pitchFamily="34" charset="0"/>
              <a:ea typeface="Palanquin Bold"/>
              <a:cs typeface="Palanquin" panose="020B0004020203020204" pitchFamily="34" charset="0"/>
              <a:sym typeface="Palanquin Bold"/>
            </a:endParaRPr>
          </a:p>
          <a:p>
            <a:pPr algn="l">
              <a:lnSpc>
                <a:spcPts val="5642"/>
              </a:lnSpc>
            </a:pPr>
            <a:endParaRPr lang="en-US" sz="3200">
              <a:solidFill>
                <a:srgbClr val="44546A"/>
              </a:solidFill>
              <a:latin typeface="Palanquin"/>
              <a:ea typeface="Palanquin"/>
              <a:cs typeface="Palanquin"/>
              <a:sym typeface="Palanquin"/>
            </a:endParaRPr>
          </a:p>
        </p:txBody>
      </p:sp>
      <p:sp>
        <p:nvSpPr>
          <p:cNvPr id="8" name="TextBox 7">
            <a:extLst>
              <a:ext uri="{FF2B5EF4-FFF2-40B4-BE49-F238E27FC236}">
                <a16:creationId xmlns:a16="http://schemas.microsoft.com/office/drawing/2014/main" id="{C42FCEBF-1EFC-1AD1-A8F2-70D875EF0C3B}"/>
              </a:ext>
            </a:extLst>
          </p:cNvPr>
          <p:cNvSpPr txBox="1"/>
          <p:nvPr/>
        </p:nvSpPr>
        <p:spPr>
          <a:xfrm>
            <a:off x="516623" y="2583544"/>
            <a:ext cx="17254754" cy="6278642"/>
          </a:xfrm>
          <a:prstGeom prst="rect">
            <a:avLst/>
          </a:prstGeom>
        </p:spPr>
        <p:txBody>
          <a:bodyPr wrap="square" lIns="0" tIns="0" rIns="0" bIns="0" rtlCol="0" anchor="t">
            <a:spAutoFit/>
          </a:bodyPr>
          <a:lstStyle/>
          <a:p>
            <a:pPr marL="805815" lvl="1" indent="-514350">
              <a:buAutoNum type="arabicPeriod"/>
            </a:pPr>
            <a:r>
              <a:rPr lang="en-US" sz="3400">
                <a:latin typeface="Palanquin" panose="020B0004020203020204" pitchFamily="34" charset="0"/>
                <a:cs typeface="Palanquin" panose="020B0004020203020204" pitchFamily="34" charset="0"/>
              </a:rPr>
              <a:t>Check to see if you have an existing account by entering your work email as your username and your password. If your email is recognized and you need a new password, click </a:t>
            </a:r>
            <a:r>
              <a:rPr lang="en-US" sz="3400" i="1">
                <a:latin typeface="Palanquin" panose="020B0004020203020204" pitchFamily="34" charset="0"/>
                <a:cs typeface="Palanquin" panose="020B0004020203020204" pitchFamily="34" charset="0"/>
              </a:rPr>
              <a:t>Forgot User ID or Password</a:t>
            </a:r>
            <a:r>
              <a:rPr lang="en-US" sz="3400">
                <a:latin typeface="Palanquin" panose="020B0004020203020204" pitchFamily="34" charset="0"/>
                <a:cs typeface="Palanquin" panose="020B0004020203020204" pitchFamily="34" charset="0"/>
              </a:rPr>
              <a:t>? If your email is not recognized and you need to create an account, proceed to step 2. </a:t>
            </a:r>
          </a:p>
          <a:p>
            <a:pPr marL="805815" lvl="1" indent="-514350">
              <a:buAutoNum type="arabicPeriod"/>
            </a:pPr>
            <a:endParaRPr lang="en-US" sz="3400">
              <a:latin typeface="Palanquin" panose="020B0004020203020204" pitchFamily="34" charset="0"/>
              <a:cs typeface="Palanquin" panose="020B0004020203020204" pitchFamily="34" charset="0"/>
            </a:endParaRPr>
          </a:p>
          <a:p>
            <a:pPr marL="805815" lvl="1" indent="-514350">
              <a:buAutoNum type="arabicPeriod"/>
            </a:pPr>
            <a:r>
              <a:rPr lang="en-US" sz="3400">
                <a:latin typeface="Palanquin" panose="020B0004020203020204" pitchFamily="34" charset="0"/>
                <a:cs typeface="Palanquin" panose="020B0004020203020204" pitchFamily="34" charset="0"/>
              </a:rPr>
              <a:t>If you need to create an account, fill out our online form to get started. </a:t>
            </a:r>
            <a:r>
              <a:rPr lang="en-US" sz="3400" b="1">
                <a:latin typeface="Palanquin" panose="020B0004020203020204" pitchFamily="34" charset="0"/>
                <a:cs typeface="Palanquin" panose="020B0004020203020204" pitchFamily="34" charset="0"/>
              </a:rPr>
              <a:t>It may take our team 3 business days to get your account up and running</a:t>
            </a:r>
            <a:r>
              <a:rPr lang="en-US" sz="3400">
                <a:latin typeface="Palanquin" panose="020B0004020203020204" pitchFamily="34" charset="0"/>
                <a:cs typeface="Palanquin" panose="020B0004020203020204" pitchFamily="34" charset="0"/>
              </a:rPr>
              <a:t>. If you already have an account, please refer to the next slide for </a:t>
            </a:r>
            <a:r>
              <a:rPr lang="en-US" sz="3400" i="1">
                <a:latin typeface="Palanquin" panose="020B0004020203020204" pitchFamily="34" charset="0"/>
                <a:cs typeface="Palanquin" panose="020B0004020203020204" pitchFamily="34" charset="0"/>
              </a:rPr>
              <a:t>Current Users </a:t>
            </a:r>
            <a:r>
              <a:rPr lang="en-US" sz="3400">
                <a:latin typeface="Palanquin" panose="020B0004020203020204" pitchFamily="34" charset="0"/>
                <a:cs typeface="Palanquin" panose="020B0004020203020204" pitchFamily="34" charset="0"/>
              </a:rPr>
              <a:t>on how to receive access to open GTCUW RFPs. </a:t>
            </a:r>
          </a:p>
          <a:p>
            <a:pPr marL="805815" lvl="1" indent="-514350">
              <a:buAutoNum type="arabicPeriod"/>
            </a:pPr>
            <a:endParaRPr lang="en-US" sz="3400">
              <a:latin typeface="Palanquin" panose="020B0004020203020204" pitchFamily="34" charset="0"/>
              <a:cs typeface="Palanquin" panose="020B0004020203020204" pitchFamily="34" charset="0"/>
            </a:endParaRPr>
          </a:p>
          <a:p>
            <a:pPr marL="805815" lvl="1" indent="-514350">
              <a:buAutoNum type="arabicPeriod"/>
            </a:pPr>
            <a:r>
              <a:rPr lang="en-US" sz="3400">
                <a:latin typeface="Palanquin" panose="020B0004020203020204" pitchFamily="34" charset="0"/>
                <a:cs typeface="Palanquin" panose="020B0004020203020204" pitchFamily="34" charset="0"/>
              </a:rPr>
              <a:t>Once your account has been created, you will receive an automated email from RFP@gtcuw.org directing you to log in to your Grants Portal account.</a:t>
            </a:r>
          </a:p>
        </p:txBody>
      </p:sp>
    </p:spTree>
    <p:extLst>
      <p:ext uri="{BB962C8B-B14F-4D97-AF65-F5344CB8AC3E}">
        <p14:creationId xmlns:p14="http://schemas.microsoft.com/office/powerpoint/2010/main" val="3235647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E083E-5EFB-0147-7557-A000741437A7}"/>
            </a:ext>
          </a:extLst>
        </p:cNvPr>
        <p:cNvGrpSpPr/>
        <p:nvPr/>
      </p:nvGrpSpPr>
      <p:grpSpPr>
        <a:xfrm>
          <a:off x="0" y="0"/>
          <a:ext cx="0" cy="0"/>
          <a:chOff x="0" y="0"/>
          <a:chExt cx="0" cy="0"/>
        </a:xfrm>
      </p:grpSpPr>
      <p:sp>
        <p:nvSpPr>
          <p:cNvPr id="2" name="Freeform 2" descr="A blue text on a black background  Description automatically generated">
            <a:extLst>
              <a:ext uri="{FF2B5EF4-FFF2-40B4-BE49-F238E27FC236}">
                <a16:creationId xmlns:a16="http://schemas.microsoft.com/office/drawing/2014/main" id="{F7917551-BDA2-B666-E946-A7B14B994E1C}"/>
              </a:ext>
            </a:extLst>
          </p:cNvPr>
          <p:cNvSpPr/>
          <p:nvPr/>
        </p:nvSpPr>
        <p:spPr>
          <a:xfrm>
            <a:off x="680733" y="8763838"/>
            <a:ext cx="2828897" cy="855855"/>
          </a:xfrm>
          <a:custGeom>
            <a:avLst/>
            <a:gdLst/>
            <a:ahLst/>
            <a:cxnLst/>
            <a:rect l="l" t="t" r="r" b="b"/>
            <a:pathLst>
              <a:path w="2828897" h="855855">
                <a:moveTo>
                  <a:pt x="0" y="0"/>
                </a:moveTo>
                <a:lnTo>
                  <a:pt x="2828897" y="0"/>
                </a:lnTo>
                <a:lnTo>
                  <a:pt x="2828897" y="855856"/>
                </a:lnTo>
                <a:lnTo>
                  <a:pt x="0" y="855856"/>
                </a:lnTo>
                <a:lnTo>
                  <a:pt x="0" y="0"/>
                </a:lnTo>
                <a:close/>
              </a:path>
            </a:pathLst>
          </a:custGeom>
          <a:blipFill>
            <a:blip r:embed="rId3"/>
            <a:stretch>
              <a:fillRect t="-14" b="-14"/>
            </a:stretch>
          </a:blipFill>
        </p:spPr>
        <p:txBody>
          <a:bodyPr/>
          <a:lstStyle/>
          <a:p>
            <a:endParaRPr lang="en-US"/>
          </a:p>
        </p:txBody>
      </p:sp>
      <p:sp>
        <p:nvSpPr>
          <p:cNvPr id="3" name="TextBox 3">
            <a:extLst>
              <a:ext uri="{FF2B5EF4-FFF2-40B4-BE49-F238E27FC236}">
                <a16:creationId xmlns:a16="http://schemas.microsoft.com/office/drawing/2014/main" id="{9E25A8ED-C002-BF9A-40B5-3F9165B373C3}"/>
              </a:ext>
            </a:extLst>
          </p:cNvPr>
          <p:cNvSpPr txBox="1"/>
          <p:nvPr/>
        </p:nvSpPr>
        <p:spPr>
          <a:xfrm>
            <a:off x="1028700" y="1076325"/>
            <a:ext cx="12934043" cy="1177078"/>
          </a:xfrm>
          <a:prstGeom prst="rect">
            <a:avLst/>
          </a:prstGeom>
        </p:spPr>
        <p:txBody>
          <a:bodyPr wrap="square" lIns="0" tIns="0" rIns="0" bIns="0" rtlCol="0" anchor="t">
            <a:noAutofit/>
          </a:bodyPr>
          <a:lstStyle/>
          <a:p>
            <a:pPr algn="l">
              <a:lnSpc>
                <a:spcPts val="5232"/>
              </a:lnSpc>
            </a:pPr>
            <a:r>
              <a:rPr lang="en-US" sz="5400">
                <a:solidFill>
                  <a:srgbClr val="0044B5"/>
                </a:solidFill>
                <a:latin typeface="Antonio Bold" pitchFamily="2" charset="0"/>
                <a:ea typeface="Palanquin"/>
                <a:cs typeface="Palanquin"/>
                <a:sym typeface="Palanquin"/>
              </a:rPr>
              <a:t>GTCUW GRANTS PORTAL – INSTRUCTIONS FOR PRESENT USERS  </a:t>
            </a:r>
          </a:p>
        </p:txBody>
      </p:sp>
      <p:sp>
        <p:nvSpPr>
          <p:cNvPr id="4" name="TextBox 4">
            <a:extLst>
              <a:ext uri="{FF2B5EF4-FFF2-40B4-BE49-F238E27FC236}">
                <a16:creationId xmlns:a16="http://schemas.microsoft.com/office/drawing/2014/main" id="{14B62FC9-B7AE-CCA8-C06D-E74DC51BB95D}"/>
              </a:ext>
            </a:extLst>
          </p:cNvPr>
          <p:cNvSpPr txBox="1"/>
          <p:nvPr/>
        </p:nvSpPr>
        <p:spPr>
          <a:xfrm>
            <a:off x="1952029" y="2280835"/>
            <a:ext cx="12237736" cy="680314"/>
          </a:xfrm>
          <a:prstGeom prst="rect">
            <a:avLst/>
          </a:prstGeom>
        </p:spPr>
        <p:txBody>
          <a:bodyPr wrap="square" lIns="0" tIns="0" rIns="0" bIns="0" rtlCol="0" anchor="t">
            <a:spAutoFit/>
          </a:bodyPr>
          <a:lstStyle/>
          <a:p>
            <a:pPr marL="582930" lvl="1" indent="-291465" algn="l">
              <a:lnSpc>
                <a:spcPts val="5642"/>
              </a:lnSpc>
              <a:buFont typeface="Arial"/>
              <a:buChar char="•"/>
            </a:pPr>
            <a:endParaRPr lang="en-US" sz="2700">
              <a:solidFill>
                <a:srgbClr val="44546A"/>
              </a:solidFill>
              <a:latin typeface="Palanquin SemiBold" panose="020B0004020203020204" pitchFamily="34" charset="0"/>
              <a:ea typeface="Palanquin"/>
              <a:cs typeface="Palanquin SemiBold" panose="020B0004020203020204" pitchFamily="34" charset="0"/>
              <a:sym typeface="Palanquin"/>
            </a:endParaRPr>
          </a:p>
          <a:p>
            <a:pPr algn="l">
              <a:lnSpc>
                <a:spcPts val="5642"/>
              </a:lnSpc>
            </a:pPr>
            <a:endParaRPr lang="en-US" sz="2700">
              <a:solidFill>
                <a:srgbClr val="44546A"/>
              </a:solidFill>
              <a:latin typeface="Palanquin"/>
              <a:ea typeface="Palanquin"/>
              <a:cs typeface="Palanquin"/>
              <a:sym typeface="Palanquin"/>
            </a:endParaRPr>
          </a:p>
        </p:txBody>
      </p:sp>
      <p:sp>
        <p:nvSpPr>
          <p:cNvPr id="5" name="TextBox 4">
            <a:extLst>
              <a:ext uri="{FF2B5EF4-FFF2-40B4-BE49-F238E27FC236}">
                <a16:creationId xmlns:a16="http://schemas.microsoft.com/office/drawing/2014/main" id="{C180F954-238E-EFE8-CC20-635E7A1BA373}"/>
              </a:ext>
            </a:extLst>
          </p:cNvPr>
          <p:cNvSpPr txBox="1"/>
          <p:nvPr/>
        </p:nvSpPr>
        <p:spPr>
          <a:xfrm>
            <a:off x="1952029" y="2280835"/>
            <a:ext cx="12237736" cy="577081"/>
          </a:xfrm>
          <a:prstGeom prst="rect">
            <a:avLst/>
          </a:prstGeom>
        </p:spPr>
        <p:txBody>
          <a:bodyPr wrap="square" lIns="0" tIns="0" rIns="0" bIns="0" rtlCol="0" anchor="t">
            <a:spAutoFit/>
          </a:bodyPr>
          <a:lstStyle/>
          <a:p>
            <a:pPr marL="291465" lvl="1"/>
            <a:endParaRPr lang="en-US" sz="3200">
              <a:solidFill>
                <a:srgbClr val="44546A"/>
              </a:solidFill>
              <a:latin typeface="Palanquin" panose="020B0004020203020204" pitchFamily="34" charset="0"/>
              <a:ea typeface="Palanquin Bold"/>
              <a:cs typeface="Palanquin" panose="020B0004020203020204" pitchFamily="34" charset="0"/>
              <a:sym typeface="Palanquin Bold"/>
            </a:endParaRPr>
          </a:p>
          <a:p>
            <a:pPr algn="l">
              <a:lnSpc>
                <a:spcPts val="5642"/>
              </a:lnSpc>
            </a:pPr>
            <a:endParaRPr lang="en-US" sz="3200">
              <a:solidFill>
                <a:srgbClr val="44546A"/>
              </a:solidFill>
              <a:latin typeface="Palanquin"/>
              <a:ea typeface="Palanquin"/>
              <a:cs typeface="Palanquin"/>
              <a:sym typeface="Palanquin"/>
            </a:endParaRPr>
          </a:p>
        </p:txBody>
      </p:sp>
      <p:sp>
        <p:nvSpPr>
          <p:cNvPr id="6" name="TextBox 5">
            <a:extLst>
              <a:ext uri="{FF2B5EF4-FFF2-40B4-BE49-F238E27FC236}">
                <a16:creationId xmlns:a16="http://schemas.microsoft.com/office/drawing/2014/main" id="{51651D3A-4893-DB35-C1C7-7700D727F478}"/>
              </a:ext>
            </a:extLst>
          </p:cNvPr>
          <p:cNvSpPr txBox="1"/>
          <p:nvPr/>
        </p:nvSpPr>
        <p:spPr>
          <a:xfrm>
            <a:off x="583776" y="2633876"/>
            <a:ext cx="17120448" cy="5755422"/>
          </a:xfrm>
          <a:prstGeom prst="rect">
            <a:avLst/>
          </a:prstGeom>
        </p:spPr>
        <p:txBody>
          <a:bodyPr wrap="square" lIns="0" tIns="0" rIns="0" bIns="0" rtlCol="0" anchor="t">
            <a:spAutoFit/>
          </a:bodyPr>
          <a:lstStyle/>
          <a:p>
            <a:pPr marL="805815" lvl="1" indent="-514350">
              <a:buAutoNum type="arabicPeriod"/>
            </a:pPr>
            <a:r>
              <a:rPr lang="en-US" sz="3400">
                <a:latin typeface="Palanquin" panose="020B0004020203020204" pitchFamily="34" charset="0"/>
                <a:cs typeface="Palanquin" panose="020B0004020203020204" pitchFamily="34" charset="0"/>
              </a:rPr>
              <a:t>Log in to your online Grants Portal account. If you don’t have a login, refer to the previous slide for instructions on creating one. </a:t>
            </a:r>
          </a:p>
          <a:p>
            <a:pPr marL="805815" lvl="1" indent="-514350">
              <a:buAutoNum type="arabicPeriod"/>
            </a:pPr>
            <a:endParaRPr lang="en-US" sz="3400">
              <a:latin typeface="Palanquin" panose="020B0004020203020204" pitchFamily="34" charset="0"/>
              <a:cs typeface="Palanquin" panose="020B0004020203020204" pitchFamily="34" charset="0"/>
            </a:endParaRPr>
          </a:p>
          <a:p>
            <a:pPr marL="1034415" lvl="1" indent="-742950">
              <a:buFont typeface="+mj-lt"/>
              <a:buAutoNum type="arabicPeriod"/>
            </a:pPr>
            <a:r>
              <a:rPr lang="en-US" sz="3400">
                <a:latin typeface="Palanquin" panose="020B0004020203020204" pitchFamily="34" charset="0"/>
                <a:cs typeface="Palanquin" panose="020B0004020203020204" pitchFamily="34" charset="0"/>
              </a:rPr>
              <a:t>First check if you already have access to your desired RFP(s). </a:t>
            </a:r>
          </a:p>
          <a:p>
            <a:pPr marL="1491615" lvl="2" indent="-742950">
              <a:buFont typeface="+mj-lt"/>
              <a:buAutoNum type="alphaLcParenR"/>
            </a:pPr>
            <a:r>
              <a:rPr lang="en-US" sz="3400">
                <a:latin typeface="Palanquin" panose="020B0004020203020204" pitchFamily="34" charset="0"/>
                <a:cs typeface="Palanquin" panose="020B0004020203020204" pitchFamily="34" charset="0"/>
              </a:rPr>
              <a:t>After logging in to your Grants Portal account, navigate to the </a:t>
            </a:r>
            <a:r>
              <a:rPr lang="en-US" sz="3400" i="1">
                <a:latin typeface="Palanquin" panose="020B0004020203020204" pitchFamily="34" charset="0"/>
                <a:cs typeface="Palanquin" panose="020B0004020203020204" pitchFamily="34" charset="0"/>
              </a:rPr>
              <a:t>Applications/Reports </a:t>
            </a:r>
            <a:r>
              <a:rPr lang="en-US" sz="3400">
                <a:latin typeface="Palanquin" panose="020B0004020203020204" pitchFamily="34" charset="0"/>
                <a:cs typeface="Palanquin" panose="020B0004020203020204" pitchFamily="34" charset="0"/>
              </a:rPr>
              <a:t>tab at the top of the web page to check which RFPs you currently have access to. </a:t>
            </a:r>
          </a:p>
          <a:p>
            <a:pPr marL="1034415" lvl="1" indent="-742950">
              <a:buFont typeface="+mj-lt"/>
              <a:buAutoNum type="arabicPeriod"/>
            </a:pPr>
            <a:endParaRPr lang="en-US" sz="3400">
              <a:latin typeface="Palanquin" panose="020B0004020203020204" pitchFamily="34" charset="0"/>
              <a:cs typeface="Palanquin" panose="020B0004020203020204" pitchFamily="34" charset="0"/>
            </a:endParaRPr>
          </a:p>
          <a:p>
            <a:pPr marL="1034415" lvl="1" indent="-742950">
              <a:buFont typeface="+mj-lt"/>
              <a:buAutoNum type="arabicPeriod"/>
            </a:pPr>
            <a:r>
              <a:rPr lang="en-US" sz="3400">
                <a:latin typeface="Palanquin" panose="020B0004020203020204" pitchFamily="34" charset="0"/>
                <a:cs typeface="Palanquin" panose="020B0004020203020204" pitchFamily="34" charset="0"/>
              </a:rPr>
              <a:t>If you don’t see your desired RFP(s) available in the </a:t>
            </a:r>
            <a:r>
              <a:rPr lang="en-US" sz="3400" i="1">
                <a:latin typeface="Palanquin" panose="020B0004020203020204" pitchFamily="34" charset="0"/>
                <a:cs typeface="Palanquin" panose="020B0004020203020204" pitchFamily="34" charset="0"/>
              </a:rPr>
              <a:t>Applications/Reports</a:t>
            </a:r>
            <a:r>
              <a:rPr lang="en-US" sz="3400">
                <a:latin typeface="Palanquin" panose="020B0004020203020204" pitchFamily="34" charset="0"/>
                <a:cs typeface="Palanquin" panose="020B0004020203020204" pitchFamily="34" charset="0"/>
              </a:rPr>
              <a:t> tab, navigate to the </a:t>
            </a:r>
            <a:r>
              <a:rPr lang="en-US" sz="3400" i="1">
                <a:latin typeface="Palanquin" panose="020B0004020203020204" pitchFamily="34" charset="0"/>
                <a:cs typeface="Palanquin" panose="020B0004020203020204" pitchFamily="34" charset="0"/>
              </a:rPr>
              <a:t>Sign Up for Open RFPs</a:t>
            </a:r>
            <a:r>
              <a:rPr lang="en-US" sz="3400">
                <a:latin typeface="Palanquin" panose="020B0004020203020204" pitchFamily="34" charset="0"/>
                <a:cs typeface="Palanquin" panose="020B0004020203020204" pitchFamily="34" charset="0"/>
              </a:rPr>
              <a:t> tab and sign up for the Full Lives RFP. </a:t>
            </a:r>
            <a:r>
              <a:rPr lang="en-US" sz="3400" b="1">
                <a:latin typeface="Palanquin" panose="020B0004020203020204" pitchFamily="34" charset="0"/>
                <a:cs typeface="Palanquin" panose="020B0004020203020204" pitchFamily="34" charset="0"/>
              </a:rPr>
              <a:t>It may take our team 3 business days to process this request and for you to see the requested RFP(s) in your </a:t>
            </a:r>
            <a:r>
              <a:rPr lang="en-US" sz="3400" b="1" i="1">
                <a:latin typeface="Palanquin" panose="020B0004020203020204" pitchFamily="34" charset="0"/>
                <a:cs typeface="Palanquin" panose="020B0004020203020204" pitchFamily="34" charset="0"/>
              </a:rPr>
              <a:t>Applications/Reports </a:t>
            </a:r>
            <a:r>
              <a:rPr lang="en-US" sz="3400" b="1">
                <a:latin typeface="Palanquin" panose="020B0004020203020204" pitchFamily="34" charset="0"/>
                <a:cs typeface="Palanquin" panose="020B0004020203020204" pitchFamily="34" charset="0"/>
              </a:rPr>
              <a:t>tab.</a:t>
            </a:r>
          </a:p>
        </p:txBody>
      </p:sp>
    </p:spTree>
    <p:extLst>
      <p:ext uri="{BB962C8B-B14F-4D97-AF65-F5344CB8AC3E}">
        <p14:creationId xmlns:p14="http://schemas.microsoft.com/office/powerpoint/2010/main" val="35223710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74A4C-2A18-FD39-EC38-AE95AB529E2E}"/>
            </a:ext>
          </a:extLst>
        </p:cNvPr>
        <p:cNvGrpSpPr/>
        <p:nvPr/>
      </p:nvGrpSpPr>
      <p:grpSpPr>
        <a:xfrm>
          <a:off x="0" y="0"/>
          <a:ext cx="0" cy="0"/>
          <a:chOff x="0" y="0"/>
          <a:chExt cx="0" cy="0"/>
        </a:xfrm>
      </p:grpSpPr>
      <p:sp>
        <p:nvSpPr>
          <p:cNvPr id="2" name="Freeform 2" descr="A blue text on a black background  Description automatically generated">
            <a:extLst>
              <a:ext uri="{FF2B5EF4-FFF2-40B4-BE49-F238E27FC236}">
                <a16:creationId xmlns:a16="http://schemas.microsoft.com/office/drawing/2014/main" id="{3E47E0E0-D9EC-84ED-AFD0-5ED56BB2C27D}"/>
              </a:ext>
            </a:extLst>
          </p:cNvPr>
          <p:cNvSpPr/>
          <p:nvPr/>
        </p:nvSpPr>
        <p:spPr>
          <a:xfrm>
            <a:off x="680733" y="8763838"/>
            <a:ext cx="2828897" cy="855855"/>
          </a:xfrm>
          <a:custGeom>
            <a:avLst/>
            <a:gdLst/>
            <a:ahLst/>
            <a:cxnLst/>
            <a:rect l="l" t="t" r="r" b="b"/>
            <a:pathLst>
              <a:path w="2828897" h="855855">
                <a:moveTo>
                  <a:pt x="0" y="0"/>
                </a:moveTo>
                <a:lnTo>
                  <a:pt x="2828897" y="0"/>
                </a:lnTo>
                <a:lnTo>
                  <a:pt x="2828897" y="855856"/>
                </a:lnTo>
                <a:lnTo>
                  <a:pt x="0" y="855856"/>
                </a:lnTo>
                <a:lnTo>
                  <a:pt x="0" y="0"/>
                </a:lnTo>
                <a:close/>
              </a:path>
            </a:pathLst>
          </a:custGeom>
          <a:blipFill>
            <a:blip r:embed="rId3"/>
            <a:stretch>
              <a:fillRect t="-14" b="-14"/>
            </a:stretch>
          </a:blipFill>
        </p:spPr>
        <p:txBody>
          <a:bodyPr/>
          <a:lstStyle/>
          <a:p>
            <a:endParaRPr lang="en-US"/>
          </a:p>
        </p:txBody>
      </p:sp>
      <p:sp>
        <p:nvSpPr>
          <p:cNvPr id="3" name="TextBox 3">
            <a:extLst>
              <a:ext uri="{FF2B5EF4-FFF2-40B4-BE49-F238E27FC236}">
                <a16:creationId xmlns:a16="http://schemas.microsoft.com/office/drawing/2014/main" id="{E173CB46-CDE9-BDCC-42AF-5390109FF572}"/>
              </a:ext>
            </a:extLst>
          </p:cNvPr>
          <p:cNvSpPr txBox="1"/>
          <p:nvPr/>
        </p:nvSpPr>
        <p:spPr>
          <a:xfrm>
            <a:off x="1028700" y="1076325"/>
            <a:ext cx="12934043" cy="666849"/>
          </a:xfrm>
          <a:prstGeom prst="rect">
            <a:avLst/>
          </a:prstGeom>
        </p:spPr>
        <p:txBody>
          <a:bodyPr wrap="square" lIns="0" tIns="0" rIns="0" bIns="0" rtlCol="0" anchor="t">
            <a:spAutoFit/>
          </a:bodyPr>
          <a:lstStyle/>
          <a:p>
            <a:pPr algn="l">
              <a:lnSpc>
                <a:spcPts val="5232"/>
              </a:lnSpc>
            </a:pPr>
            <a:r>
              <a:rPr lang="en-US" sz="5400">
                <a:solidFill>
                  <a:srgbClr val="0044B5"/>
                </a:solidFill>
                <a:latin typeface="Antonio Bold" pitchFamily="2" charset="0"/>
                <a:ea typeface="Palanquin"/>
                <a:cs typeface="Palanquin"/>
                <a:sym typeface="Palanquin"/>
              </a:rPr>
              <a:t>SUBMITTING YOUR ONLINE APPLICATION</a:t>
            </a:r>
          </a:p>
        </p:txBody>
      </p:sp>
      <p:sp>
        <p:nvSpPr>
          <p:cNvPr id="4" name="TextBox 4">
            <a:extLst>
              <a:ext uri="{FF2B5EF4-FFF2-40B4-BE49-F238E27FC236}">
                <a16:creationId xmlns:a16="http://schemas.microsoft.com/office/drawing/2014/main" id="{951EB6CF-D798-6895-91D5-BF8591A96BBD}"/>
              </a:ext>
            </a:extLst>
          </p:cNvPr>
          <p:cNvSpPr txBox="1"/>
          <p:nvPr/>
        </p:nvSpPr>
        <p:spPr>
          <a:xfrm>
            <a:off x="1952029" y="2280835"/>
            <a:ext cx="12237736" cy="680314"/>
          </a:xfrm>
          <a:prstGeom prst="rect">
            <a:avLst/>
          </a:prstGeom>
        </p:spPr>
        <p:txBody>
          <a:bodyPr wrap="square" lIns="0" tIns="0" rIns="0" bIns="0" rtlCol="0" anchor="t">
            <a:spAutoFit/>
          </a:bodyPr>
          <a:lstStyle/>
          <a:p>
            <a:pPr marL="582930" lvl="1" indent="-291465" algn="l">
              <a:lnSpc>
                <a:spcPts val="5642"/>
              </a:lnSpc>
              <a:buFont typeface="Arial"/>
              <a:buChar char="•"/>
            </a:pPr>
            <a:endParaRPr lang="en-US" sz="2700">
              <a:solidFill>
                <a:srgbClr val="44546A"/>
              </a:solidFill>
              <a:latin typeface="Palanquin SemiBold" panose="020B0004020203020204" pitchFamily="34" charset="0"/>
              <a:ea typeface="Palanquin"/>
              <a:cs typeface="Palanquin SemiBold" panose="020B0004020203020204" pitchFamily="34" charset="0"/>
              <a:sym typeface="Palanquin"/>
            </a:endParaRPr>
          </a:p>
          <a:p>
            <a:pPr algn="l">
              <a:lnSpc>
                <a:spcPts val="5642"/>
              </a:lnSpc>
            </a:pPr>
            <a:endParaRPr lang="en-US" sz="2700">
              <a:solidFill>
                <a:srgbClr val="44546A"/>
              </a:solidFill>
              <a:latin typeface="Palanquin"/>
              <a:ea typeface="Palanquin"/>
              <a:cs typeface="Palanquin"/>
              <a:sym typeface="Palanquin"/>
            </a:endParaRPr>
          </a:p>
        </p:txBody>
      </p:sp>
      <p:pic>
        <p:nvPicPr>
          <p:cNvPr id="7" name="Picture 6">
            <a:extLst>
              <a:ext uri="{FF2B5EF4-FFF2-40B4-BE49-F238E27FC236}">
                <a16:creationId xmlns:a16="http://schemas.microsoft.com/office/drawing/2014/main" id="{F01F80A2-8A3B-80EA-931E-9B441F8D6233}"/>
              </a:ext>
            </a:extLst>
          </p:cNvPr>
          <p:cNvPicPr>
            <a:picLocks noChangeAspect="1"/>
          </p:cNvPicPr>
          <p:nvPr/>
        </p:nvPicPr>
        <p:blipFill>
          <a:blip r:embed="rId4"/>
          <a:stretch>
            <a:fillRect/>
          </a:stretch>
        </p:blipFill>
        <p:spPr>
          <a:xfrm>
            <a:off x="160205" y="3656659"/>
            <a:ext cx="17967590" cy="2702157"/>
          </a:xfrm>
          <a:prstGeom prst="rect">
            <a:avLst/>
          </a:prstGeom>
        </p:spPr>
      </p:pic>
      <p:sp>
        <p:nvSpPr>
          <p:cNvPr id="8" name="Oval 7">
            <a:extLst>
              <a:ext uri="{FF2B5EF4-FFF2-40B4-BE49-F238E27FC236}">
                <a16:creationId xmlns:a16="http://schemas.microsoft.com/office/drawing/2014/main" id="{785FC1B2-A24E-498E-7274-0100F9EC19D1}"/>
              </a:ext>
            </a:extLst>
          </p:cNvPr>
          <p:cNvSpPr/>
          <p:nvPr/>
        </p:nvSpPr>
        <p:spPr>
          <a:xfrm>
            <a:off x="16226725" y="3473087"/>
            <a:ext cx="1901070" cy="3069302"/>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B8482A9-E915-27AD-109A-DB372E1F4F57}"/>
              </a:ext>
            </a:extLst>
          </p:cNvPr>
          <p:cNvSpPr/>
          <p:nvPr/>
        </p:nvSpPr>
        <p:spPr>
          <a:xfrm>
            <a:off x="1658318" y="3637591"/>
            <a:ext cx="666427" cy="3069302"/>
          </a:xfrm>
          <a:prstGeom prst="ellipse">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B0F0"/>
              </a:solidFill>
            </a:endParaRPr>
          </a:p>
        </p:txBody>
      </p:sp>
      <p:sp>
        <p:nvSpPr>
          <p:cNvPr id="10" name="TextBox 9">
            <a:extLst>
              <a:ext uri="{FF2B5EF4-FFF2-40B4-BE49-F238E27FC236}">
                <a16:creationId xmlns:a16="http://schemas.microsoft.com/office/drawing/2014/main" id="{CB6BCCE6-E27B-7750-4CE7-85B273605E83}"/>
              </a:ext>
            </a:extLst>
          </p:cNvPr>
          <p:cNvSpPr txBox="1"/>
          <p:nvPr/>
        </p:nvSpPr>
        <p:spPr>
          <a:xfrm>
            <a:off x="10042902" y="2727179"/>
            <a:ext cx="6958739" cy="902048"/>
          </a:xfrm>
          <a:prstGeom prst="rect">
            <a:avLst/>
          </a:prstGeom>
        </p:spPr>
        <p:txBody>
          <a:bodyPr wrap="square" lIns="0" tIns="0" rIns="0" bIns="0" rtlCol="0" anchor="t">
            <a:normAutofit/>
          </a:bodyPr>
          <a:lstStyle/>
          <a:p>
            <a:pPr algn="r">
              <a:lnSpc>
                <a:spcPts val="5642"/>
              </a:lnSpc>
            </a:pPr>
            <a:r>
              <a:rPr lang="en-US" sz="3200" b="1">
                <a:solidFill>
                  <a:srgbClr val="FF0000"/>
                </a:solidFill>
                <a:latin typeface="Palanquin"/>
                <a:ea typeface="Palanquin"/>
                <a:cs typeface="Palanquin"/>
                <a:sym typeface="Palanquin"/>
              </a:rPr>
              <a:t>How to know you’ve fully submitted</a:t>
            </a:r>
          </a:p>
        </p:txBody>
      </p:sp>
      <p:sp>
        <p:nvSpPr>
          <p:cNvPr id="11" name="TextBox 10">
            <a:extLst>
              <a:ext uri="{FF2B5EF4-FFF2-40B4-BE49-F238E27FC236}">
                <a16:creationId xmlns:a16="http://schemas.microsoft.com/office/drawing/2014/main" id="{1632C952-0A52-1DA5-A3F8-633A9A49DB7A}"/>
              </a:ext>
            </a:extLst>
          </p:cNvPr>
          <p:cNvSpPr txBox="1"/>
          <p:nvPr/>
        </p:nvSpPr>
        <p:spPr>
          <a:xfrm>
            <a:off x="1658318" y="6628598"/>
            <a:ext cx="7671662" cy="330860"/>
          </a:xfrm>
          <a:prstGeom prst="rect">
            <a:avLst/>
          </a:prstGeom>
        </p:spPr>
        <p:txBody>
          <a:bodyPr wrap="square" lIns="0" tIns="0" rIns="0" bIns="0" rtlCol="0" anchor="t">
            <a:spAutoFit/>
          </a:bodyPr>
          <a:lstStyle/>
          <a:p>
            <a:pPr>
              <a:lnSpc>
                <a:spcPts val="5642"/>
              </a:lnSpc>
            </a:pPr>
            <a:r>
              <a:rPr lang="en-US" sz="3200" b="1">
                <a:solidFill>
                  <a:srgbClr val="00B050"/>
                </a:solidFill>
                <a:latin typeface="Palanquin"/>
                <a:ea typeface="Palanquin"/>
                <a:cs typeface="Palanquin"/>
                <a:sym typeface="Palanquin"/>
              </a:rPr>
              <a:t>How to reopen a section after submitting</a:t>
            </a:r>
          </a:p>
        </p:txBody>
      </p:sp>
    </p:spTree>
    <p:extLst>
      <p:ext uri="{BB962C8B-B14F-4D97-AF65-F5344CB8AC3E}">
        <p14:creationId xmlns:p14="http://schemas.microsoft.com/office/powerpoint/2010/main" val="14100680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44B5"/>
        </a:solidFill>
        <a:effectLst/>
      </p:bgPr>
    </p:bg>
    <p:spTree>
      <p:nvGrpSpPr>
        <p:cNvPr id="1" name="">
          <a:extLst>
            <a:ext uri="{FF2B5EF4-FFF2-40B4-BE49-F238E27FC236}">
              <a16:creationId xmlns:a16="http://schemas.microsoft.com/office/drawing/2014/main" id="{A14897CE-A672-23E7-7252-E57AEED377F5}"/>
            </a:ext>
          </a:extLst>
        </p:cNvPr>
        <p:cNvGrpSpPr/>
        <p:nvPr/>
      </p:nvGrpSpPr>
      <p:grpSpPr>
        <a:xfrm>
          <a:off x="0" y="0"/>
          <a:ext cx="0" cy="0"/>
          <a:chOff x="0" y="0"/>
          <a:chExt cx="0" cy="0"/>
        </a:xfrm>
      </p:grpSpPr>
      <p:sp>
        <p:nvSpPr>
          <p:cNvPr id="4" name="Freeform 4" descr="A black background with white text  Description automatically generated">
            <a:extLst>
              <a:ext uri="{FF2B5EF4-FFF2-40B4-BE49-F238E27FC236}">
                <a16:creationId xmlns:a16="http://schemas.microsoft.com/office/drawing/2014/main" id="{CD164C62-5523-5F73-F5DB-CA6C9AAB691D}"/>
              </a:ext>
            </a:extLst>
          </p:cNvPr>
          <p:cNvSpPr/>
          <p:nvPr/>
        </p:nvSpPr>
        <p:spPr>
          <a:xfrm>
            <a:off x="605495" y="8742940"/>
            <a:ext cx="3714652" cy="1123833"/>
          </a:xfrm>
          <a:custGeom>
            <a:avLst/>
            <a:gdLst/>
            <a:ahLst/>
            <a:cxnLst/>
            <a:rect l="l" t="t" r="r" b="b"/>
            <a:pathLst>
              <a:path w="3714652" h="1123833">
                <a:moveTo>
                  <a:pt x="0" y="0"/>
                </a:moveTo>
                <a:lnTo>
                  <a:pt x="3714652" y="0"/>
                </a:lnTo>
                <a:lnTo>
                  <a:pt x="3714652" y="1123832"/>
                </a:lnTo>
                <a:lnTo>
                  <a:pt x="0" y="1123832"/>
                </a:lnTo>
                <a:lnTo>
                  <a:pt x="0" y="0"/>
                </a:lnTo>
                <a:close/>
              </a:path>
            </a:pathLst>
          </a:custGeom>
          <a:blipFill>
            <a:blip r:embed="rId3"/>
            <a:stretch>
              <a:fillRect t="-14" b="-14"/>
            </a:stretch>
          </a:blipFill>
        </p:spPr>
        <p:txBody>
          <a:bodyPr/>
          <a:lstStyle/>
          <a:p>
            <a:endParaRPr lang="en-US"/>
          </a:p>
        </p:txBody>
      </p:sp>
      <p:sp>
        <p:nvSpPr>
          <p:cNvPr id="10" name="TextBox 10">
            <a:extLst>
              <a:ext uri="{FF2B5EF4-FFF2-40B4-BE49-F238E27FC236}">
                <a16:creationId xmlns:a16="http://schemas.microsoft.com/office/drawing/2014/main" id="{3A2639C1-0CEF-63A8-6603-C9882567A1E1}"/>
              </a:ext>
            </a:extLst>
          </p:cNvPr>
          <p:cNvSpPr txBox="1"/>
          <p:nvPr/>
        </p:nvSpPr>
        <p:spPr>
          <a:xfrm>
            <a:off x="2462821" y="3771329"/>
            <a:ext cx="6999419" cy="2734056"/>
          </a:xfrm>
          <a:prstGeom prst="rect">
            <a:avLst/>
          </a:prstGeom>
        </p:spPr>
        <p:txBody>
          <a:bodyPr wrap="square" lIns="0" tIns="0" rIns="0" bIns="0" rtlCol="0" anchor="t">
            <a:normAutofit/>
          </a:bodyPr>
          <a:lstStyle/>
          <a:p>
            <a:pPr algn="l">
              <a:lnSpc>
                <a:spcPts val="10661"/>
              </a:lnSpc>
            </a:pPr>
            <a:r>
              <a:rPr lang="en-US" sz="8959" b="1">
                <a:solidFill>
                  <a:srgbClr val="FFFFFF"/>
                </a:solidFill>
                <a:latin typeface="Antonio Bold"/>
                <a:ea typeface="Antonio Bold"/>
                <a:cs typeface="Antonio Bold"/>
                <a:sym typeface="Antonio Bold"/>
              </a:rPr>
              <a:t>RUBRIC &amp; RESOURCES</a:t>
            </a:r>
          </a:p>
        </p:txBody>
      </p:sp>
    </p:spTree>
    <p:extLst>
      <p:ext uri="{BB962C8B-B14F-4D97-AF65-F5344CB8AC3E}">
        <p14:creationId xmlns:p14="http://schemas.microsoft.com/office/powerpoint/2010/main" val="15938746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3">
            <a:extLst>
              <a:ext uri="{FF2B5EF4-FFF2-40B4-BE49-F238E27FC236}">
                <a16:creationId xmlns:a16="http://schemas.microsoft.com/office/drawing/2014/main" id="{A4CB9EEA-E1DA-004D-455C-B6442A4E1FC2}"/>
              </a:ext>
            </a:extLst>
          </p:cNvPr>
          <p:cNvSpPr txBox="1"/>
          <p:nvPr/>
        </p:nvSpPr>
        <p:spPr>
          <a:xfrm>
            <a:off x="958321" y="626364"/>
            <a:ext cx="16364460" cy="1874091"/>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5400" kern="1200">
                <a:solidFill>
                  <a:srgbClr val="0044B5"/>
                </a:solidFill>
                <a:latin typeface="Antonio Bold" pitchFamily="2" charset="0"/>
                <a:ea typeface="+mj-ea"/>
                <a:cs typeface="+mj-cs"/>
                <a:sym typeface="Palanquin"/>
              </a:rPr>
              <a:t>PROPOSAL ASSESSMENT RUBRIC</a:t>
            </a:r>
          </a:p>
        </p:txBody>
      </p:sp>
      <p:sp>
        <p:nvSpPr>
          <p:cNvPr id="11"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1553" y="2600181"/>
            <a:ext cx="6858000" cy="27432"/>
          </a:xfrm>
          <a:custGeom>
            <a:avLst/>
            <a:gdLst>
              <a:gd name="csX0" fmla="*/ 0 w 6858000"/>
              <a:gd name="csY0" fmla="*/ 0 h 27432"/>
              <a:gd name="csX1" fmla="*/ 685800 w 6858000"/>
              <a:gd name="csY1" fmla="*/ 0 h 27432"/>
              <a:gd name="csX2" fmla="*/ 1440180 w 6858000"/>
              <a:gd name="csY2" fmla="*/ 0 h 27432"/>
              <a:gd name="csX3" fmla="*/ 2057400 w 6858000"/>
              <a:gd name="csY3" fmla="*/ 0 h 27432"/>
              <a:gd name="csX4" fmla="*/ 2606040 w 6858000"/>
              <a:gd name="csY4" fmla="*/ 0 h 27432"/>
              <a:gd name="csX5" fmla="*/ 3154680 w 6858000"/>
              <a:gd name="csY5" fmla="*/ 0 h 27432"/>
              <a:gd name="csX6" fmla="*/ 3634740 w 6858000"/>
              <a:gd name="csY6" fmla="*/ 0 h 27432"/>
              <a:gd name="csX7" fmla="*/ 4457700 w 6858000"/>
              <a:gd name="csY7" fmla="*/ 0 h 27432"/>
              <a:gd name="csX8" fmla="*/ 5280660 w 6858000"/>
              <a:gd name="csY8" fmla="*/ 0 h 27432"/>
              <a:gd name="csX9" fmla="*/ 6103620 w 6858000"/>
              <a:gd name="csY9" fmla="*/ 0 h 27432"/>
              <a:gd name="csX10" fmla="*/ 6858000 w 6858000"/>
              <a:gd name="csY10" fmla="*/ 0 h 27432"/>
              <a:gd name="csX11" fmla="*/ 6858000 w 6858000"/>
              <a:gd name="csY11" fmla="*/ 27432 h 27432"/>
              <a:gd name="csX12" fmla="*/ 6172200 w 6858000"/>
              <a:gd name="csY12" fmla="*/ 27432 h 27432"/>
              <a:gd name="csX13" fmla="*/ 5417820 w 6858000"/>
              <a:gd name="csY13" fmla="*/ 27432 h 27432"/>
              <a:gd name="csX14" fmla="*/ 4937760 w 6858000"/>
              <a:gd name="csY14" fmla="*/ 27432 h 27432"/>
              <a:gd name="csX15" fmla="*/ 4457700 w 6858000"/>
              <a:gd name="csY15" fmla="*/ 27432 h 27432"/>
              <a:gd name="csX16" fmla="*/ 3977640 w 6858000"/>
              <a:gd name="csY16" fmla="*/ 27432 h 27432"/>
              <a:gd name="csX17" fmla="*/ 3429000 w 6858000"/>
              <a:gd name="csY17" fmla="*/ 27432 h 27432"/>
              <a:gd name="csX18" fmla="*/ 2880360 w 6858000"/>
              <a:gd name="csY18" fmla="*/ 27432 h 27432"/>
              <a:gd name="csX19" fmla="*/ 2331720 w 6858000"/>
              <a:gd name="csY19" fmla="*/ 27432 h 27432"/>
              <a:gd name="csX20" fmla="*/ 1783080 w 6858000"/>
              <a:gd name="csY20" fmla="*/ 27432 h 27432"/>
              <a:gd name="csX21" fmla="*/ 1234440 w 6858000"/>
              <a:gd name="csY21" fmla="*/ 27432 h 27432"/>
              <a:gd name="csX22" fmla="*/ 0 w 6858000"/>
              <a:gd name="csY22" fmla="*/ 27432 h 27432"/>
              <a:gd name="csX23" fmla="*/ 0 w 6858000"/>
              <a:gd name="csY23"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6858000" h="27432" fill="none" extrusionOk="0">
                <a:moveTo>
                  <a:pt x="0" y="0"/>
                </a:moveTo>
                <a:cubicBezTo>
                  <a:pt x="215590" y="-30068"/>
                  <a:pt x="451130" y="3342"/>
                  <a:pt x="685800" y="0"/>
                </a:cubicBezTo>
                <a:cubicBezTo>
                  <a:pt x="920470" y="-3342"/>
                  <a:pt x="1074689" y="-1124"/>
                  <a:pt x="1440180" y="0"/>
                </a:cubicBezTo>
                <a:cubicBezTo>
                  <a:pt x="1805671" y="1124"/>
                  <a:pt x="1804503" y="24385"/>
                  <a:pt x="2057400" y="0"/>
                </a:cubicBezTo>
                <a:cubicBezTo>
                  <a:pt x="2310297" y="-24385"/>
                  <a:pt x="2441267" y="14201"/>
                  <a:pt x="2606040" y="0"/>
                </a:cubicBezTo>
                <a:cubicBezTo>
                  <a:pt x="2770813" y="-14201"/>
                  <a:pt x="3030077" y="-8591"/>
                  <a:pt x="3154680" y="0"/>
                </a:cubicBezTo>
                <a:cubicBezTo>
                  <a:pt x="3279283" y="8591"/>
                  <a:pt x="3408730" y="2964"/>
                  <a:pt x="3634740" y="0"/>
                </a:cubicBezTo>
                <a:cubicBezTo>
                  <a:pt x="3860750" y="-2964"/>
                  <a:pt x="4113360" y="31645"/>
                  <a:pt x="4457700" y="0"/>
                </a:cubicBezTo>
                <a:cubicBezTo>
                  <a:pt x="4802040" y="-31645"/>
                  <a:pt x="4891056" y="-34232"/>
                  <a:pt x="5280660" y="0"/>
                </a:cubicBezTo>
                <a:cubicBezTo>
                  <a:pt x="5670264" y="34232"/>
                  <a:pt x="5850574" y="-30118"/>
                  <a:pt x="6103620" y="0"/>
                </a:cubicBezTo>
                <a:cubicBezTo>
                  <a:pt x="6356666" y="30118"/>
                  <a:pt x="6500548" y="26566"/>
                  <a:pt x="6858000" y="0"/>
                </a:cubicBezTo>
                <a:cubicBezTo>
                  <a:pt x="6858934" y="12270"/>
                  <a:pt x="6856937" y="20068"/>
                  <a:pt x="6858000" y="27432"/>
                </a:cubicBezTo>
                <a:cubicBezTo>
                  <a:pt x="6631559" y="18669"/>
                  <a:pt x="6328621" y="9880"/>
                  <a:pt x="6172200" y="27432"/>
                </a:cubicBezTo>
                <a:cubicBezTo>
                  <a:pt x="6015779" y="44984"/>
                  <a:pt x="5587593" y="50957"/>
                  <a:pt x="5417820" y="27432"/>
                </a:cubicBezTo>
                <a:cubicBezTo>
                  <a:pt x="5248047" y="3907"/>
                  <a:pt x="5064249" y="35470"/>
                  <a:pt x="4937760" y="27432"/>
                </a:cubicBezTo>
                <a:cubicBezTo>
                  <a:pt x="4811271" y="19394"/>
                  <a:pt x="4608241" y="38748"/>
                  <a:pt x="4457700" y="27432"/>
                </a:cubicBezTo>
                <a:cubicBezTo>
                  <a:pt x="4307159" y="16116"/>
                  <a:pt x="4159191" y="16480"/>
                  <a:pt x="3977640" y="27432"/>
                </a:cubicBezTo>
                <a:cubicBezTo>
                  <a:pt x="3796089" y="38384"/>
                  <a:pt x="3667146" y="13299"/>
                  <a:pt x="3429000" y="27432"/>
                </a:cubicBezTo>
                <a:cubicBezTo>
                  <a:pt x="3190854" y="41565"/>
                  <a:pt x="3107099" y="22812"/>
                  <a:pt x="2880360" y="27432"/>
                </a:cubicBezTo>
                <a:cubicBezTo>
                  <a:pt x="2653621" y="32052"/>
                  <a:pt x="2590509" y="47999"/>
                  <a:pt x="2331720" y="27432"/>
                </a:cubicBezTo>
                <a:cubicBezTo>
                  <a:pt x="2072931" y="6865"/>
                  <a:pt x="1918868" y="13213"/>
                  <a:pt x="1783080" y="27432"/>
                </a:cubicBezTo>
                <a:cubicBezTo>
                  <a:pt x="1647292" y="41651"/>
                  <a:pt x="1435571" y="28957"/>
                  <a:pt x="1234440" y="27432"/>
                </a:cubicBezTo>
                <a:cubicBezTo>
                  <a:pt x="1033309" y="25907"/>
                  <a:pt x="360779" y="-20159"/>
                  <a:pt x="0" y="27432"/>
                </a:cubicBezTo>
                <a:cubicBezTo>
                  <a:pt x="-1194" y="21937"/>
                  <a:pt x="1202" y="7917"/>
                  <a:pt x="0" y="0"/>
                </a:cubicBezTo>
                <a:close/>
              </a:path>
              <a:path w="6858000" h="27432" stroke="0" extrusionOk="0">
                <a:moveTo>
                  <a:pt x="0" y="0"/>
                </a:moveTo>
                <a:cubicBezTo>
                  <a:pt x="199753" y="11129"/>
                  <a:pt x="427543" y="-24377"/>
                  <a:pt x="548640" y="0"/>
                </a:cubicBezTo>
                <a:cubicBezTo>
                  <a:pt x="669737" y="24377"/>
                  <a:pt x="858975" y="-6980"/>
                  <a:pt x="1028700" y="0"/>
                </a:cubicBezTo>
                <a:cubicBezTo>
                  <a:pt x="1198425" y="6980"/>
                  <a:pt x="1339223" y="9579"/>
                  <a:pt x="1577340" y="0"/>
                </a:cubicBezTo>
                <a:cubicBezTo>
                  <a:pt x="1815457" y="-9579"/>
                  <a:pt x="1981259" y="26161"/>
                  <a:pt x="2263140" y="0"/>
                </a:cubicBezTo>
                <a:cubicBezTo>
                  <a:pt x="2545021" y="-26161"/>
                  <a:pt x="2797354" y="3173"/>
                  <a:pt x="3017520" y="0"/>
                </a:cubicBezTo>
                <a:cubicBezTo>
                  <a:pt x="3237686" y="-3173"/>
                  <a:pt x="3502108" y="34170"/>
                  <a:pt x="3840480" y="0"/>
                </a:cubicBezTo>
                <a:cubicBezTo>
                  <a:pt x="4178852" y="-34170"/>
                  <a:pt x="4330073" y="24591"/>
                  <a:pt x="4663440" y="0"/>
                </a:cubicBezTo>
                <a:cubicBezTo>
                  <a:pt x="4996807" y="-24591"/>
                  <a:pt x="5064374" y="-9832"/>
                  <a:pt x="5280660" y="0"/>
                </a:cubicBezTo>
                <a:cubicBezTo>
                  <a:pt x="5496946" y="9832"/>
                  <a:pt x="5660598" y="-22499"/>
                  <a:pt x="6035040" y="0"/>
                </a:cubicBezTo>
                <a:cubicBezTo>
                  <a:pt x="6409482" y="22499"/>
                  <a:pt x="6465852" y="8665"/>
                  <a:pt x="6858000" y="0"/>
                </a:cubicBezTo>
                <a:cubicBezTo>
                  <a:pt x="6858316" y="13405"/>
                  <a:pt x="6858486" y="14360"/>
                  <a:pt x="6858000" y="27432"/>
                </a:cubicBezTo>
                <a:cubicBezTo>
                  <a:pt x="6561421" y="57414"/>
                  <a:pt x="6483029" y="41776"/>
                  <a:pt x="6172200" y="27432"/>
                </a:cubicBezTo>
                <a:cubicBezTo>
                  <a:pt x="5861371" y="13088"/>
                  <a:pt x="5665550" y="52650"/>
                  <a:pt x="5417820" y="27432"/>
                </a:cubicBezTo>
                <a:cubicBezTo>
                  <a:pt x="5170090" y="2214"/>
                  <a:pt x="4952853" y="56369"/>
                  <a:pt x="4800600" y="27432"/>
                </a:cubicBezTo>
                <a:cubicBezTo>
                  <a:pt x="4648347" y="-1505"/>
                  <a:pt x="4376162" y="9762"/>
                  <a:pt x="4183380" y="27432"/>
                </a:cubicBezTo>
                <a:cubicBezTo>
                  <a:pt x="3990598" y="45102"/>
                  <a:pt x="3680061" y="65071"/>
                  <a:pt x="3360420" y="27432"/>
                </a:cubicBezTo>
                <a:cubicBezTo>
                  <a:pt x="3040779" y="-10207"/>
                  <a:pt x="3085116" y="25176"/>
                  <a:pt x="2811780" y="27432"/>
                </a:cubicBezTo>
                <a:cubicBezTo>
                  <a:pt x="2538444" y="29688"/>
                  <a:pt x="2242657" y="48552"/>
                  <a:pt x="2057400" y="27432"/>
                </a:cubicBezTo>
                <a:cubicBezTo>
                  <a:pt x="1872143" y="6312"/>
                  <a:pt x="1686102" y="29937"/>
                  <a:pt x="1577340" y="27432"/>
                </a:cubicBezTo>
                <a:cubicBezTo>
                  <a:pt x="1468578" y="24927"/>
                  <a:pt x="1195030" y="38035"/>
                  <a:pt x="891540" y="27432"/>
                </a:cubicBezTo>
                <a:cubicBezTo>
                  <a:pt x="588050" y="16829"/>
                  <a:pt x="299230" y="-3970"/>
                  <a:pt x="0" y="27432"/>
                </a:cubicBezTo>
                <a:cubicBezTo>
                  <a:pt x="-116" y="21844"/>
                  <a:pt x="591" y="653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2" descr="A blue text on a black background  Description automatically generated">
            <a:extLst>
              <a:ext uri="{FF2B5EF4-FFF2-40B4-BE49-F238E27FC236}">
                <a16:creationId xmlns:a16="http://schemas.microsoft.com/office/drawing/2014/main" id="{F420DB3D-6B6C-6DB3-19A5-4F620DA1328B}"/>
              </a:ext>
            </a:extLst>
          </p:cNvPr>
          <p:cNvSpPr/>
          <p:nvPr/>
        </p:nvSpPr>
        <p:spPr>
          <a:xfrm>
            <a:off x="680733" y="8763838"/>
            <a:ext cx="2828897" cy="855855"/>
          </a:xfrm>
          <a:custGeom>
            <a:avLst/>
            <a:gdLst/>
            <a:ahLst/>
            <a:cxnLst/>
            <a:rect l="l" t="t" r="r" b="b"/>
            <a:pathLst>
              <a:path w="2828897" h="855855">
                <a:moveTo>
                  <a:pt x="0" y="0"/>
                </a:moveTo>
                <a:lnTo>
                  <a:pt x="2828897" y="0"/>
                </a:lnTo>
                <a:lnTo>
                  <a:pt x="2828897" y="855856"/>
                </a:lnTo>
                <a:lnTo>
                  <a:pt x="0" y="855856"/>
                </a:lnTo>
                <a:lnTo>
                  <a:pt x="0" y="0"/>
                </a:lnTo>
                <a:close/>
              </a:path>
            </a:pathLst>
          </a:custGeom>
          <a:blipFill>
            <a:blip r:embed="rId3"/>
            <a:stretch>
              <a:fillRect t="-14" b="-14"/>
            </a:stretch>
          </a:blipFill>
        </p:spPr>
        <p:txBody>
          <a:bodyPr/>
          <a:lstStyle/>
          <a:p>
            <a:endParaRPr lang="en-US"/>
          </a:p>
        </p:txBody>
      </p:sp>
      <p:graphicFrame>
        <p:nvGraphicFramePr>
          <p:cNvPr id="4" name="Table 3">
            <a:extLst>
              <a:ext uri="{FF2B5EF4-FFF2-40B4-BE49-F238E27FC236}">
                <a16:creationId xmlns:a16="http://schemas.microsoft.com/office/drawing/2014/main" id="{3E5C8554-60C9-E5AB-C0D6-F47B6F5265F9}"/>
              </a:ext>
            </a:extLst>
          </p:cNvPr>
          <p:cNvGraphicFramePr>
            <a:graphicFrameLocks noGrp="1"/>
          </p:cNvGraphicFramePr>
          <p:nvPr>
            <p:extLst>
              <p:ext uri="{D42A27DB-BD31-4B8C-83A1-F6EECF244321}">
                <p14:modId xmlns:p14="http://schemas.microsoft.com/office/powerpoint/2010/main" val="2324035128"/>
              </p:ext>
            </p:extLst>
          </p:nvPr>
        </p:nvGraphicFramePr>
        <p:xfrm>
          <a:off x="1368789" y="3126819"/>
          <a:ext cx="15543523" cy="4350258"/>
        </p:xfrm>
        <a:graphic>
          <a:graphicData uri="http://schemas.openxmlformats.org/drawingml/2006/table">
            <a:tbl>
              <a:tblPr firstRow="1" firstCol="1" bandRow="1"/>
              <a:tblGrid>
                <a:gridCol w="9716451">
                  <a:extLst>
                    <a:ext uri="{9D8B030D-6E8A-4147-A177-3AD203B41FA5}">
                      <a16:colId xmlns:a16="http://schemas.microsoft.com/office/drawing/2014/main" val="3169493271"/>
                    </a:ext>
                  </a:extLst>
                </a:gridCol>
                <a:gridCol w="5827072">
                  <a:extLst>
                    <a:ext uri="{9D8B030D-6E8A-4147-A177-3AD203B41FA5}">
                      <a16:colId xmlns:a16="http://schemas.microsoft.com/office/drawing/2014/main" val="2326416283"/>
                    </a:ext>
                  </a:extLst>
                </a:gridCol>
              </a:tblGrid>
              <a:tr h="641223">
                <a:tc>
                  <a:txBody>
                    <a:bodyPr/>
                    <a:lstStyle/>
                    <a:p>
                      <a:pPr marL="0" marR="0" algn="ctr" fontAlgn="t">
                        <a:buNone/>
                      </a:pPr>
                      <a:r>
                        <a:rPr lang="en-US" sz="3300" b="1" i="0" u="none" strike="noStrike">
                          <a:solidFill>
                            <a:srgbClr val="000000"/>
                          </a:solidFill>
                          <a:effectLst/>
                          <a:latin typeface="Palanquin" panose="020B0004020203020204" pitchFamily="34" charset="0"/>
                          <a:ea typeface="Palanquin" panose="020B0004020203020204" pitchFamily="34" charset="0"/>
                          <a:cs typeface="Arial" panose="020B0604020202020204" pitchFamily="34" charset="0"/>
                        </a:rPr>
                        <a:t>Area of Assessment</a:t>
                      </a:r>
                      <a:r>
                        <a:rPr lang="en-US" sz="3300" b="1" i="0" u="none" strike="noStrike">
                          <a:solidFill>
                            <a:srgbClr val="000000"/>
                          </a:solidFill>
                          <a:effectLst/>
                          <a:latin typeface="Arial" panose="020B0604020202020204" pitchFamily="34" charset="0"/>
                          <a:ea typeface="Palanquin" panose="020B0004020203020204" pitchFamily="34" charset="0"/>
                          <a:cs typeface="Arial" panose="020B0604020202020204" pitchFamily="34" charset="0"/>
                        </a:rPr>
                        <a:t> </a:t>
                      </a:r>
                      <a:endParaRPr lang="en-US" sz="5400" b="0" i="0" u="none" strike="noStrike">
                        <a:effectLst/>
                        <a:latin typeface="Arial" panose="020B0604020202020204" pitchFamily="34" charset="0"/>
                      </a:endParaRPr>
                    </a:p>
                  </a:txBody>
                  <a:tcPr marL="28575" marR="28575" marT="28575"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solidFill>
                      <a:srgbClr val="D9E2F3"/>
                    </a:solidFill>
                  </a:tcPr>
                </a:tc>
                <a:tc>
                  <a:txBody>
                    <a:bodyPr/>
                    <a:lstStyle/>
                    <a:p>
                      <a:pPr marL="0" marR="0" algn="ctr" fontAlgn="t">
                        <a:buNone/>
                      </a:pPr>
                      <a:r>
                        <a:rPr lang="en-US" sz="3300" b="1" i="0" u="none" strike="noStrike">
                          <a:solidFill>
                            <a:srgbClr val="000000"/>
                          </a:solidFill>
                          <a:effectLst/>
                          <a:latin typeface="Palanquin" panose="020B0004020203020204" pitchFamily="34" charset="0"/>
                          <a:ea typeface="Palanquin" panose="020B0004020203020204" pitchFamily="34" charset="0"/>
                          <a:cs typeface="Arial" panose="020B0604020202020204" pitchFamily="34" charset="0"/>
                        </a:rPr>
                        <a:t>% of Total Score</a:t>
                      </a:r>
                      <a:r>
                        <a:rPr lang="en-US" sz="3300" b="1" i="0" u="none" strike="noStrike">
                          <a:solidFill>
                            <a:srgbClr val="000000"/>
                          </a:solidFill>
                          <a:effectLst/>
                          <a:latin typeface="Arial" panose="020B0604020202020204" pitchFamily="34" charset="0"/>
                          <a:ea typeface="Palanquin" panose="020B0004020203020204" pitchFamily="34" charset="0"/>
                          <a:cs typeface="Arial" panose="020B0604020202020204" pitchFamily="34" charset="0"/>
                        </a:rPr>
                        <a:t> </a:t>
                      </a:r>
                      <a:endParaRPr lang="en-US" sz="5400" b="0" i="0" u="none" strike="noStrike">
                        <a:effectLst/>
                        <a:latin typeface="Arial" panose="020B0604020202020204" pitchFamily="34" charset="0"/>
                      </a:endParaRPr>
                    </a:p>
                  </a:txBody>
                  <a:tcPr marL="28575" marR="28575" marT="28575"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solidFill>
                      <a:srgbClr val="D9E2F3"/>
                    </a:solidFill>
                  </a:tcPr>
                </a:tc>
                <a:extLst>
                  <a:ext uri="{0D108BD9-81ED-4DB2-BD59-A6C34878D82A}">
                    <a16:rowId xmlns:a16="http://schemas.microsoft.com/office/drawing/2014/main" val="2343679442"/>
                  </a:ext>
                </a:extLst>
              </a:tr>
              <a:tr h="1144143">
                <a:tc>
                  <a:txBody>
                    <a:bodyPr/>
                    <a:lstStyle/>
                    <a:p>
                      <a:pPr marL="0" marR="0" algn="ctr" fontAlgn="t">
                        <a:buNone/>
                      </a:pPr>
                      <a:r>
                        <a:rPr lang="en-US" sz="3300" b="0" i="0" u="none" strike="noStrike">
                          <a:effectLst/>
                          <a:latin typeface="Palanquin" panose="020B0004020203020204" pitchFamily="34" charset="0"/>
                          <a:ea typeface="Palanquin" panose="020B0004020203020204" pitchFamily="34" charset="0"/>
                          <a:cs typeface="Arial" panose="020B0604020202020204" pitchFamily="34" charset="0"/>
                        </a:rPr>
                        <a:t>Services provided and populations served aligned to priorities</a:t>
                      </a:r>
                      <a:endParaRPr lang="en-US" sz="5400" b="0" i="0" u="none" strike="noStrike">
                        <a:effectLst/>
                        <a:latin typeface="Arial" panose="020B0604020202020204" pitchFamily="34" charset="0"/>
                      </a:endParaRPr>
                    </a:p>
                  </a:txBody>
                  <a:tcPr marL="28575" marR="28575" marT="28575"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noFill/>
                  </a:tcPr>
                </a:tc>
                <a:tc>
                  <a:txBody>
                    <a:bodyPr/>
                    <a:lstStyle/>
                    <a:p>
                      <a:pPr marL="0" marR="0" algn="ctr" fontAlgn="t">
                        <a:buNone/>
                      </a:pPr>
                      <a:r>
                        <a:rPr lang="en-US" sz="3300" b="0" i="0" u="none" strike="noStrike">
                          <a:effectLst/>
                          <a:latin typeface="Palanquin" panose="020B0004020203020204" pitchFamily="34" charset="0"/>
                          <a:ea typeface="Palanquin" panose="020B0004020203020204" pitchFamily="34" charset="0"/>
                          <a:cs typeface="Arial" panose="020B0604020202020204" pitchFamily="34" charset="0"/>
                        </a:rPr>
                        <a:t> </a:t>
                      </a:r>
                      <a:endParaRPr lang="en-US" sz="5400" b="0" i="0" u="none" strike="noStrike">
                        <a:effectLst/>
                        <a:latin typeface="Arial" panose="020B0604020202020204" pitchFamily="34" charset="0"/>
                      </a:endParaRPr>
                    </a:p>
                    <a:p>
                      <a:pPr marL="0" marR="0" algn="ctr" fontAlgn="t">
                        <a:buNone/>
                      </a:pPr>
                      <a:r>
                        <a:rPr lang="en-US" sz="3300" b="0" i="0" u="none" strike="noStrike">
                          <a:effectLst/>
                          <a:latin typeface="Palanquin" panose="020B0004020203020204" pitchFamily="34" charset="0"/>
                          <a:ea typeface="Palanquin" panose="020B0004020203020204" pitchFamily="34" charset="0"/>
                          <a:cs typeface="Arial" panose="020B0604020202020204" pitchFamily="34" charset="0"/>
                        </a:rPr>
                        <a:t>30%</a:t>
                      </a:r>
                      <a:endParaRPr lang="en-US" sz="5400" b="0" i="0" u="none" strike="noStrike">
                        <a:effectLst/>
                        <a:latin typeface="Arial" panose="020B0604020202020204" pitchFamily="34" charset="0"/>
                      </a:endParaRPr>
                    </a:p>
                  </a:txBody>
                  <a:tcPr marL="28575" marR="28575" marT="28575"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noFill/>
                  </a:tcPr>
                </a:tc>
                <a:extLst>
                  <a:ext uri="{0D108BD9-81ED-4DB2-BD59-A6C34878D82A}">
                    <a16:rowId xmlns:a16="http://schemas.microsoft.com/office/drawing/2014/main" val="232466108"/>
                  </a:ext>
                </a:extLst>
              </a:tr>
              <a:tr h="641223">
                <a:tc>
                  <a:txBody>
                    <a:bodyPr/>
                    <a:lstStyle/>
                    <a:p>
                      <a:pPr marL="0" marR="0" algn="ctr" fontAlgn="t">
                        <a:buNone/>
                      </a:pPr>
                      <a:r>
                        <a:rPr lang="en-US" sz="3300" b="0" i="0" u="none" strike="noStrike">
                          <a:effectLst/>
                          <a:latin typeface="Palanquin" panose="020B0004020203020204" pitchFamily="34" charset="0"/>
                          <a:ea typeface="Palanquin" panose="020B0004020203020204" pitchFamily="34" charset="0"/>
                          <a:cs typeface="Arial" panose="020B0604020202020204" pitchFamily="34" charset="0"/>
                        </a:rPr>
                        <a:t>Whole Living Skills and Housing proposed work</a:t>
                      </a:r>
                      <a:endParaRPr lang="en-US" sz="5400" b="0" i="0" u="none" strike="noStrike">
                        <a:effectLst/>
                        <a:latin typeface="Arial" panose="020B0604020202020204" pitchFamily="34" charset="0"/>
                      </a:endParaRPr>
                    </a:p>
                  </a:txBody>
                  <a:tcPr marL="28575" marR="28575" marT="28575"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noFill/>
                  </a:tcPr>
                </a:tc>
                <a:tc>
                  <a:txBody>
                    <a:bodyPr/>
                    <a:lstStyle/>
                    <a:p>
                      <a:pPr marL="0" marR="0" algn="ctr" fontAlgn="t">
                        <a:buNone/>
                      </a:pPr>
                      <a:r>
                        <a:rPr lang="en-US" sz="3300" b="0" i="0" u="none" strike="noStrike">
                          <a:effectLst/>
                          <a:latin typeface="Palanquin" panose="020B0004020203020204" pitchFamily="34" charset="0"/>
                          <a:ea typeface="Palanquin" panose="020B0004020203020204" pitchFamily="34" charset="0"/>
                          <a:cs typeface="Arial" panose="020B0604020202020204" pitchFamily="34" charset="0"/>
                        </a:rPr>
                        <a:t>30%</a:t>
                      </a:r>
                      <a:endParaRPr lang="en-US" sz="5400" b="0" i="0" u="none" strike="noStrike">
                        <a:effectLst/>
                        <a:latin typeface="Arial" panose="020B0604020202020204" pitchFamily="34" charset="0"/>
                      </a:endParaRPr>
                    </a:p>
                  </a:txBody>
                  <a:tcPr marL="28575" marR="28575" marT="28575"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noFill/>
                  </a:tcPr>
                </a:tc>
                <a:extLst>
                  <a:ext uri="{0D108BD9-81ED-4DB2-BD59-A6C34878D82A}">
                    <a16:rowId xmlns:a16="http://schemas.microsoft.com/office/drawing/2014/main" val="1532656362"/>
                  </a:ext>
                </a:extLst>
              </a:tr>
              <a:tr h="641223">
                <a:tc>
                  <a:txBody>
                    <a:bodyPr/>
                    <a:lstStyle/>
                    <a:p>
                      <a:pPr marL="0" marR="0" algn="ctr" fontAlgn="t">
                        <a:buNone/>
                      </a:pPr>
                      <a:r>
                        <a:rPr lang="en-US" sz="3300" b="0" i="0" u="none" strike="noStrike">
                          <a:effectLst/>
                          <a:latin typeface="Palanquin" panose="020B0004020203020204" pitchFamily="34" charset="0"/>
                          <a:ea typeface="Palanquin" panose="020B0004020203020204" pitchFamily="34" charset="0"/>
                          <a:cs typeface="Arial" panose="020B0604020202020204" pitchFamily="34" charset="0"/>
                        </a:rPr>
                        <a:t>Organizational readiness</a:t>
                      </a:r>
                      <a:endParaRPr lang="en-US" sz="5400" b="0" i="0" u="none" strike="noStrike">
                        <a:effectLst/>
                        <a:latin typeface="Arial" panose="020B0604020202020204" pitchFamily="34" charset="0"/>
                      </a:endParaRPr>
                    </a:p>
                  </a:txBody>
                  <a:tcPr marL="28575" marR="28575" marT="28575"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noFill/>
                  </a:tcPr>
                </a:tc>
                <a:tc>
                  <a:txBody>
                    <a:bodyPr/>
                    <a:lstStyle/>
                    <a:p>
                      <a:pPr marL="0" marR="0" algn="ctr" fontAlgn="t">
                        <a:buNone/>
                      </a:pPr>
                      <a:r>
                        <a:rPr lang="en-US" sz="3300" b="0" i="0" u="none" strike="noStrike">
                          <a:effectLst/>
                          <a:latin typeface="Palanquin" panose="020B0004020203020204" pitchFamily="34" charset="0"/>
                          <a:ea typeface="Palanquin" panose="020B0004020203020204" pitchFamily="34" charset="0"/>
                          <a:cs typeface="Arial" panose="020B0604020202020204" pitchFamily="34" charset="0"/>
                        </a:rPr>
                        <a:t>30%</a:t>
                      </a:r>
                      <a:endParaRPr lang="en-US" sz="5400" b="0" i="0" u="none" strike="noStrike">
                        <a:effectLst/>
                        <a:latin typeface="Arial" panose="020B0604020202020204" pitchFamily="34" charset="0"/>
                      </a:endParaRPr>
                    </a:p>
                  </a:txBody>
                  <a:tcPr marL="28575" marR="28575" marT="28575"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noFill/>
                  </a:tcPr>
                </a:tc>
                <a:extLst>
                  <a:ext uri="{0D108BD9-81ED-4DB2-BD59-A6C34878D82A}">
                    <a16:rowId xmlns:a16="http://schemas.microsoft.com/office/drawing/2014/main" val="3536910426"/>
                  </a:ext>
                </a:extLst>
              </a:tr>
              <a:tr h="641223">
                <a:tc>
                  <a:txBody>
                    <a:bodyPr/>
                    <a:lstStyle/>
                    <a:p>
                      <a:pPr marL="0" marR="0" algn="ctr" fontAlgn="t">
                        <a:buNone/>
                      </a:pPr>
                      <a:r>
                        <a:rPr lang="en-US" sz="3300" b="0" i="0" u="none" strike="noStrike">
                          <a:effectLst/>
                          <a:latin typeface="Palanquin" panose="020B0004020203020204" pitchFamily="34" charset="0"/>
                          <a:ea typeface="Palanquin" panose="020B0004020203020204" pitchFamily="34" charset="0"/>
                          <a:cs typeface="Arial" panose="020B0604020202020204" pitchFamily="34" charset="0"/>
                        </a:rPr>
                        <a:t>Evaluation capacity</a:t>
                      </a:r>
                      <a:endParaRPr lang="en-US" sz="5400" b="0" i="0" u="none" strike="noStrike">
                        <a:effectLst/>
                        <a:latin typeface="Arial" panose="020B0604020202020204" pitchFamily="34" charset="0"/>
                      </a:endParaRPr>
                    </a:p>
                  </a:txBody>
                  <a:tcPr marL="28575" marR="28575" marT="28575"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noFill/>
                  </a:tcPr>
                </a:tc>
                <a:tc>
                  <a:txBody>
                    <a:bodyPr/>
                    <a:lstStyle/>
                    <a:p>
                      <a:pPr marL="0" marR="0" algn="ctr" fontAlgn="t">
                        <a:buNone/>
                      </a:pPr>
                      <a:r>
                        <a:rPr lang="en-US" sz="3300" b="0" i="0" u="none" strike="noStrike">
                          <a:effectLst/>
                          <a:latin typeface="Palanquin" panose="020B0004020203020204" pitchFamily="34" charset="0"/>
                          <a:ea typeface="Palanquin" panose="020B0004020203020204" pitchFamily="34" charset="0"/>
                          <a:cs typeface="Arial" panose="020B0604020202020204" pitchFamily="34" charset="0"/>
                        </a:rPr>
                        <a:t>10%</a:t>
                      </a:r>
                      <a:endParaRPr lang="en-US" sz="5400" b="0" i="0" u="none" strike="noStrike">
                        <a:effectLst/>
                        <a:latin typeface="Arial" panose="020B0604020202020204" pitchFamily="34" charset="0"/>
                      </a:endParaRPr>
                    </a:p>
                  </a:txBody>
                  <a:tcPr marL="28575" marR="28575" marT="28575"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noFill/>
                  </a:tcPr>
                </a:tc>
                <a:extLst>
                  <a:ext uri="{0D108BD9-81ED-4DB2-BD59-A6C34878D82A}">
                    <a16:rowId xmlns:a16="http://schemas.microsoft.com/office/drawing/2014/main" val="1012927617"/>
                  </a:ext>
                </a:extLst>
              </a:tr>
              <a:tr h="641223">
                <a:tc>
                  <a:txBody>
                    <a:bodyPr/>
                    <a:lstStyle/>
                    <a:p>
                      <a:pPr marL="0" marR="0" algn="l" fontAlgn="t">
                        <a:buNone/>
                      </a:pPr>
                      <a:r>
                        <a:rPr lang="en-US" sz="3300" b="1" i="0" u="none" strike="noStrike">
                          <a:effectLst/>
                          <a:latin typeface="Palanquin" panose="020B0004020203020204" pitchFamily="34" charset="0"/>
                          <a:ea typeface="Palanquin" panose="020B0004020203020204" pitchFamily="34" charset="0"/>
                          <a:cs typeface="Arial" panose="020B0604020202020204" pitchFamily="34" charset="0"/>
                        </a:rPr>
                        <a:t>Total</a:t>
                      </a:r>
                      <a:r>
                        <a:rPr lang="en-US" sz="3300" b="1" i="0" u="none" strike="noStrike">
                          <a:effectLst/>
                          <a:latin typeface="Arial" panose="020B0604020202020204" pitchFamily="34" charset="0"/>
                          <a:ea typeface="Palanquin" panose="020B0004020203020204" pitchFamily="34" charset="0"/>
                          <a:cs typeface="Arial" panose="020B0604020202020204" pitchFamily="34" charset="0"/>
                        </a:rPr>
                        <a:t> </a:t>
                      </a:r>
                      <a:r>
                        <a:rPr lang="en-US" sz="3300" b="0" i="0" u="none" strike="noStrike">
                          <a:effectLst/>
                          <a:latin typeface="Palanquin" panose="020B0004020203020204" pitchFamily="34" charset="0"/>
                          <a:ea typeface="Palanquin" panose="020B0004020203020204" pitchFamily="34" charset="0"/>
                          <a:cs typeface="Arial" panose="020B0604020202020204" pitchFamily="34" charset="0"/>
                        </a:rPr>
                        <a:t> </a:t>
                      </a:r>
                      <a:endParaRPr lang="en-US" sz="5400" b="0" i="0" u="none" strike="noStrike">
                        <a:effectLst/>
                        <a:latin typeface="Arial" panose="020B0604020202020204" pitchFamily="34" charset="0"/>
                      </a:endParaRPr>
                    </a:p>
                  </a:txBody>
                  <a:tcPr marL="28575" marR="28575" marT="28575"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noFill/>
                  </a:tcPr>
                </a:tc>
                <a:tc>
                  <a:txBody>
                    <a:bodyPr/>
                    <a:lstStyle/>
                    <a:p>
                      <a:pPr marL="0" marR="0" algn="ctr" fontAlgn="t">
                        <a:buNone/>
                      </a:pPr>
                      <a:r>
                        <a:rPr lang="en-US" sz="3300" b="1" i="0" u="none" strike="noStrike">
                          <a:effectLst/>
                          <a:latin typeface="Palanquin" panose="020B0004020203020204" pitchFamily="34" charset="0"/>
                          <a:ea typeface="Palanquin" panose="020B0004020203020204" pitchFamily="34" charset="0"/>
                          <a:cs typeface="Arial" panose="020B0604020202020204" pitchFamily="34" charset="0"/>
                        </a:rPr>
                        <a:t>100%</a:t>
                      </a:r>
                      <a:endParaRPr lang="en-US" sz="5400" b="0" i="0" u="none" strike="noStrike">
                        <a:effectLst/>
                        <a:latin typeface="Arial" panose="020B0604020202020204" pitchFamily="34" charset="0"/>
                      </a:endParaRPr>
                    </a:p>
                  </a:txBody>
                  <a:tcPr marL="28575" marR="28575" marT="28575"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noFill/>
                  </a:tcPr>
                </a:tc>
                <a:extLst>
                  <a:ext uri="{0D108BD9-81ED-4DB2-BD59-A6C34878D82A}">
                    <a16:rowId xmlns:a16="http://schemas.microsoft.com/office/drawing/2014/main" val="3268375605"/>
                  </a:ext>
                </a:extLst>
              </a:tr>
            </a:tbl>
          </a:graphicData>
        </a:graphic>
      </p:graphicFrame>
    </p:spTree>
    <p:extLst>
      <p:ext uri="{BB962C8B-B14F-4D97-AF65-F5344CB8AC3E}">
        <p14:creationId xmlns:p14="http://schemas.microsoft.com/office/powerpoint/2010/main" val="17562967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44B5"/>
        </a:solidFill>
        <a:effectLst/>
      </p:bgPr>
    </p:bg>
    <p:spTree>
      <p:nvGrpSpPr>
        <p:cNvPr id="1" name="">
          <a:extLst>
            <a:ext uri="{FF2B5EF4-FFF2-40B4-BE49-F238E27FC236}">
              <a16:creationId xmlns:a16="http://schemas.microsoft.com/office/drawing/2014/main" id="{717CD7E6-DA9F-92DD-84E4-A9341444B705}"/>
            </a:ext>
          </a:extLst>
        </p:cNvPr>
        <p:cNvGrpSpPr/>
        <p:nvPr/>
      </p:nvGrpSpPr>
      <p:grpSpPr>
        <a:xfrm>
          <a:off x="0" y="0"/>
          <a:ext cx="0" cy="0"/>
          <a:chOff x="0" y="0"/>
          <a:chExt cx="0" cy="0"/>
        </a:xfrm>
      </p:grpSpPr>
      <p:sp>
        <p:nvSpPr>
          <p:cNvPr id="4" name="Freeform 4" descr="A black background with white text  Description automatically generated">
            <a:extLst>
              <a:ext uri="{FF2B5EF4-FFF2-40B4-BE49-F238E27FC236}">
                <a16:creationId xmlns:a16="http://schemas.microsoft.com/office/drawing/2014/main" id="{5D34402E-67F8-0EE4-BE14-E3B9D09598D0}"/>
              </a:ext>
            </a:extLst>
          </p:cNvPr>
          <p:cNvSpPr/>
          <p:nvPr/>
        </p:nvSpPr>
        <p:spPr>
          <a:xfrm>
            <a:off x="605495" y="8742940"/>
            <a:ext cx="3714652" cy="1123833"/>
          </a:xfrm>
          <a:custGeom>
            <a:avLst/>
            <a:gdLst/>
            <a:ahLst/>
            <a:cxnLst/>
            <a:rect l="l" t="t" r="r" b="b"/>
            <a:pathLst>
              <a:path w="3714652" h="1123833">
                <a:moveTo>
                  <a:pt x="0" y="0"/>
                </a:moveTo>
                <a:lnTo>
                  <a:pt x="3714652" y="0"/>
                </a:lnTo>
                <a:lnTo>
                  <a:pt x="3714652" y="1123832"/>
                </a:lnTo>
                <a:lnTo>
                  <a:pt x="0" y="1123832"/>
                </a:lnTo>
                <a:lnTo>
                  <a:pt x="0" y="0"/>
                </a:lnTo>
                <a:close/>
              </a:path>
            </a:pathLst>
          </a:custGeom>
          <a:blipFill>
            <a:blip r:embed="rId3"/>
            <a:stretch>
              <a:fillRect t="-14" b="-14"/>
            </a:stretch>
          </a:blipFill>
        </p:spPr>
        <p:txBody>
          <a:bodyPr/>
          <a:lstStyle/>
          <a:p>
            <a:endParaRPr lang="en-US"/>
          </a:p>
        </p:txBody>
      </p:sp>
      <p:sp>
        <p:nvSpPr>
          <p:cNvPr id="10" name="TextBox 10">
            <a:extLst>
              <a:ext uri="{FF2B5EF4-FFF2-40B4-BE49-F238E27FC236}">
                <a16:creationId xmlns:a16="http://schemas.microsoft.com/office/drawing/2014/main" id="{6AA00E6B-5FAD-B961-1AB6-0CD0455D695B}"/>
              </a:ext>
            </a:extLst>
          </p:cNvPr>
          <p:cNvSpPr txBox="1"/>
          <p:nvPr/>
        </p:nvSpPr>
        <p:spPr>
          <a:xfrm>
            <a:off x="2462821" y="4282773"/>
            <a:ext cx="6999419" cy="1362456"/>
          </a:xfrm>
          <a:prstGeom prst="rect">
            <a:avLst/>
          </a:prstGeom>
        </p:spPr>
        <p:txBody>
          <a:bodyPr wrap="square" lIns="0" tIns="0" rIns="0" bIns="0" rtlCol="0" anchor="t">
            <a:normAutofit/>
          </a:bodyPr>
          <a:lstStyle/>
          <a:p>
            <a:pPr algn="l">
              <a:lnSpc>
                <a:spcPts val="10661"/>
              </a:lnSpc>
            </a:pPr>
            <a:r>
              <a:rPr lang="en-US" sz="8959" b="1">
                <a:solidFill>
                  <a:srgbClr val="FFFFFF"/>
                </a:solidFill>
                <a:latin typeface="Antonio Bold"/>
                <a:ea typeface="Antonio Bold"/>
                <a:cs typeface="Antonio Bold"/>
                <a:sym typeface="Antonio Bold"/>
              </a:rPr>
              <a:t>OPEN Q&amp;A</a:t>
            </a:r>
          </a:p>
        </p:txBody>
      </p:sp>
    </p:spTree>
    <p:extLst>
      <p:ext uri="{BB962C8B-B14F-4D97-AF65-F5344CB8AC3E}">
        <p14:creationId xmlns:p14="http://schemas.microsoft.com/office/powerpoint/2010/main" val="2544651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44B5"/>
        </a:solidFill>
        <a:effectLst/>
      </p:bgPr>
    </p:bg>
    <p:spTree>
      <p:nvGrpSpPr>
        <p:cNvPr id="1" name="">
          <a:extLst>
            <a:ext uri="{FF2B5EF4-FFF2-40B4-BE49-F238E27FC236}">
              <a16:creationId xmlns:a16="http://schemas.microsoft.com/office/drawing/2014/main" id="{B957DA45-A755-8D9C-19EF-1E5E33D3EFD1}"/>
            </a:ext>
          </a:extLst>
        </p:cNvPr>
        <p:cNvGrpSpPr/>
        <p:nvPr/>
      </p:nvGrpSpPr>
      <p:grpSpPr>
        <a:xfrm>
          <a:off x="0" y="0"/>
          <a:ext cx="0" cy="0"/>
          <a:chOff x="0" y="0"/>
          <a:chExt cx="0" cy="0"/>
        </a:xfrm>
      </p:grpSpPr>
      <p:sp>
        <p:nvSpPr>
          <p:cNvPr id="4" name="Freeform 4" descr="A black background with white text  Description automatically generated">
            <a:extLst>
              <a:ext uri="{FF2B5EF4-FFF2-40B4-BE49-F238E27FC236}">
                <a16:creationId xmlns:a16="http://schemas.microsoft.com/office/drawing/2014/main" id="{A81849DB-1CB1-992A-BB21-2DDD32532A3A}"/>
              </a:ext>
            </a:extLst>
          </p:cNvPr>
          <p:cNvSpPr/>
          <p:nvPr/>
        </p:nvSpPr>
        <p:spPr>
          <a:xfrm>
            <a:off x="605495" y="8742940"/>
            <a:ext cx="3714652" cy="1123833"/>
          </a:xfrm>
          <a:custGeom>
            <a:avLst/>
            <a:gdLst/>
            <a:ahLst/>
            <a:cxnLst/>
            <a:rect l="l" t="t" r="r" b="b"/>
            <a:pathLst>
              <a:path w="3714652" h="1123833">
                <a:moveTo>
                  <a:pt x="0" y="0"/>
                </a:moveTo>
                <a:lnTo>
                  <a:pt x="3714652" y="0"/>
                </a:lnTo>
                <a:lnTo>
                  <a:pt x="3714652" y="1123832"/>
                </a:lnTo>
                <a:lnTo>
                  <a:pt x="0" y="1123832"/>
                </a:lnTo>
                <a:lnTo>
                  <a:pt x="0" y="0"/>
                </a:lnTo>
                <a:close/>
              </a:path>
            </a:pathLst>
          </a:custGeom>
          <a:blipFill>
            <a:blip r:embed="rId3"/>
            <a:stretch>
              <a:fillRect t="-14" b="-14"/>
            </a:stretch>
          </a:blipFill>
        </p:spPr>
        <p:txBody>
          <a:bodyPr/>
          <a:lstStyle/>
          <a:p>
            <a:endParaRPr lang="en-US"/>
          </a:p>
        </p:txBody>
      </p:sp>
      <p:sp>
        <p:nvSpPr>
          <p:cNvPr id="10" name="TextBox 10">
            <a:extLst>
              <a:ext uri="{FF2B5EF4-FFF2-40B4-BE49-F238E27FC236}">
                <a16:creationId xmlns:a16="http://schemas.microsoft.com/office/drawing/2014/main" id="{5F65472C-12CB-3A89-F88A-19F6A35BBCC2}"/>
              </a:ext>
            </a:extLst>
          </p:cNvPr>
          <p:cNvSpPr txBox="1"/>
          <p:nvPr/>
        </p:nvSpPr>
        <p:spPr>
          <a:xfrm>
            <a:off x="1056797" y="2533059"/>
            <a:ext cx="10480779" cy="4116512"/>
          </a:xfrm>
          <a:prstGeom prst="rect">
            <a:avLst/>
          </a:prstGeom>
        </p:spPr>
        <p:txBody>
          <a:bodyPr wrap="square" lIns="0" tIns="0" rIns="0" bIns="0" rtlCol="0" anchor="t">
            <a:spAutoFit/>
          </a:bodyPr>
          <a:lstStyle/>
          <a:p>
            <a:pPr>
              <a:lnSpc>
                <a:spcPts val="10661"/>
              </a:lnSpc>
            </a:pPr>
            <a:r>
              <a:rPr lang="en-US" sz="8950" b="1">
                <a:solidFill>
                  <a:srgbClr val="FFFFFF"/>
                </a:solidFill>
                <a:latin typeface="Antonio Bold"/>
                <a:ea typeface="Antonio Bold"/>
                <a:cs typeface="Antonio Bold"/>
                <a:sym typeface="Antonio Bold"/>
              </a:rPr>
              <a:t>INTRODUCTIONS FROM THE PATHWAYS HOME TEAM</a:t>
            </a:r>
            <a:endParaRPr lang="en-US" sz="8950" b="1">
              <a:solidFill>
                <a:srgbClr val="FFFFFF"/>
              </a:solidFill>
              <a:latin typeface="Antonio Bold"/>
              <a:ea typeface="Antonio Bold"/>
              <a:cs typeface="Antonio Bold"/>
            </a:endParaRPr>
          </a:p>
        </p:txBody>
      </p:sp>
      <p:pic>
        <p:nvPicPr>
          <p:cNvPr id="3" name="Picture 2" descr="Woman and teenager embracing">
            <a:extLst>
              <a:ext uri="{FF2B5EF4-FFF2-40B4-BE49-F238E27FC236}">
                <a16:creationId xmlns:a16="http://schemas.microsoft.com/office/drawing/2014/main" id="{A940EAE5-9468-3FAF-E3C7-DF0720EE6E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1426" y="2122435"/>
            <a:ext cx="7402995" cy="4937760"/>
          </a:xfrm>
          <a:prstGeom prst="rect">
            <a:avLst/>
          </a:prstGeom>
        </p:spPr>
      </p:pic>
    </p:spTree>
    <p:extLst>
      <p:ext uri="{BB962C8B-B14F-4D97-AF65-F5344CB8AC3E}">
        <p14:creationId xmlns:p14="http://schemas.microsoft.com/office/powerpoint/2010/main" val="32383904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BA48E-AC62-4E16-E3F4-139179BE2482}"/>
            </a:ext>
          </a:extLst>
        </p:cNvPr>
        <p:cNvGrpSpPr/>
        <p:nvPr/>
      </p:nvGrpSpPr>
      <p:grpSpPr>
        <a:xfrm>
          <a:off x="0" y="0"/>
          <a:ext cx="0" cy="0"/>
          <a:chOff x="0" y="0"/>
          <a:chExt cx="0" cy="0"/>
        </a:xfrm>
      </p:grpSpPr>
      <p:sp>
        <p:nvSpPr>
          <p:cNvPr id="2" name="Freeform 2" descr="A blue text on a black background  Description automatically generated">
            <a:extLst>
              <a:ext uri="{FF2B5EF4-FFF2-40B4-BE49-F238E27FC236}">
                <a16:creationId xmlns:a16="http://schemas.microsoft.com/office/drawing/2014/main" id="{04F9EB36-5050-958C-DD74-478B7DAAAA40}"/>
              </a:ext>
            </a:extLst>
          </p:cNvPr>
          <p:cNvSpPr/>
          <p:nvPr/>
        </p:nvSpPr>
        <p:spPr>
          <a:xfrm>
            <a:off x="680733" y="8763838"/>
            <a:ext cx="2828897" cy="855855"/>
          </a:xfrm>
          <a:custGeom>
            <a:avLst/>
            <a:gdLst/>
            <a:ahLst/>
            <a:cxnLst/>
            <a:rect l="l" t="t" r="r" b="b"/>
            <a:pathLst>
              <a:path w="2828897" h="855855">
                <a:moveTo>
                  <a:pt x="0" y="0"/>
                </a:moveTo>
                <a:lnTo>
                  <a:pt x="2828897" y="0"/>
                </a:lnTo>
                <a:lnTo>
                  <a:pt x="2828897" y="855856"/>
                </a:lnTo>
                <a:lnTo>
                  <a:pt x="0" y="855856"/>
                </a:lnTo>
                <a:lnTo>
                  <a:pt x="0" y="0"/>
                </a:lnTo>
                <a:close/>
              </a:path>
            </a:pathLst>
          </a:custGeom>
          <a:blipFill>
            <a:blip r:embed="rId3"/>
            <a:stretch>
              <a:fillRect t="-14" b="-14"/>
            </a:stretch>
          </a:blipFill>
        </p:spPr>
        <p:txBody>
          <a:bodyPr/>
          <a:lstStyle/>
          <a:p>
            <a:endParaRPr lang="en-US"/>
          </a:p>
        </p:txBody>
      </p:sp>
      <p:sp>
        <p:nvSpPr>
          <p:cNvPr id="3" name="TextBox 3">
            <a:extLst>
              <a:ext uri="{FF2B5EF4-FFF2-40B4-BE49-F238E27FC236}">
                <a16:creationId xmlns:a16="http://schemas.microsoft.com/office/drawing/2014/main" id="{7DC8BC20-D0B5-4BBE-FFC3-BA6F722BF36B}"/>
              </a:ext>
            </a:extLst>
          </p:cNvPr>
          <p:cNvSpPr txBox="1"/>
          <p:nvPr/>
        </p:nvSpPr>
        <p:spPr>
          <a:xfrm>
            <a:off x="1028700" y="1076325"/>
            <a:ext cx="8979377" cy="666849"/>
          </a:xfrm>
          <a:prstGeom prst="rect">
            <a:avLst/>
          </a:prstGeom>
        </p:spPr>
        <p:txBody>
          <a:bodyPr wrap="square" lIns="0" tIns="0" rIns="0" bIns="0" rtlCol="0" anchor="t">
            <a:spAutoFit/>
          </a:bodyPr>
          <a:lstStyle/>
          <a:p>
            <a:pPr algn="l">
              <a:lnSpc>
                <a:spcPts val="5232"/>
              </a:lnSpc>
            </a:pPr>
            <a:r>
              <a:rPr lang="en-US" sz="5400">
                <a:solidFill>
                  <a:srgbClr val="0044B5"/>
                </a:solidFill>
                <a:latin typeface="Antonio Bold" pitchFamily="2" charset="0"/>
                <a:ea typeface="Palanquin"/>
                <a:cs typeface="Palanquin"/>
                <a:sym typeface="Palanquin"/>
              </a:rPr>
              <a:t>RESOURCES</a:t>
            </a:r>
            <a:r>
              <a:rPr lang="en-US" sz="4800">
                <a:solidFill>
                  <a:srgbClr val="0044B5"/>
                </a:solidFill>
                <a:latin typeface="Antonio Bold" pitchFamily="2" charset="0"/>
                <a:ea typeface="Palanquin"/>
                <a:cs typeface="Palanquin"/>
                <a:sym typeface="Palanquin"/>
              </a:rPr>
              <a:t> </a:t>
            </a:r>
          </a:p>
        </p:txBody>
      </p:sp>
      <p:sp>
        <p:nvSpPr>
          <p:cNvPr id="4" name="TextBox 4">
            <a:extLst>
              <a:ext uri="{FF2B5EF4-FFF2-40B4-BE49-F238E27FC236}">
                <a16:creationId xmlns:a16="http://schemas.microsoft.com/office/drawing/2014/main" id="{2ACA8399-EC6A-A9E0-0D12-8ABBEDF5E1D6}"/>
              </a:ext>
            </a:extLst>
          </p:cNvPr>
          <p:cNvSpPr txBox="1"/>
          <p:nvPr/>
        </p:nvSpPr>
        <p:spPr>
          <a:xfrm>
            <a:off x="1254984" y="2155916"/>
            <a:ext cx="15778032" cy="7186583"/>
          </a:xfrm>
          <a:prstGeom prst="rect">
            <a:avLst/>
          </a:prstGeom>
        </p:spPr>
        <p:txBody>
          <a:bodyPr wrap="square" lIns="0" tIns="0" rIns="0" bIns="0" rtlCol="0" anchor="t">
            <a:spAutoFit/>
          </a:bodyPr>
          <a:lstStyle/>
          <a:p>
            <a:pPr marL="582930" lvl="1" indent="-291465">
              <a:lnSpc>
                <a:spcPts val="5642"/>
              </a:lnSpc>
              <a:buFont typeface="Arial"/>
              <a:buChar char="•"/>
            </a:pPr>
            <a:r>
              <a:rPr lang="en-US" sz="3200" b="1">
                <a:latin typeface="Palanquin" panose="020B0004020203020204" pitchFamily="34" charset="0"/>
                <a:ea typeface="Palanquin Bold"/>
                <a:cs typeface="Palanquin" panose="020B0004020203020204" pitchFamily="34" charset="0"/>
                <a:sym typeface="Palanquin Bold"/>
              </a:rPr>
              <a:t>RFP</a:t>
            </a:r>
          </a:p>
          <a:p>
            <a:pPr marL="582930" lvl="1" indent="-291465">
              <a:lnSpc>
                <a:spcPts val="5642"/>
              </a:lnSpc>
              <a:buFont typeface="Arial"/>
              <a:buChar char="•"/>
            </a:pPr>
            <a:r>
              <a:rPr lang="en-US" sz="3200" b="1">
                <a:latin typeface="Palanquin" panose="020B0004020203020204" pitchFamily="34" charset="0"/>
                <a:ea typeface="Palanquin Bold"/>
                <a:cs typeface="Palanquin" panose="020B0004020203020204" pitchFamily="34" charset="0"/>
                <a:sym typeface="Palanquin Bold"/>
              </a:rPr>
              <a:t>Q&amp;A Session </a:t>
            </a:r>
          </a:p>
          <a:p>
            <a:pPr marL="1040130" lvl="2" indent="-291465">
              <a:lnSpc>
                <a:spcPts val="5642"/>
              </a:lnSpc>
              <a:buFont typeface="Arial"/>
              <a:buChar char="•"/>
            </a:pPr>
            <a:r>
              <a:rPr lang="en-US" sz="3200">
                <a:latin typeface="Palanquin" panose="020B0004020203020204" pitchFamily="34" charset="0"/>
                <a:ea typeface="Palanquin Bold"/>
                <a:cs typeface="Palanquin" panose="020B0004020203020204" pitchFamily="34" charset="0"/>
                <a:sym typeface="Palanquin Bold"/>
              </a:rPr>
              <a:t>Slides and recording will be available on our website</a:t>
            </a:r>
          </a:p>
          <a:p>
            <a:pPr marL="582930" lvl="1" indent="-291465">
              <a:lnSpc>
                <a:spcPts val="5642"/>
              </a:lnSpc>
              <a:buFont typeface="Arial"/>
              <a:buChar char="•"/>
            </a:pPr>
            <a:r>
              <a:rPr lang="en-US" sz="3200" b="1">
                <a:latin typeface="Palanquin" panose="020B0004020203020204" pitchFamily="34" charset="0"/>
                <a:ea typeface="Palanquin Bold"/>
                <a:cs typeface="Palanquin" panose="020B0004020203020204" pitchFamily="34" charset="0"/>
                <a:sym typeface="Palanquin Bold"/>
              </a:rPr>
              <a:t>Meetings with Pathways Home Program Officer </a:t>
            </a:r>
            <a:r>
              <a:rPr lang="en-US" sz="3200" b="1">
                <a:latin typeface="Palanquin" panose="020B0004020203020204" pitchFamily="34" charset="0"/>
                <a:ea typeface="Palanquin Bold"/>
                <a:cs typeface="Palanquin" panose="020B0004020203020204" pitchFamily="34" charset="0"/>
                <a:sym typeface="Palanquin Bold"/>
                <a:hlinkClick r:id="rId4"/>
              </a:rPr>
              <a:t>by appointment</a:t>
            </a:r>
            <a:endParaRPr lang="en-US" sz="3200" b="1">
              <a:latin typeface="Palanquin" panose="020B0004020203020204" pitchFamily="34" charset="0"/>
              <a:ea typeface="Palanquin Bold"/>
              <a:cs typeface="Palanquin" panose="020B0004020203020204" pitchFamily="34" charset="0"/>
              <a:sym typeface="Palanquin Bold"/>
            </a:endParaRPr>
          </a:p>
          <a:p>
            <a:pPr marL="1497330" lvl="3" indent="-291465">
              <a:lnSpc>
                <a:spcPts val="5642"/>
              </a:lnSpc>
              <a:buFont typeface="Arial"/>
              <a:buChar char="•"/>
            </a:pPr>
            <a:r>
              <a:rPr lang="en-US" sz="3200">
                <a:latin typeface="Palanquin" panose="020B0004020203020204" pitchFamily="34" charset="0"/>
                <a:ea typeface="Palanquin Bold"/>
                <a:cs typeface="Palanquin" panose="020B0004020203020204" pitchFamily="34" charset="0"/>
                <a:sym typeface="Palanquin Bold"/>
              </a:rPr>
              <a:t>Scroll down for dates: available Tuesdays and Thursdays throughout August</a:t>
            </a:r>
          </a:p>
          <a:p>
            <a:pPr marL="582930" lvl="1" indent="-291465">
              <a:lnSpc>
                <a:spcPts val="5642"/>
              </a:lnSpc>
              <a:buFont typeface="Arial"/>
              <a:buChar char="•"/>
            </a:pPr>
            <a:r>
              <a:rPr lang="en-US" sz="3200">
                <a:latin typeface="Palanquin" panose="020B0004020203020204" pitchFamily="34" charset="0"/>
                <a:ea typeface="Palanquin"/>
                <a:cs typeface="Palanquin" panose="020B0004020203020204" pitchFamily="34" charset="0"/>
                <a:sym typeface="Palanquin Bold"/>
              </a:rPr>
              <a:t>GTCUW Grants Portal* </a:t>
            </a:r>
            <a:r>
              <a:rPr lang="en-US" sz="3200">
                <a:latin typeface="Palanquin" panose="020B0004020203020204" pitchFamily="34" charset="0"/>
                <a:ea typeface="Palanquin"/>
                <a:cs typeface="Palanquin" panose="020B0004020203020204" pitchFamily="34" charset="0"/>
                <a:sym typeface="Palanquin Bold"/>
                <a:hlinkClick r:id="rId5"/>
              </a:rPr>
              <a:t>Info Sheet </a:t>
            </a:r>
            <a:endParaRPr lang="en-US" sz="3200">
              <a:latin typeface="Palanquin" panose="020B0004020203020204" pitchFamily="34" charset="0"/>
              <a:ea typeface="Palanquin"/>
              <a:cs typeface="Palanquin" panose="020B0004020203020204" pitchFamily="34" charset="0"/>
              <a:sym typeface="Palanquin Bold"/>
            </a:endParaRPr>
          </a:p>
          <a:p>
            <a:pPr marL="582930" lvl="1" indent="-291465">
              <a:lnSpc>
                <a:spcPts val="5642"/>
              </a:lnSpc>
              <a:buFont typeface="Arial"/>
              <a:buChar char="•"/>
            </a:pPr>
            <a:r>
              <a:rPr lang="en-US" sz="3200">
                <a:latin typeface="Palanquin" panose="020B0004020203020204" pitchFamily="34" charset="0"/>
                <a:ea typeface="Palanquin"/>
                <a:cs typeface="Palanquin" panose="020B0004020203020204" pitchFamily="34" charset="0"/>
                <a:sym typeface="Palanquin Bold"/>
              </a:rPr>
              <a:t>Email us at </a:t>
            </a:r>
            <a:r>
              <a:rPr lang="en-US" sz="3200">
                <a:solidFill>
                  <a:srgbClr val="44546A"/>
                </a:solidFill>
                <a:latin typeface="Palanquin" panose="020B0004020203020204" pitchFamily="34" charset="0"/>
                <a:ea typeface="Palanquin"/>
                <a:cs typeface="Palanquin" panose="020B0004020203020204" pitchFamily="34" charset="0"/>
                <a:sym typeface="Palanquin Bold"/>
                <a:hlinkClick r:id="rId6"/>
              </a:rPr>
              <a:t>RFP@gtcuw.org</a:t>
            </a:r>
            <a:r>
              <a:rPr lang="en-US" sz="3200">
                <a:solidFill>
                  <a:srgbClr val="44546A"/>
                </a:solidFill>
                <a:latin typeface="Palanquin" panose="020B0004020203020204" pitchFamily="34" charset="0"/>
                <a:ea typeface="Palanquin"/>
                <a:cs typeface="Palanquin" panose="020B0004020203020204" pitchFamily="34" charset="0"/>
                <a:sym typeface="Palanquin Bold"/>
              </a:rPr>
              <a:t> </a:t>
            </a:r>
            <a:r>
              <a:rPr lang="en-US" sz="3200">
                <a:latin typeface="Palanquin" panose="020B0004020203020204" pitchFamily="34" charset="0"/>
                <a:ea typeface="Palanquin"/>
                <a:cs typeface="Palanquin" panose="020B0004020203020204" pitchFamily="34" charset="0"/>
                <a:sym typeface="Palanquin Bold"/>
              </a:rPr>
              <a:t>with any general questions</a:t>
            </a:r>
          </a:p>
          <a:p>
            <a:pPr marL="291465" lvl="1">
              <a:lnSpc>
                <a:spcPts val="5642"/>
              </a:lnSpc>
            </a:pPr>
            <a:r>
              <a:rPr lang="en-US" sz="3200" i="1">
                <a:latin typeface="Palanquin" panose="020B0004020203020204" pitchFamily="34" charset="0"/>
                <a:ea typeface="Palanquin"/>
                <a:cs typeface="Palanquin" panose="020B0004020203020204" pitchFamily="34" charset="0"/>
                <a:sym typeface="Palanquin Bold"/>
              </a:rPr>
              <a:t>*Please note: the Grants Portal will be down for routine maintenance on Friday, August 21, and Monday, August 24</a:t>
            </a:r>
            <a:endParaRPr lang="en-US" sz="3200" i="1">
              <a:latin typeface="Palanquin" panose="020B0004020203020204" pitchFamily="34" charset="0"/>
              <a:ea typeface="Palanquin"/>
              <a:cs typeface="Palanquin" panose="020B0004020203020204" pitchFamily="34" charset="0"/>
              <a:sym typeface="Palanquin"/>
            </a:endParaRPr>
          </a:p>
          <a:p>
            <a:pPr algn="l">
              <a:lnSpc>
                <a:spcPts val="5642"/>
              </a:lnSpc>
            </a:pPr>
            <a:endParaRPr lang="en-US" sz="4800">
              <a:solidFill>
                <a:srgbClr val="44546A"/>
              </a:solidFill>
              <a:latin typeface="Palanquin"/>
              <a:ea typeface="Palanquin"/>
              <a:cs typeface="Palanquin"/>
              <a:sym typeface="Palanquin"/>
            </a:endParaRPr>
          </a:p>
        </p:txBody>
      </p:sp>
    </p:spTree>
    <p:extLst>
      <p:ext uri="{BB962C8B-B14F-4D97-AF65-F5344CB8AC3E}">
        <p14:creationId xmlns:p14="http://schemas.microsoft.com/office/powerpoint/2010/main" val="41898805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44B5"/>
        </a:solidFill>
        <a:effectLst/>
      </p:bgPr>
    </p:bg>
    <p:spTree>
      <p:nvGrpSpPr>
        <p:cNvPr id="1" name=""/>
        <p:cNvGrpSpPr/>
        <p:nvPr/>
      </p:nvGrpSpPr>
      <p:grpSpPr>
        <a:xfrm>
          <a:off x="0" y="0"/>
          <a:ext cx="0" cy="0"/>
          <a:chOff x="0" y="0"/>
          <a:chExt cx="0" cy="0"/>
        </a:xfrm>
      </p:grpSpPr>
      <p:sp>
        <p:nvSpPr>
          <p:cNvPr id="2" name="TextBox 2"/>
          <p:cNvSpPr txBox="1"/>
          <p:nvPr/>
        </p:nvSpPr>
        <p:spPr>
          <a:xfrm>
            <a:off x="17122140" y="9116538"/>
            <a:ext cx="393686" cy="132024"/>
          </a:xfrm>
          <a:prstGeom prst="rect">
            <a:avLst/>
          </a:prstGeom>
        </p:spPr>
        <p:txBody>
          <a:bodyPr wrap="square" lIns="0" tIns="0" rIns="0" bIns="0" rtlCol="0" anchor="t">
            <a:spAutoFit/>
          </a:bodyPr>
          <a:lstStyle/>
          <a:p>
            <a:pPr algn="r">
              <a:lnSpc>
                <a:spcPts val="2160"/>
              </a:lnSpc>
            </a:pPr>
            <a:r>
              <a:rPr lang="en-US" sz="1800" b="1">
                <a:solidFill>
                  <a:srgbClr val="0044B5"/>
                </a:solidFill>
                <a:latin typeface="Arimo Bold"/>
                <a:ea typeface="Arimo Bold"/>
                <a:cs typeface="Arimo Bold"/>
                <a:sym typeface="Arimo Bold"/>
              </a:rPr>
              <a:t>‹#›</a:t>
            </a:r>
          </a:p>
        </p:txBody>
      </p:sp>
      <p:sp>
        <p:nvSpPr>
          <p:cNvPr id="3" name="Freeform 3"/>
          <p:cNvSpPr/>
          <p:nvPr/>
        </p:nvSpPr>
        <p:spPr>
          <a:xfrm>
            <a:off x="647699" y="8723085"/>
            <a:ext cx="940028" cy="940028"/>
          </a:xfrm>
          <a:custGeom>
            <a:avLst/>
            <a:gdLst/>
            <a:ahLst/>
            <a:cxnLst/>
            <a:rect l="l" t="t" r="r" b="b"/>
            <a:pathLst>
              <a:path w="940028" h="940028">
                <a:moveTo>
                  <a:pt x="0" y="0"/>
                </a:moveTo>
                <a:lnTo>
                  <a:pt x="940027" y="0"/>
                </a:lnTo>
                <a:lnTo>
                  <a:pt x="940027" y="940027"/>
                </a:lnTo>
                <a:lnTo>
                  <a:pt x="0" y="940027"/>
                </a:lnTo>
                <a:lnTo>
                  <a:pt x="0" y="0"/>
                </a:lnTo>
                <a:close/>
              </a:path>
            </a:pathLst>
          </a:custGeom>
          <a:blipFill>
            <a:blip r:embed="rId3"/>
            <a:stretch>
              <a:fillRect/>
            </a:stretch>
          </a:blipFill>
        </p:spPr>
        <p:txBody>
          <a:bodyPr/>
          <a:lstStyle/>
          <a:p>
            <a:endParaRPr lang="en-US"/>
          </a:p>
        </p:txBody>
      </p:sp>
      <p:sp>
        <p:nvSpPr>
          <p:cNvPr id="4" name="Freeform 4" descr="A black background with white text  Description automatically generated"/>
          <p:cNvSpPr/>
          <p:nvPr/>
        </p:nvSpPr>
        <p:spPr>
          <a:xfrm>
            <a:off x="5130762" y="3929333"/>
            <a:ext cx="8026475" cy="2428334"/>
          </a:xfrm>
          <a:custGeom>
            <a:avLst/>
            <a:gdLst/>
            <a:ahLst/>
            <a:cxnLst/>
            <a:rect l="l" t="t" r="r" b="b"/>
            <a:pathLst>
              <a:path w="8026475" h="2428334">
                <a:moveTo>
                  <a:pt x="0" y="0"/>
                </a:moveTo>
                <a:lnTo>
                  <a:pt x="8026475" y="0"/>
                </a:lnTo>
                <a:lnTo>
                  <a:pt x="8026475" y="2428333"/>
                </a:lnTo>
                <a:lnTo>
                  <a:pt x="0" y="2428333"/>
                </a:lnTo>
                <a:lnTo>
                  <a:pt x="0" y="0"/>
                </a:lnTo>
                <a:close/>
              </a:path>
            </a:pathLst>
          </a:custGeom>
          <a:blipFill>
            <a:blip r:embed="rId4"/>
            <a:stretch>
              <a:fillRect t="-14" b="-14"/>
            </a:stretch>
          </a:blipFill>
        </p:spPr>
        <p:txBody>
          <a:bodyPr/>
          <a:lstStyle/>
          <a:p>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F33DA-C441-94FE-F123-28CD6E231321}"/>
            </a:ext>
          </a:extLst>
        </p:cNvPr>
        <p:cNvGrpSpPr/>
        <p:nvPr/>
      </p:nvGrpSpPr>
      <p:grpSpPr>
        <a:xfrm>
          <a:off x="0" y="0"/>
          <a:ext cx="0" cy="0"/>
          <a:chOff x="0" y="0"/>
          <a:chExt cx="0" cy="0"/>
        </a:xfrm>
      </p:grpSpPr>
      <p:sp>
        <p:nvSpPr>
          <p:cNvPr id="2" name="Freeform 2" descr="A blue text on a black background  Description automatically generated">
            <a:extLst>
              <a:ext uri="{FF2B5EF4-FFF2-40B4-BE49-F238E27FC236}">
                <a16:creationId xmlns:a16="http://schemas.microsoft.com/office/drawing/2014/main" id="{0486B774-F9F9-0689-1A7D-1EE8D968D0B6}"/>
              </a:ext>
            </a:extLst>
          </p:cNvPr>
          <p:cNvSpPr/>
          <p:nvPr/>
        </p:nvSpPr>
        <p:spPr>
          <a:xfrm>
            <a:off x="680733" y="8763838"/>
            <a:ext cx="2828897" cy="855855"/>
          </a:xfrm>
          <a:custGeom>
            <a:avLst/>
            <a:gdLst/>
            <a:ahLst/>
            <a:cxnLst/>
            <a:rect l="l" t="t" r="r" b="b"/>
            <a:pathLst>
              <a:path w="2828897" h="855855">
                <a:moveTo>
                  <a:pt x="0" y="0"/>
                </a:moveTo>
                <a:lnTo>
                  <a:pt x="2828897" y="0"/>
                </a:lnTo>
                <a:lnTo>
                  <a:pt x="2828897" y="855856"/>
                </a:lnTo>
                <a:lnTo>
                  <a:pt x="0" y="855856"/>
                </a:lnTo>
                <a:lnTo>
                  <a:pt x="0" y="0"/>
                </a:lnTo>
                <a:close/>
              </a:path>
            </a:pathLst>
          </a:custGeom>
          <a:blipFill>
            <a:blip r:embed="rId3"/>
            <a:stretch>
              <a:fillRect t="-14" b="-14"/>
            </a:stretch>
          </a:blipFill>
        </p:spPr>
        <p:txBody>
          <a:bodyPr/>
          <a:lstStyle/>
          <a:p>
            <a:endParaRPr lang="en-US"/>
          </a:p>
        </p:txBody>
      </p:sp>
      <p:sp>
        <p:nvSpPr>
          <p:cNvPr id="3" name="TextBox 3">
            <a:extLst>
              <a:ext uri="{FF2B5EF4-FFF2-40B4-BE49-F238E27FC236}">
                <a16:creationId xmlns:a16="http://schemas.microsoft.com/office/drawing/2014/main" id="{8A7B5AE5-0B9C-1FAF-4CD0-6DF3B6771C75}"/>
              </a:ext>
            </a:extLst>
          </p:cNvPr>
          <p:cNvSpPr txBox="1"/>
          <p:nvPr/>
        </p:nvSpPr>
        <p:spPr>
          <a:xfrm>
            <a:off x="1028700" y="1076325"/>
            <a:ext cx="8979377" cy="666849"/>
          </a:xfrm>
          <a:prstGeom prst="rect">
            <a:avLst/>
          </a:prstGeom>
        </p:spPr>
        <p:txBody>
          <a:bodyPr wrap="square" lIns="0" tIns="0" rIns="0" bIns="0" rtlCol="0" anchor="t">
            <a:spAutoFit/>
          </a:bodyPr>
          <a:lstStyle/>
          <a:p>
            <a:pPr>
              <a:lnSpc>
                <a:spcPts val="5232"/>
              </a:lnSpc>
            </a:pPr>
            <a:r>
              <a:rPr lang="en-US" sz="5400">
                <a:solidFill>
                  <a:srgbClr val="0044B5"/>
                </a:solidFill>
                <a:latin typeface="Antonio Bold"/>
                <a:ea typeface="Palanquin"/>
                <a:cs typeface="Palanquin"/>
                <a:sym typeface="Palanquin"/>
              </a:rPr>
              <a:t>SOURCES CITED </a:t>
            </a:r>
          </a:p>
        </p:txBody>
      </p:sp>
      <p:sp>
        <p:nvSpPr>
          <p:cNvPr id="7" name="TextBox 6">
            <a:extLst>
              <a:ext uri="{FF2B5EF4-FFF2-40B4-BE49-F238E27FC236}">
                <a16:creationId xmlns:a16="http://schemas.microsoft.com/office/drawing/2014/main" id="{30199F8C-1DFA-10A4-994E-1E2621772774}"/>
              </a:ext>
            </a:extLst>
          </p:cNvPr>
          <p:cNvSpPr txBox="1"/>
          <p:nvPr/>
        </p:nvSpPr>
        <p:spPr>
          <a:xfrm>
            <a:off x="1293963" y="2469312"/>
            <a:ext cx="12422037" cy="60324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panose="020B0604020202020204" pitchFamily="34" charset="0"/>
              <a:buChar char="•"/>
            </a:pPr>
            <a:r>
              <a:rPr lang="en-US" sz="3200">
                <a:latin typeface="Palanquin"/>
                <a:cs typeface="Palanquin"/>
              </a:rPr>
              <a:t>Governor's Task Force on Housing. (2018). </a:t>
            </a:r>
            <a:r>
              <a:rPr lang="en-US" sz="3200" i="1">
                <a:latin typeface="Palanquin"/>
                <a:cs typeface="Palanquin"/>
              </a:rPr>
              <a:t>More Places to Call Home: Investing in Minnesota's Future</a:t>
            </a:r>
            <a:r>
              <a:rPr lang="en-US" sz="3200">
                <a:latin typeface="Palanquin"/>
                <a:cs typeface="Palanquin"/>
              </a:rPr>
              <a:t>. State of Minnesota. </a:t>
            </a:r>
          </a:p>
          <a:p>
            <a:endParaRPr lang="en-US" sz="3200" u="none" strike="noStrike">
              <a:latin typeface="Palanquin"/>
              <a:ea typeface="Calibri"/>
              <a:cs typeface="Palanquin"/>
            </a:endParaRPr>
          </a:p>
          <a:p>
            <a:pPr marL="457200" indent="-457200">
              <a:buFont typeface="Arial" panose="020B0604020202020204" pitchFamily="34" charset="0"/>
              <a:buChar char="•"/>
            </a:pPr>
            <a:r>
              <a:rPr lang="en-US" sz="3200" u="none" strike="noStrike">
                <a:latin typeface="Palanquin"/>
                <a:ea typeface="Calibri"/>
                <a:cs typeface="Palanquin"/>
              </a:rPr>
              <a:t>Wilder Research, Minnesota Homeless Study (2023)</a:t>
            </a:r>
          </a:p>
          <a:p>
            <a:pPr marL="457200" indent="-457200">
              <a:buFont typeface="Arial" panose="020B0604020202020204" pitchFamily="34" charset="0"/>
              <a:buChar char="•"/>
            </a:pPr>
            <a:endParaRPr lang="en-US" sz="3200">
              <a:latin typeface="Palanquin"/>
              <a:ea typeface="Calibri"/>
              <a:cs typeface="Palanquin"/>
            </a:endParaRPr>
          </a:p>
          <a:p>
            <a:pPr marL="457200" indent="-457200">
              <a:buFont typeface="Arial" panose="020B0604020202020204" pitchFamily="34" charset="0"/>
              <a:buChar char="•"/>
            </a:pPr>
            <a:r>
              <a:rPr lang="en-US" sz="3200" u="none" strike="noStrike">
                <a:latin typeface="Palanquin"/>
                <a:ea typeface="Calibri"/>
                <a:cs typeface="Palanquin"/>
              </a:rPr>
              <a:t>Columbia Justice Lab. </a:t>
            </a:r>
            <a:r>
              <a:rPr lang="en-US" sz="3200" i="1" u="none" strike="noStrike">
                <a:latin typeface="Palanquin"/>
                <a:ea typeface="Calibri"/>
                <a:cs typeface="Palanquin"/>
              </a:rPr>
              <a:t>Emerging Adult Justice. </a:t>
            </a:r>
            <a:r>
              <a:rPr lang="en-US" sz="3200" u="none" strike="noStrike">
                <a:latin typeface="Palanquin"/>
                <a:ea typeface="Calibri"/>
                <a:cs typeface="Palanquin"/>
              </a:rPr>
              <a:t>Columbia University. </a:t>
            </a:r>
            <a:r>
              <a:rPr lang="en-US" sz="3200" u="none" strike="noStrike">
                <a:latin typeface="Palanquin"/>
                <a:ea typeface="Calibri"/>
                <a:cs typeface="Palanquin"/>
                <a:hlinkClick r:id="rId4"/>
              </a:rPr>
              <a:t>https://justicelab.columbia.edu/EAJ</a:t>
            </a:r>
            <a:endParaRPr lang="en-US" sz="3200" u="none" strike="noStrike">
              <a:latin typeface="Palanquin"/>
              <a:ea typeface="Calibri"/>
              <a:cs typeface="Palanquin"/>
            </a:endParaRPr>
          </a:p>
          <a:p>
            <a:pPr marL="457200" indent="-457200">
              <a:buFont typeface="Arial" panose="020B0604020202020204" pitchFamily="34" charset="0"/>
              <a:buChar char="•"/>
            </a:pPr>
            <a:endParaRPr lang="en-US" sz="3200" u="none" strike="noStrike">
              <a:latin typeface="Palanquin"/>
              <a:ea typeface="Calibri"/>
              <a:cs typeface="Palanquin"/>
            </a:endParaRPr>
          </a:p>
          <a:p>
            <a:pPr marL="457200" indent="-457200">
              <a:buFont typeface="Arial" panose="020B0604020202020204" pitchFamily="34" charset="0"/>
              <a:buChar char="•"/>
            </a:pPr>
            <a:r>
              <a:rPr lang="en-US" sz="3200" u="none" strike="noStrike">
                <a:latin typeface="Palanquin"/>
                <a:ea typeface="Calibri"/>
                <a:cs typeface="Palanquin"/>
              </a:rPr>
              <a:t>Minnesota Department of Children, Youth, and Families. Whole Family Approach: Tools and Resources.</a:t>
            </a:r>
          </a:p>
          <a:p>
            <a:endParaRPr lang="en-US" sz="2400">
              <a:latin typeface="Palanquin"/>
              <a:cs typeface="Palanquin"/>
            </a:endParaRPr>
          </a:p>
          <a:p>
            <a:endParaRPr lang="en-US" sz="2400">
              <a:latin typeface="Palanquin"/>
              <a:ea typeface="Calibri"/>
              <a:cs typeface="Palanquin"/>
            </a:endParaRPr>
          </a:p>
          <a:p>
            <a:pPr algn="ctr"/>
            <a:endParaRPr lang="en-US">
              <a:ea typeface="Calibri"/>
              <a:cs typeface="Calibri"/>
            </a:endParaRPr>
          </a:p>
        </p:txBody>
      </p:sp>
    </p:spTree>
    <p:extLst>
      <p:ext uri="{BB962C8B-B14F-4D97-AF65-F5344CB8AC3E}">
        <p14:creationId xmlns:p14="http://schemas.microsoft.com/office/powerpoint/2010/main" val="2553779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A blue text on a black background  Description automatically generated"/>
          <p:cNvSpPr/>
          <p:nvPr/>
        </p:nvSpPr>
        <p:spPr>
          <a:xfrm>
            <a:off x="680733" y="8763838"/>
            <a:ext cx="2828897" cy="855855"/>
          </a:xfrm>
          <a:custGeom>
            <a:avLst/>
            <a:gdLst/>
            <a:ahLst/>
            <a:cxnLst/>
            <a:rect l="l" t="t" r="r" b="b"/>
            <a:pathLst>
              <a:path w="2828897" h="855855">
                <a:moveTo>
                  <a:pt x="0" y="0"/>
                </a:moveTo>
                <a:lnTo>
                  <a:pt x="2828897" y="0"/>
                </a:lnTo>
                <a:lnTo>
                  <a:pt x="2828897" y="855856"/>
                </a:lnTo>
                <a:lnTo>
                  <a:pt x="0" y="855856"/>
                </a:lnTo>
                <a:lnTo>
                  <a:pt x="0" y="0"/>
                </a:lnTo>
                <a:close/>
              </a:path>
            </a:pathLst>
          </a:custGeom>
          <a:blipFill>
            <a:blip r:embed="rId3"/>
            <a:stretch>
              <a:fillRect t="-14" b="-14"/>
            </a:stretch>
          </a:blipFill>
        </p:spPr>
        <p:txBody>
          <a:bodyPr/>
          <a:lstStyle/>
          <a:p>
            <a:endParaRPr lang="en-US"/>
          </a:p>
        </p:txBody>
      </p:sp>
      <p:sp>
        <p:nvSpPr>
          <p:cNvPr id="5" name="TextBox 5"/>
          <p:cNvSpPr txBox="1"/>
          <p:nvPr/>
        </p:nvSpPr>
        <p:spPr>
          <a:xfrm>
            <a:off x="12895596" y="6253715"/>
            <a:ext cx="4648603" cy="260649"/>
          </a:xfrm>
          <a:prstGeom prst="rect">
            <a:avLst/>
          </a:prstGeom>
        </p:spPr>
        <p:txBody>
          <a:bodyPr wrap="square" lIns="0" tIns="0" rIns="0" bIns="0" rtlCol="0" anchor="t">
            <a:spAutoFit/>
          </a:bodyPr>
          <a:lstStyle/>
          <a:p>
            <a:pPr>
              <a:lnSpc>
                <a:spcPts val="4293"/>
              </a:lnSpc>
            </a:pPr>
            <a:r>
              <a:rPr lang="en-US" sz="3050" b="1">
                <a:solidFill>
                  <a:srgbClr val="0044B5"/>
                </a:solidFill>
                <a:latin typeface="Palanquin Bold"/>
                <a:ea typeface="Palanquin Bold"/>
                <a:cs typeface="Palanquin Bold"/>
              </a:rPr>
              <a:t>Dan Stanton</a:t>
            </a:r>
          </a:p>
        </p:txBody>
      </p:sp>
      <p:sp>
        <p:nvSpPr>
          <p:cNvPr id="6" name="TextBox 6"/>
          <p:cNvSpPr txBox="1"/>
          <p:nvPr/>
        </p:nvSpPr>
        <p:spPr>
          <a:xfrm>
            <a:off x="12331350" y="6786747"/>
            <a:ext cx="3345880" cy="403316"/>
          </a:xfrm>
          <a:prstGeom prst="rect">
            <a:avLst/>
          </a:prstGeom>
        </p:spPr>
        <p:txBody>
          <a:bodyPr wrap="square" lIns="0" tIns="0" rIns="0" bIns="0" rtlCol="0" anchor="t">
            <a:spAutoFit/>
          </a:bodyPr>
          <a:lstStyle/>
          <a:p>
            <a:pPr algn="ctr">
              <a:lnSpc>
                <a:spcPts val="3271"/>
              </a:lnSpc>
            </a:pPr>
            <a:r>
              <a:rPr lang="en-US" sz="2300">
                <a:solidFill>
                  <a:srgbClr val="0044B5"/>
                </a:solidFill>
                <a:latin typeface="Palanquin"/>
                <a:ea typeface="Palanquin"/>
                <a:cs typeface="Palanquin"/>
              </a:rPr>
              <a:t>Operations Specialist</a:t>
            </a:r>
          </a:p>
          <a:p>
            <a:pPr algn="ctr">
              <a:lnSpc>
                <a:spcPts val="3271"/>
              </a:lnSpc>
            </a:pPr>
            <a:r>
              <a:rPr lang="en-US" sz="2300">
                <a:solidFill>
                  <a:srgbClr val="0044B5"/>
                </a:solidFill>
                <a:latin typeface="Palanquin"/>
                <a:ea typeface="Palanquin"/>
                <a:cs typeface="Palanquin"/>
              </a:rPr>
              <a:t>Pathways Home </a:t>
            </a:r>
          </a:p>
        </p:txBody>
      </p:sp>
      <p:sp>
        <p:nvSpPr>
          <p:cNvPr id="9" name="TextBox 9"/>
          <p:cNvSpPr txBox="1"/>
          <p:nvPr/>
        </p:nvSpPr>
        <p:spPr>
          <a:xfrm>
            <a:off x="7947318" y="6192596"/>
            <a:ext cx="3333571" cy="260649"/>
          </a:xfrm>
          <a:prstGeom prst="rect">
            <a:avLst/>
          </a:prstGeom>
        </p:spPr>
        <p:txBody>
          <a:bodyPr wrap="square" lIns="0" tIns="0" rIns="0" bIns="0" rtlCol="0" anchor="t">
            <a:spAutoFit/>
          </a:bodyPr>
          <a:lstStyle/>
          <a:p>
            <a:pPr>
              <a:lnSpc>
                <a:spcPts val="4293"/>
              </a:lnSpc>
            </a:pPr>
            <a:r>
              <a:rPr lang="en-US" sz="3050" b="1" err="1">
                <a:solidFill>
                  <a:srgbClr val="0044B5"/>
                </a:solidFill>
                <a:latin typeface="Palanquin Bold"/>
                <a:ea typeface="Palanquin Bold"/>
                <a:cs typeface="Palanquin Bold"/>
              </a:rPr>
              <a:t>Nicque</a:t>
            </a:r>
            <a:r>
              <a:rPr lang="en-US" sz="3050" b="1">
                <a:solidFill>
                  <a:srgbClr val="0044B5"/>
                </a:solidFill>
                <a:latin typeface="Palanquin Bold"/>
                <a:ea typeface="Palanquin Bold"/>
                <a:cs typeface="Palanquin Bold"/>
              </a:rPr>
              <a:t> Mabrey</a:t>
            </a:r>
            <a:endParaRPr lang="en-US" sz="3050" b="1">
              <a:solidFill>
                <a:srgbClr val="0044B5"/>
              </a:solidFill>
              <a:latin typeface="Palanquin Bold"/>
              <a:ea typeface="Palanquin Bold"/>
              <a:cs typeface="Palanquin Bold"/>
              <a:sym typeface="Palanquin Bold"/>
            </a:endParaRPr>
          </a:p>
        </p:txBody>
      </p:sp>
      <p:sp>
        <p:nvSpPr>
          <p:cNvPr id="10" name="TextBox 10"/>
          <p:cNvSpPr txBox="1"/>
          <p:nvPr/>
        </p:nvSpPr>
        <p:spPr>
          <a:xfrm>
            <a:off x="6861570" y="6768777"/>
            <a:ext cx="4564860" cy="198131"/>
          </a:xfrm>
          <a:prstGeom prst="rect">
            <a:avLst/>
          </a:prstGeom>
        </p:spPr>
        <p:txBody>
          <a:bodyPr wrap="square" lIns="0" tIns="0" rIns="0" bIns="0" rtlCol="0" anchor="t">
            <a:spAutoFit/>
          </a:bodyPr>
          <a:lstStyle/>
          <a:p>
            <a:pPr algn="ctr">
              <a:lnSpc>
                <a:spcPts val="3271"/>
              </a:lnSpc>
            </a:pPr>
            <a:r>
              <a:rPr lang="en-US" sz="2300">
                <a:solidFill>
                  <a:srgbClr val="0044B5"/>
                </a:solidFill>
                <a:latin typeface="Palanquin"/>
                <a:ea typeface="Palanquin"/>
                <a:cs typeface="Palanquin"/>
                <a:sym typeface="Palanquin"/>
              </a:rPr>
              <a:t>Pathways Home, Program Officer  </a:t>
            </a:r>
            <a:endParaRPr lang="en-US"/>
          </a:p>
        </p:txBody>
      </p:sp>
      <p:sp>
        <p:nvSpPr>
          <p:cNvPr id="19" name="TextBox 9">
            <a:extLst>
              <a:ext uri="{FF2B5EF4-FFF2-40B4-BE49-F238E27FC236}">
                <a16:creationId xmlns:a16="http://schemas.microsoft.com/office/drawing/2014/main" id="{3AEBDAAE-1AA9-9C86-3163-6311F1CEB90C}"/>
              </a:ext>
            </a:extLst>
          </p:cNvPr>
          <p:cNvSpPr txBox="1"/>
          <p:nvPr/>
        </p:nvSpPr>
        <p:spPr>
          <a:xfrm>
            <a:off x="1929786" y="6319364"/>
            <a:ext cx="3462619" cy="260649"/>
          </a:xfrm>
          <a:prstGeom prst="rect">
            <a:avLst/>
          </a:prstGeom>
          <a:noFill/>
        </p:spPr>
        <p:txBody>
          <a:bodyPr wrap="square" lIns="0" tIns="0" rIns="0" bIns="0" rtlCol="0" anchor="t">
            <a:spAutoFit/>
          </a:bodyPr>
          <a:lstStyle/>
          <a:p>
            <a:pPr>
              <a:lnSpc>
                <a:spcPts val="4293"/>
              </a:lnSpc>
            </a:pPr>
            <a:r>
              <a:rPr lang="en-US" sz="3050" b="1">
                <a:solidFill>
                  <a:srgbClr val="0044B5"/>
                </a:solidFill>
                <a:latin typeface="Palanquin Bold"/>
                <a:ea typeface="Palanquin Bold"/>
                <a:cs typeface="Palanquin Bold"/>
              </a:rPr>
              <a:t>Liz Corey, MPH</a:t>
            </a:r>
          </a:p>
        </p:txBody>
      </p:sp>
      <p:sp>
        <p:nvSpPr>
          <p:cNvPr id="11" name="TextBox 11"/>
          <p:cNvSpPr txBox="1"/>
          <p:nvPr/>
        </p:nvSpPr>
        <p:spPr>
          <a:xfrm>
            <a:off x="1028700" y="1076325"/>
            <a:ext cx="8979377" cy="666849"/>
          </a:xfrm>
          <a:prstGeom prst="rect">
            <a:avLst/>
          </a:prstGeom>
        </p:spPr>
        <p:txBody>
          <a:bodyPr wrap="square" lIns="0" tIns="0" rIns="0" bIns="0" rtlCol="0" anchor="t">
            <a:spAutoFit/>
          </a:bodyPr>
          <a:lstStyle/>
          <a:p>
            <a:pPr>
              <a:lnSpc>
                <a:spcPts val="5232"/>
              </a:lnSpc>
            </a:pPr>
            <a:r>
              <a:rPr lang="en-US" sz="5400">
                <a:solidFill>
                  <a:srgbClr val="0044B5"/>
                </a:solidFill>
                <a:latin typeface="Antonio Bold"/>
                <a:ea typeface="Palanquin"/>
                <a:cs typeface="Palanquin"/>
                <a:sym typeface="Palanquin"/>
              </a:rPr>
              <a:t>TODAY’S HOST TEAM </a:t>
            </a:r>
          </a:p>
        </p:txBody>
      </p:sp>
      <p:sp>
        <p:nvSpPr>
          <p:cNvPr id="20" name="TextBox 10">
            <a:extLst>
              <a:ext uri="{FF2B5EF4-FFF2-40B4-BE49-F238E27FC236}">
                <a16:creationId xmlns:a16="http://schemas.microsoft.com/office/drawing/2014/main" id="{8BEA4DC8-9B90-4B7A-A850-810BD90DF852}"/>
              </a:ext>
            </a:extLst>
          </p:cNvPr>
          <p:cNvSpPr txBox="1"/>
          <p:nvPr/>
        </p:nvSpPr>
        <p:spPr>
          <a:xfrm>
            <a:off x="1749129" y="6867843"/>
            <a:ext cx="2791995" cy="198131"/>
          </a:xfrm>
          <a:prstGeom prst="rect">
            <a:avLst/>
          </a:prstGeom>
        </p:spPr>
        <p:txBody>
          <a:bodyPr wrap="square" lIns="0" tIns="0" rIns="0" bIns="0" rtlCol="0" anchor="t">
            <a:spAutoFit/>
          </a:bodyPr>
          <a:lstStyle/>
          <a:p>
            <a:pPr algn="ctr">
              <a:lnSpc>
                <a:spcPts val="3271"/>
              </a:lnSpc>
            </a:pPr>
            <a:r>
              <a:rPr lang="en-US" sz="2300">
                <a:solidFill>
                  <a:srgbClr val="0044B5"/>
                </a:solidFill>
                <a:latin typeface="Palanquin"/>
                <a:ea typeface="Palanquin"/>
                <a:cs typeface="Palanquin"/>
                <a:sym typeface="Palanquin"/>
              </a:rPr>
              <a:t>Evaluator</a:t>
            </a:r>
          </a:p>
        </p:txBody>
      </p:sp>
      <p:sp>
        <p:nvSpPr>
          <p:cNvPr id="21" name="TextBox 6">
            <a:extLst>
              <a:ext uri="{FF2B5EF4-FFF2-40B4-BE49-F238E27FC236}">
                <a16:creationId xmlns:a16="http://schemas.microsoft.com/office/drawing/2014/main" id="{07A1D5B8-1CD3-97FC-E5CC-F3B6607D15F3}"/>
              </a:ext>
            </a:extLst>
          </p:cNvPr>
          <p:cNvSpPr txBox="1"/>
          <p:nvPr/>
        </p:nvSpPr>
        <p:spPr>
          <a:xfrm>
            <a:off x="1552780" y="7190063"/>
            <a:ext cx="3345880" cy="198131"/>
          </a:xfrm>
          <a:prstGeom prst="rect">
            <a:avLst/>
          </a:prstGeom>
        </p:spPr>
        <p:txBody>
          <a:bodyPr wrap="square" lIns="0" tIns="0" rIns="0" bIns="0" rtlCol="0" anchor="t">
            <a:spAutoFit/>
          </a:bodyPr>
          <a:lstStyle/>
          <a:p>
            <a:pPr algn="ctr">
              <a:lnSpc>
                <a:spcPts val="3271"/>
              </a:lnSpc>
            </a:pPr>
            <a:r>
              <a:rPr lang="en-US" sz="2300">
                <a:solidFill>
                  <a:srgbClr val="0044B5"/>
                </a:solidFill>
                <a:latin typeface="Palanquin"/>
                <a:ea typeface="Palanquin"/>
                <a:cs typeface="Palanquin"/>
              </a:rPr>
              <a:t>Pathways Home </a:t>
            </a:r>
          </a:p>
        </p:txBody>
      </p:sp>
      <p:pic>
        <p:nvPicPr>
          <p:cNvPr id="15" name="Picture 14">
            <a:extLst>
              <a:ext uri="{FF2B5EF4-FFF2-40B4-BE49-F238E27FC236}">
                <a16:creationId xmlns:a16="http://schemas.microsoft.com/office/drawing/2014/main" id="{8DB8FB40-CC27-CE47-CC3C-66CCBE441A7C}"/>
              </a:ext>
            </a:extLst>
          </p:cNvPr>
          <p:cNvPicPr>
            <a:picLocks noChangeAspect="1"/>
          </p:cNvPicPr>
          <p:nvPr/>
        </p:nvPicPr>
        <p:blipFill>
          <a:blip r:embed="rId4"/>
          <a:stretch>
            <a:fillRect/>
          </a:stretch>
        </p:blipFill>
        <p:spPr>
          <a:xfrm>
            <a:off x="12427903" y="2934640"/>
            <a:ext cx="3152775" cy="3133725"/>
          </a:xfrm>
          <a:prstGeom prst="rect">
            <a:avLst/>
          </a:prstGeom>
        </p:spPr>
      </p:pic>
      <p:pic>
        <p:nvPicPr>
          <p:cNvPr id="16" name="Picture 15">
            <a:extLst>
              <a:ext uri="{FF2B5EF4-FFF2-40B4-BE49-F238E27FC236}">
                <a16:creationId xmlns:a16="http://schemas.microsoft.com/office/drawing/2014/main" id="{2E995730-04CF-5391-D0FC-5D5A676462EF}"/>
              </a:ext>
            </a:extLst>
          </p:cNvPr>
          <p:cNvPicPr>
            <a:picLocks noChangeAspect="1"/>
          </p:cNvPicPr>
          <p:nvPr/>
        </p:nvPicPr>
        <p:blipFill>
          <a:blip r:embed="rId5"/>
          <a:stretch>
            <a:fillRect/>
          </a:stretch>
        </p:blipFill>
        <p:spPr>
          <a:xfrm>
            <a:off x="7481887" y="2974718"/>
            <a:ext cx="3291840" cy="3272976"/>
          </a:xfrm>
          <a:prstGeom prst="rect">
            <a:avLst/>
          </a:prstGeom>
          <a:ln>
            <a:solidFill>
              <a:srgbClr val="0044B5"/>
            </a:solidFill>
          </a:ln>
        </p:spPr>
      </p:pic>
      <p:grpSp>
        <p:nvGrpSpPr>
          <p:cNvPr id="3" name="Group 14">
            <a:extLst>
              <a:ext uri="{FF2B5EF4-FFF2-40B4-BE49-F238E27FC236}">
                <a16:creationId xmlns:a16="http://schemas.microsoft.com/office/drawing/2014/main" id="{CE7CDA25-7EA6-35B0-07C3-183E8D8E91CA}"/>
              </a:ext>
            </a:extLst>
          </p:cNvPr>
          <p:cNvGrpSpPr>
            <a:grpSpLocks noChangeAspect="1"/>
          </p:cNvGrpSpPr>
          <p:nvPr/>
        </p:nvGrpSpPr>
        <p:grpSpPr>
          <a:xfrm>
            <a:off x="1749129" y="2934640"/>
            <a:ext cx="3192640" cy="3178426"/>
            <a:chOff x="-33258" y="-75"/>
            <a:chExt cx="14906544" cy="14840178"/>
          </a:xfrm>
        </p:grpSpPr>
        <p:sp>
          <p:nvSpPr>
            <p:cNvPr id="4" name="Freeform 15">
              <a:extLst>
                <a:ext uri="{FF2B5EF4-FFF2-40B4-BE49-F238E27FC236}">
                  <a16:creationId xmlns:a16="http://schemas.microsoft.com/office/drawing/2014/main" id="{F85F2DF5-07E0-447C-FAFF-C5D8183E4D31}"/>
                </a:ext>
              </a:extLst>
            </p:cNvPr>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FD372C"/>
            </a:solidFill>
          </p:spPr>
          <p:txBody>
            <a:bodyPr/>
            <a:lstStyle/>
            <a:p>
              <a:endParaRPr lang="en-US"/>
            </a:p>
          </p:txBody>
        </p:sp>
        <p:sp>
          <p:nvSpPr>
            <p:cNvPr id="7" name="Freeform 16">
              <a:extLst>
                <a:ext uri="{FF2B5EF4-FFF2-40B4-BE49-F238E27FC236}">
                  <a16:creationId xmlns:a16="http://schemas.microsoft.com/office/drawing/2014/main" id="{A499EC4A-5795-67BA-F8C9-9D50D70AAD85}"/>
                </a:ext>
              </a:extLst>
            </p:cNvPr>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21296B"/>
            </a:solidFill>
          </p:spPr>
          <p:txBody>
            <a:bodyPr/>
            <a:lstStyle/>
            <a:p>
              <a:endParaRPr lang="en-US"/>
            </a:p>
          </p:txBody>
        </p:sp>
      </p:grpSp>
      <p:pic>
        <p:nvPicPr>
          <p:cNvPr id="13" name="Picture 12">
            <a:extLst>
              <a:ext uri="{FF2B5EF4-FFF2-40B4-BE49-F238E27FC236}">
                <a16:creationId xmlns:a16="http://schemas.microsoft.com/office/drawing/2014/main" id="{346976B2-B228-BC35-0060-6FABEBA9F9A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92239" y="3015093"/>
            <a:ext cx="3017520" cy="3017520"/>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44B5"/>
        </a:solidFill>
        <a:effectLst/>
      </p:bgPr>
    </p:bg>
    <p:spTree>
      <p:nvGrpSpPr>
        <p:cNvPr id="1" name="">
          <a:extLst>
            <a:ext uri="{FF2B5EF4-FFF2-40B4-BE49-F238E27FC236}">
              <a16:creationId xmlns:a16="http://schemas.microsoft.com/office/drawing/2014/main" id="{AF5FA338-4B99-5198-CB3B-C95983A7F003}"/>
            </a:ext>
          </a:extLst>
        </p:cNvPr>
        <p:cNvGrpSpPr/>
        <p:nvPr/>
      </p:nvGrpSpPr>
      <p:grpSpPr>
        <a:xfrm>
          <a:off x="0" y="0"/>
          <a:ext cx="0" cy="0"/>
          <a:chOff x="0" y="0"/>
          <a:chExt cx="0" cy="0"/>
        </a:xfrm>
      </p:grpSpPr>
      <p:sp>
        <p:nvSpPr>
          <p:cNvPr id="4" name="Freeform 4" descr="A black background with white text  Description automatically generated">
            <a:extLst>
              <a:ext uri="{FF2B5EF4-FFF2-40B4-BE49-F238E27FC236}">
                <a16:creationId xmlns:a16="http://schemas.microsoft.com/office/drawing/2014/main" id="{0DFD503A-D887-C5D7-FA67-9641E5B6976B}"/>
              </a:ext>
            </a:extLst>
          </p:cNvPr>
          <p:cNvSpPr/>
          <p:nvPr/>
        </p:nvSpPr>
        <p:spPr>
          <a:xfrm>
            <a:off x="605495" y="8742940"/>
            <a:ext cx="3714652" cy="1123833"/>
          </a:xfrm>
          <a:custGeom>
            <a:avLst/>
            <a:gdLst/>
            <a:ahLst/>
            <a:cxnLst/>
            <a:rect l="l" t="t" r="r" b="b"/>
            <a:pathLst>
              <a:path w="3714652" h="1123833">
                <a:moveTo>
                  <a:pt x="0" y="0"/>
                </a:moveTo>
                <a:lnTo>
                  <a:pt x="3714652" y="0"/>
                </a:lnTo>
                <a:lnTo>
                  <a:pt x="3714652" y="1123832"/>
                </a:lnTo>
                <a:lnTo>
                  <a:pt x="0" y="1123832"/>
                </a:lnTo>
                <a:lnTo>
                  <a:pt x="0" y="0"/>
                </a:lnTo>
                <a:close/>
              </a:path>
            </a:pathLst>
          </a:custGeom>
          <a:blipFill>
            <a:blip r:embed="rId3"/>
            <a:stretch>
              <a:fillRect t="-14" b="-14"/>
            </a:stretch>
          </a:blipFill>
        </p:spPr>
        <p:txBody>
          <a:bodyPr/>
          <a:lstStyle/>
          <a:p>
            <a:endParaRPr lang="en-US"/>
          </a:p>
        </p:txBody>
      </p:sp>
      <p:sp>
        <p:nvSpPr>
          <p:cNvPr id="10" name="TextBox 10">
            <a:extLst>
              <a:ext uri="{FF2B5EF4-FFF2-40B4-BE49-F238E27FC236}">
                <a16:creationId xmlns:a16="http://schemas.microsoft.com/office/drawing/2014/main" id="{4DC7C81B-1BE6-ECC2-45AE-425372347FE5}"/>
              </a:ext>
            </a:extLst>
          </p:cNvPr>
          <p:cNvSpPr txBox="1"/>
          <p:nvPr/>
        </p:nvSpPr>
        <p:spPr>
          <a:xfrm>
            <a:off x="846161" y="3771329"/>
            <a:ext cx="8492540" cy="2744341"/>
          </a:xfrm>
          <a:prstGeom prst="rect">
            <a:avLst/>
          </a:prstGeom>
        </p:spPr>
        <p:txBody>
          <a:bodyPr wrap="square" lIns="0" tIns="0" rIns="0" bIns="0" rtlCol="0" anchor="t">
            <a:spAutoFit/>
          </a:bodyPr>
          <a:lstStyle/>
          <a:p>
            <a:pPr>
              <a:lnSpc>
                <a:spcPts val="10661"/>
              </a:lnSpc>
            </a:pPr>
            <a:r>
              <a:rPr lang="en-US" sz="8950" b="1">
                <a:solidFill>
                  <a:srgbClr val="FFFFFF"/>
                </a:solidFill>
                <a:latin typeface="Antonio Bold"/>
                <a:ea typeface="Antonio Bold"/>
                <a:cs typeface="Antonio Bold"/>
                <a:sym typeface="Antonio Bold"/>
              </a:rPr>
              <a:t>PATHWAYS HOME  BACKGROUND</a:t>
            </a:r>
          </a:p>
        </p:txBody>
      </p:sp>
      <p:pic>
        <p:nvPicPr>
          <p:cNvPr id="3" name="Picture 2" descr="preencoded.png">
            <a:extLst>
              <a:ext uri="{FF2B5EF4-FFF2-40B4-BE49-F238E27FC236}">
                <a16:creationId xmlns:a16="http://schemas.microsoft.com/office/drawing/2014/main" id="{4C6E8F2D-39F9-9923-84D3-08AB8331BF0A}"/>
              </a:ext>
            </a:extLst>
          </p:cNvPr>
          <p:cNvPicPr>
            <a:picLocks noChangeAspect="1"/>
          </p:cNvPicPr>
          <p:nvPr/>
        </p:nvPicPr>
        <p:blipFill>
          <a:blip r:embed="rId4"/>
          <a:stretch>
            <a:fillRect/>
          </a:stretch>
        </p:blipFill>
        <p:spPr>
          <a:xfrm>
            <a:off x="9509760" y="3108960"/>
            <a:ext cx="7960274" cy="5303520"/>
          </a:xfrm>
          <a:prstGeom prst="rect">
            <a:avLst/>
          </a:prstGeom>
        </p:spPr>
      </p:pic>
    </p:spTree>
    <p:extLst>
      <p:ext uri="{BB962C8B-B14F-4D97-AF65-F5344CB8AC3E}">
        <p14:creationId xmlns:p14="http://schemas.microsoft.com/office/powerpoint/2010/main" val="3960041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823960" y="0"/>
            <a:ext cx="9464040" cy="10287000"/>
          </a:xfrm>
          <a:custGeom>
            <a:avLst/>
            <a:gdLst/>
            <a:ahLst/>
            <a:cxnLst/>
            <a:rect l="l" t="t" r="r" b="b"/>
            <a:pathLst>
              <a:path w="9464040" h="10287000">
                <a:moveTo>
                  <a:pt x="0" y="0"/>
                </a:moveTo>
                <a:lnTo>
                  <a:pt x="9464040" y="0"/>
                </a:lnTo>
                <a:lnTo>
                  <a:pt x="9464040" y="10287000"/>
                </a:lnTo>
                <a:lnTo>
                  <a:pt x="0" y="10287000"/>
                </a:lnTo>
                <a:lnTo>
                  <a:pt x="0" y="0"/>
                </a:lnTo>
                <a:close/>
              </a:path>
            </a:pathLst>
          </a:custGeom>
          <a:blipFill>
            <a:blip r:embed="rId3"/>
            <a:stretch>
              <a:fillRect/>
            </a:stretch>
          </a:blipFill>
        </p:spPr>
        <p:txBody>
          <a:bodyPr/>
          <a:lstStyle/>
          <a:p>
            <a:endParaRPr lang="en-US"/>
          </a:p>
        </p:txBody>
      </p:sp>
      <p:sp>
        <p:nvSpPr>
          <p:cNvPr id="3" name="Freeform 3" descr="A blue text on a black background  Description automatically generated"/>
          <p:cNvSpPr/>
          <p:nvPr/>
        </p:nvSpPr>
        <p:spPr>
          <a:xfrm>
            <a:off x="680733" y="8763838"/>
            <a:ext cx="2828897" cy="855855"/>
          </a:xfrm>
          <a:custGeom>
            <a:avLst/>
            <a:gdLst/>
            <a:ahLst/>
            <a:cxnLst/>
            <a:rect l="l" t="t" r="r" b="b"/>
            <a:pathLst>
              <a:path w="2828897" h="855855">
                <a:moveTo>
                  <a:pt x="0" y="0"/>
                </a:moveTo>
                <a:lnTo>
                  <a:pt x="2828897" y="0"/>
                </a:lnTo>
                <a:lnTo>
                  <a:pt x="2828897" y="855856"/>
                </a:lnTo>
                <a:lnTo>
                  <a:pt x="0" y="855856"/>
                </a:lnTo>
                <a:lnTo>
                  <a:pt x="0" y="0"/>
                </a:lnTo>
                <a:close/>
              </a:path>
            </a:pathLst>
          </a:custGeom>
          <a:blipFill>
            <a:blip r:embed="rId4"/>
            <a:stretch>
              <a:fillRect t="-14" b="-14"/>
            </a:stretch>
          </a:blipFill>
        </p:spPr>
        <p:txBody>
          <a:bodyPr/>
          <a:lstStyle/>
          <a:p>
            <a:endParaRPr lang="en-US"/>
          </a:p>
        </p:txBody>
      </p:sp>
      <p:sp>
        <p:nvSpPr>
          <p:cNvPr id="4" name="TextBox 4"/>
          <p:cNvSpPr txBox="1"/>
          <p:nvPr/>
        </p:nvSpPr>
        <p:spPr>
          <a:xfrm>
            <a:off x="17122140" y="9116538"/>
            <a:ext cx="393686" cy="132024"/>
          </a:xfrm>
          <a:prstGeom prst="rect">
            <a:avLst/>
          </a:prstGeom>
        </p:spPr>
        <p:txBody>
          <a:bodyPr wrap="square" lIns="0" tIns="0" rIns="0" bIns="0" rtlCol="0" anchor="t">
            <a:spAutoFit/>
          </a:bodyPr>
          <a:lstStyle/>
          <a:p>
            <a:pPr algn="r">
              <a:lnSpc>
                <a:spcPts val="2160"/>
              </a:lnSpc>
            </a:pPr>
            <a:r>
              <a:rPr lang="en-US" sz="1800" b="1">
                <a:solidFill>
                  <a:srgbClr val="0044B5"/>
                </a:solidFill>
                <a:latin typeface="Arimo Bold"/>
                <a:ea typeface="Arimo Bold"/>
                <a:cs typeface="Arimo Bold"/>
                <a:sym typeface="Arimo Bold"/>
              </a:rPr>
              <a:t>‹#›</a:t>
            </a:r>
          </a:p>
        </p:txBody>
      </p:sp>
      <p:sp>
        <p:nvSpPr>
          <p:cNvPr id="5" name="TextBox 5"/>
          <p:cNvSpPr txBox="1"/>
          <p:nvPr/>
        </p:nvSpPr>
        <p:spPr>
          <a:xfrm>
            <a:off x="10970073" y="6221507"/>
            <a:ext cx="5645337" cy="200055"/>
          </a:xfrm>
          <a:prstGeom prst="rect">
            <a:avLst/>
          </a:prstGeom>
        </p:spPr>
        <p:txBody>
          <a:bodyPr wrap="square" lIns="0" tIns="0" rIns="0" bIns="0" rtlCol="0" anchor="t">
            <a:spAutoFit/>
          </a:bodyPr>
          <a:lstStyle/>
          <a:p>
            <a:pPr>
              <a:lnSpc>
                <a:spcPts val="3240"/>
              </a:lnSpc>
            </a:pPr>
            <a:r>
              <a:rPr lang="en-US" sz="2400" b="1">
                <a:solidFill>
                  <a:srgbClr val="000000"/>
                </a:solidFill>
                <a:latin typeface="Palanquin Bold"/>
                <a:ea typeface="Palanquin Bold"/>
                <a:cs typeface="Palanquin Bold"/>
                <a:sym typeface="Palanquin Bold"/>
              </a:rPr>
              <a:t>PATHWAYS HOME FUNDED PARTNER </a:t>
            </a:r>
          </a:p>
        </p:txBody>
      </p:sp>
      <p:sp>
        <p:nvSpPr>
          <p:cNvPr id="6" name="TextBox 6"/>
          <p:cNvSpPr txBox="1"/>
          <p:nvPr/>
        </p:nvSpPr>
        <p:spPr>
          <a:xfrm>
            <a:off x="11025380" y="3136301"/>
            <a:ext cx="5516289" cy="3057774"/>
          </a:xfrm>
          <a:prstGeom prst="rect">
            <a:avLst/>
          </a:prstGeom>
        </p:spPr>
        <p:txBody>
          <a:bodyPr wrap="square" lIns="0" tIns="0" rIns="0" bIns="0" rtlCol="0" anchor="t">
            <a:normAutofit/>
          </a:bodyPr>
          <a:lstStyle/>
          <a:p>
            <a:r>
              <a:rPr lang="en-US" sz="3600">
                <a:solidFill>
                  <a:srgbClr val="000000"/>
                </a:solidFill>
                <a:latin typeface="Palanquin" panose="020B0004020203020204" pitchFamily="34" charset="0"/>
                <a:ea typeface="+mn-lt"/>
                <a:cs typeface="Palanquin" panose="020B0004020203020204" pitchFamily="34" charset="0"/>
              </a:rPr>
              <a:t>"Greater Twin Cities United Way has allowed for us to figure things out as opposed to always know the conclusion."</a:t>
            </a:r>
          </a:p>
        </p:txBody>
      </p:sp>
      <p:sp>
        <p:nvSpPr>
          <p:cNvPr id="7" name="TextBox 7"/>
          <p:cNvSpPr txBox="1"/>
          <p:nvPr/>
        </p:nvSpPr>
        <p:spPr>
          <a:xfrm>
            <a:off x="1028700" y="1962575"/>
            <a:ext cx="7065774" cy="6083076"/>
          </a:xfrm>
          <a:prstGeom prst="rect">
            <a:avLst/>
          </a:prstGeom>
        </p:spPr>
        <p:txBody>
          <a:bodyPr wrap="square" lIns="0" tIns="0" rIns="0" bIns="0" rtlCol="0" anchor="t">
            <a:spAutoFit/>
          </a:bodyPr>
          <a:lstStyle/>
          <a:p>
            <a:r>
              <a:rPr lang="en-US" sz="3050">
                <a:solidFill>
                  <a:srgbClr val="0044B5"/>
                </a:solidFill>
                <a:latin typeface="Palanquin"/>
                <a:cs typeface="Palanquin"/>
              </a:rPr>
              <a:t>Pathways Home is an Innovation initiative at GTCUW focused on homelessness prevention by strengthening housing stability for young people exiting foster care and the justice system to support successful transitions to adulthood. </a:t>
            </a:r>
          </a:p>
          <a:p>
            <a:endParaRPr lang="en-US" sz="3050">
              <a:solidFill>
                <a:srgbClr val="0044B5"/>
              </a:solidFill>
              <a:latin typeface="Palanquin"/>
              <a:ea typeface="+mn-lt"/>
              <a:cs typeface="Palanquin"/>
            </a:endParaRPr>
          </a:p>
          <a:p>
            <a:pPr>
              <a:lnSpc>
                <a:spcPts val="3719"/>
              </a:lnSpc>
              <a:spcBef>
                <a:spcPct val="0"/>
              </a:spcBef>
            </a:pPr>
            <a:r>
              <a:rPr lang="en-US" sz="3050">
                <a:solidFill>
                  <a:srgbClr val="0044B5"/>
                </a:solidFill>
                <a:latin typeface="Palanquin"/>
                <a:ea typeface="+mn-lt"/>
                <a:cs typeface="Palanquin"/>
              </a:rPr>
              <a:t>"We seek to transform foster care and criminal legal systems so that all young people have the housing stability and support they need to achieve their dreams."</a:t>
            </a:r>
            <a:endParaRPr lang="en-US">
              <a:latin typeface="Palanquin"/>
              <a:ea typeface="+mn-lt"/>
              <a:cs typeface="Palanquin"/>
            </a:endParaRPr>
          </a:p>
          <a:p>
            <a:pPr>
              <a:lnSpc>
                <a:spcPts val="3719"/>
              </a:lnSpc>
              <a:spcBef>
                <a:spcPct val="0"/>
              </a:spcBef>
            </a:pPr>
            <a:endParaRPr lang="en-US">
              <a:latin typeface="Palanquin"/>
              <a:cs typeface="Palanqui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1047129" y="756284"/>
            <a:ext cx="16193286" cy="880020"/>
          </a:xfrm>
          <a:prstGeom prst="rect">
            <a:avLst/>
          </a:prstGeom>
          <a:noFill/>
          <a:ln/>
        </p:spPr>
        <p:txBody>
          <a:bodyPr wrap="none" lIns="0" tIns="0" rIns="0" bIns="0" rtlCol="0" anchor="t"/>
          <a:lstStyle>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lgn="l">
              <a:lnSpc>
                <a:spcPct val="104000"/>
              </a:lnSpc>
              <a:buNone/>
            </a:pPr>
            <a:r>
              <a:rPr lang="en-US" sz="5400" b="1">
                <a:solidFill>
                  <a:srgbClr val="0044B5"/>
                </a:solidFill>
                <a:latin typeface="Antonio Bold" pitchFamily="34" charset="0"/>
                <a:ea typeface="Antonio Bold" pitchFamily="34" charset="-122"/>
                <a:cs typeface="Antonio Bold" pitchFamily="34" charset="-120"/>
              </a:rPr>
              <a:t>PHASE 1 SNAPSHOT (2023–2025)</a:t>
            </a:r>
            <a:endParaRPr lang="en-US" sz="5400"/>
          </a:p>
        </p:txBody>
      </p:sp>
      <p:sp>
        <p:nvSpPr>
          <p:cNvPr id="3" name="Text 1"/>
          <p:cNvSpPr/>
          <p:nvPr/>
        </p:nvSpPr>
        <p:spPr>
          <a:xfrm>
            <a:off x="1047130" y="3123903"/>
            <a:ext cx="7909571" cy="987474"/>
          </a:xfrm>
          <a:prstGeom prst="rect">
            <a:avLst/>
          </a:prstGeom>
          <a:noFill/>
          <a:ln/>
        </p:spPr>
        <p:txBody>
          <a:bodyPr wrap="none" lIns="0" tIns="0" rIns="0" bIns="0" rtlCol="0" anchor="t"/>
          <a:lstStyle>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lgn="ctr">
              <a:lnSpc>
                <a:spcPct val="83000"/>
              </a:lnSpc>
              <a:buNone/>
            </a:pPr>
            <a:r>
              <a:rPr lang="en-US" sz="7725" b="1">
                <a:solidFill>
                  <a:srgbClr val="0029CC"/>
                </a:solidFill>
                <a:latin typeface="Antonio Bold" pitchFamily="34" charset="0"/>
                <a:ea typeface="Antonio Bold" pitchFamily="34" charset="-122"/>
                <a:cs typeface="Antonio Bold" pitchFamily="34" charset="-120"/>
              </a:rPr>
              <a:t>$1.2M</a:t>
            </a:r>
            <a:endParaRPr lang="en-US" sz="7725"/>
          </a:p>
        </p:txBody>
      </p:sp>
      <p:sp>
        <p:nvSpPr>
          <p:cNvPr id="4" name="Text 2"/>
          <p:cNvSpPr/>
          <p:nvPr/>
        </p:nvSpPr>
        <p:spPr>
          <a:xfrm>
            <a:off x="1047130" y="4485233"/>
            <a:ext cx="7909571" cy="439937"/>
          </a:xfrm>
          <a:prstGeom prst="rect">
            <a:avLst/>
          </a:prstGeom>
          <a:noFill/>
          <a:ln/>
        </p:spPr>
        <p:txBody>
          <a:bodyPr wrap="none" lIns="0" tIns="0" rIns="0" bIns="0" rtlCol="0" anchor="t"/>
          <a:lstStyle>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lgn="ctr">
              <a:lnSpc>
                <a:spcPct val="104000"/>
              </a:lnSpc>
              <a:buNone/>
            </a:pPr>
            <a:r>
              <a:rPr lang="en-US" sz="2800" b="1">
                <a:solidFill>
                  <a:srgbClr val="0029CC"/>
                </a:solidFill>
                <a:latin typeface="Palanquin" panose="020B0004020203020204" pitchFamily="34" charset="0"/>
                <a:ea typeface="Antonio Bold" pitchFamily="34" charset="-122"/>
                <a:cs typeface="Palanquin" panose="020B0004020203020204" pitchFamily="34" charset="0"/>
              </a:rPr>
              <a:t>Invested</a:t>
            </a:r>
            <a:endParaRPr lang="en-US" sz="2800">
              <a:latin typeface="Palanquin" panose="020B0004020203020204" pitchFamily="34" charset="0"/>
              <a:cs typeface="Palanquin" panose="020B0004020203020204" pitchFamily="34" charset="0"/>
            </a:endParaRPr>
          </a:p>
        </p:txBody>
      </p:sp>
      <p:sp>
        <p:nvSpPr>
          <p:cNvPr id="5" name="Text 3"/>
          <p:cNvSpPr/>
          <p:nvPr/>
        </p:nvSpPr>
        <p:spPr>
          <a:xfrm>
            <a:off x="1047130" y="5104657"/>
            <a:ext cx="7909571" cy="478781"/>
          </a:xfrm>
          <a:prstGeom prst="rect">
            <a:avLst/>
          </a:prstGeom>
          <a:noFill/>
          <a:ln/>
        </p:spPr>
        <p:txBody>
          <a:bodyPr wrap="none" lIns="0" tIns="0" rIns="0" bIns="0" rtlCol="0" anchor="t"/>
          <a:lstStyle>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lgn="ctr">
              <a:lnSpc>
                <a:spcPct val="133000"/>
              </a:lnSpc>
              <a:buNone/>
            </a:pPr>
            <a:r>
              <a:rPr lang="en-US" sz="2300">
                <a:solidFill>
                  <a:srgbClr val="0029CC"/>
                </a:solidFill>
                <a:latin typeface="Palanquin" panose="020B0004020203020204" pitchFamily="34" charset="0"/>
                <a:ea typeface="Palanquin SemiBold" pitchFamily="34" charset="-122"/>
                <a:cs typeface="Palanquin" panose="020B0004020203020204" pitchFamily="34" charset="0"/>
              </a:rPr>
              <a:t>Across 10 organizations</a:t>
            </a:r>
            <a:endParaRPr lang="en-US" sz="2300">
              <a:latin typeface="Palanquin" panose="020B0004020203020204" pitchFamily="34" charset="0"/>
              <a:cs typeface="Palanquin" panose="020B0004020203020204" pitchFamily="34" charset="0"/>
            </a:endParaRPr>
          </a:p>
        </p:txBody>
      </p:sp>
      <p:sp>
        <p:nvSpPr>
          <p:cNvPr id="6" name="Text 4"/>
          <p:cNvSpPr/>
          <p:nvPr/>
        </p:nvSpPr>
        <p:spPr>
          <a:xfrm>
            <a:off x="9330695" y="3123903"/>
            <a:ext cx="7909719" cy="987474"/>
          </a:xfrm>
          <a:prstGeom prst="rect">
            <a:avLst/>
          </a:prstGeom>
          <a:noFill/>
          <a:ln/>
        </p:spPr>
        <p:txBody>
          <a:bodyPr wrap="none" lIns="0" tIns="0" rIns="0" bIns="0" rtlCol="0" anchor="t"/>
          <a:lstStyle>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lgn="ctr">
              <a:lnSpc>
                <a:spcPct val="83000"/>
              </a:lnSpc>
              <a:buNone/>
            </a:pPr>
            <a:r>
              <a:rPr lang="en-US" sz="7725" b="1">
                <a:solidFill>
                  <a:srgbClr val="0029CC"/>
                </a:solidFill>
                <a:latin typeface="Antonio Bold" pitchFamily="34" charset="0"/>
                <a:ea typeface="Antonio Bold" pitchFamily="34" charset="-122"/>
                <a:cs typeface="Antonio Bold" pitchFamily="34" charset="-120"/>
              </a:rPr>
              <a:t>822</a:t>
            </a:r>
            <a:endParaRPr lang="en-US" sz="7725"/>
          </a:p>
        </p:txBody>
      </p:sp>
      <p:sp>
        <p:nvSpPr>
          <p:cNvPr id="7" name="Text 5"/>
          <p:cNvSpPr/>
          <p:nvPr/>
        </p:nvSpPr>
        <p:spPr>
          <a:xfrm>
            <a:off x="9330695" y="4485233"/>
            <a:ext cx="7909719" cy="439937"/>
          </a:xfrm>
          <a:prstGeom prst="rect">
            <a:avLst/>
          </a:prstGeom>
          <a:noFill/>
          <a:ln/>
        </p:spPr>
        <p:txBody>
          <a:bodyPr wrap="none" lIns="0" tIns="0" rIns="0" bIns="0" rtlCol="0" anchor="t"/>
          <a:lstStyle>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lgn="ctr">
              <a:lnSpc>
                <a:spcPct val="104000"/>
              </a:lnSpc>
              <a:buNone/>
            </a:pPr>
            <a:r>
              <a:rPr lang="en-US" sz="2800" b="1">
                <a:solidFill>
                  <a:srgbClr val="0029CC"/>
                </a:solidFill>
                <a:latin typeface="Palanquin" panose="020B0004020203020204" pitchFamily="34" charset="0"/>
                <a:ea typeface="Antonio Bold" pitchFamily="34" charset="-122"/>
                <a:cs typeface="Palanquin" panose="020B0004020203020204" pitchFamily="34" charset="0"/>
              </a:rPr>
              <a:t>Young People</a:t>
            </a:r>
            <a:endParaRPr lang="en-US" sz="2800">
              <a:latin typeface="Palanquin" panose="020B0004020203020204" pitchFamily="34" charset="0"/>
              <a:cs typeface="Palanquin" panose="020B0004020203020204" pitchFamily="34" charset="0"/>
            </a:endParaRPr>
          </a:p>
        </p:txBody>
      </p:sp>
      <p:sp>
        <p:nvSpPr>
          <p:cNvPr id="8" name="Text 6"/>
          <p:cNvSpPr/>
          <p:nvPr/>
        </p:nvSpPr>
        <p:spPr>
          <a:xfrm>
            <a:off x="9330695" y="5104657"/>
            <a:ext cx="7909719" cy="478781"/>
          </a:xfrm>
          <a:prstGeom prst="rect">
            <a:avLst/>
          </a:prstGeom>
          <a:noFill/>
          <a:ln/>
        </p:spPr>
        <p:txBody>
          <a:bodyPr wrap="none" lIns="0" tIns="0" rIns="0" bIns="0" rtlCol="0" anchor="t"/>
          <a:lstStyle>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lgn="ctr">
              <a:lnSpc>
                <a:spcPct val="133000"/>
              </a:lnSpc>
              <a:buNone/>
            </a:pPr>
            <a:r>
              <a:rPr lang="en-US" sz="2300">
                <a:solidFill>
                  <a:srgbClr val="0029CC"/>
                </a:solidFill>
                <a:latin typeface="Palanquin" panose="020B0004020203020204" pitchFamily="34" charset="0"/>
                <a:ea typeface="Palanquin SemiBold" pitchFamily="34" charset="-122"/>
                <a:cs typeface="Palanquin" panose="020B0004020203020204" pitchFamily="34" charset="0"/>
              </a:rPr>
              <a:t>Supported total</a:t>
            </a:r>
            <a:endParaRPr lang="en-US" sz="2300">
              <a:latin typeface="Palanquin" panose="020B0004020203020204" pitchFamily="34" charset="0"/>
              <a:cs typeface="Palanquin" panose="020B0004020203020204" pitchFamily="34" charset="0"/>
            </a:endParaRPr>
          </a:p>
        </p:txBody>
      </p:sp>
      <p:sp>
        <p:nvSpPr>
          <p:cNvPr id="9" name="Text 7"/>
          <p:cNvSpPr/>
          <p:nvPr/>
        </p:nvSpPr>
        <p:spPr>
          <a:xfrm>
            <a:off x="1047130" y="6331446"/>
            <a:ext cx="7909571" cy="987474"/>
          </a:xfrm>
          <a:prstGeom prst="rect">
            <a:avLst/>
          </a:prstGeom>
          <a:noFill/>
          <a:ln/>
        </p:spPr>
        <p:txBody>
          <a:bodyPr wrap="none" lIns="0" tIns="0" rIns="0" bIns="0" rtlCol="0" anchor="t"/>
          <a:lstStyle>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lgn="ctr">
              <a:lnSpc>
                <a:spcPct val="83000"/>
              </a:lnSpc>
              <a:buNone/>
            </a:pPr>
            <a:r>
              <a:rPr lang="en-US" sz="7725" b="1">
                <a:solidFill>
                  <a:srgbClr val="0029CC"/>
                </a:solidFill>
                <a:latin typeface="Antonio Bold" pitchFamily="34" charset="0"/>
                <a:ea typeface="Antonio Bold" pitchFamily="34" charset="-122"/>
                <a:cs typeface="Antonio Bold" pitchFamily="34" charset="-120"/>
              </a:rPr>
              <a:t>64%</a:t>
            </a:r>
            <a:endParaRPr lang="en-US" sz="7725"/>
          </a:p>
        </p:txBody>
      </p:sp>
      <p:sp>
        <p:nvSpPr>
          <p:cNvPr id="10" name="Text 8"/>
          <p:cNvSpPr/>
          <p:nvPr/>
        </p:nvSpPr>
        <p:spPr>
          <a:xfrm>
            <a:off x="1047130" y="7692778"/>
            <a:ext cx="7909571" cy="439937"/>
          </a:xfrm>
          <a:prstGeom prst="rect">
            <a:avLst/>
          </a:prstGeom>
          <a:noFill/>
          <a:ln/>
        </p:spPr>
        <p:txBody>
          <a:bodyPr wrap="none" lIns="0" tIns="0" rIns="0" bIns="0" rtlCol="0" anchor="t"/>
          <a:lstStyle>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lgn="ctr">
              <a:lnSpc>
                <a:spcPct val="104000"/>
              </a:lnSpc>
              <a:buNone/>
            </a:pPr>
            <a:r>
              <a:rPr lang="en-US" sz="2800" b="1">
                <a:solidFill>
                  <a:srgbClr val="0029CC"/>
                </a:solidFill>
                <a:latin typeface="Palanquin" panose="020B0004020203020204" pitchFamily="34" charset="0"/>
                <a:ea typeface="Antonio Bold" pitchFamily="34" charset="-122"/>
                <a:cs typeface="Palanquin" panose="020B0004020203020204" pitchFamily="34" charset="0"/>
              </a:rPr>
              <a:t>Obtained Housing</a:t>
            </a:r>
            <a:endParaRPr lang="en-US" sz="2800">
              <a:latin typeface="Palanquin" panose="020B0004020203020204" pitchFamily="34" charset="0"/>
              <a:cs typeface="Palanquin" panose="020B0004020203020204" pitchFamily="34" charset="0"/>
            </a:endParaRPr>
          </a:p>
        </p:txBody>
      </p:sp>
      <p:sp>
        <p:nvSpPr>
          <p:cNvPr id="11" name="Text 9"/>
          <p:cNvSpPr/>
          <p:nvPr/>
        </p:nvSpPr>
        <p:spPr>
          <a:xfrm>
            <a:off x="1047130" y="8312200"/>
            <a:ext cx="7909571" cy="478781"/>
          </a:xfrm>
          <a:prstGeom prst="rect">
            <a:avLst/>
          </a:prstGeom>
          <a:noFill/>
          <a:ln/>
        </p:spPr>
        <p:txBody>
          <a:bodyPr wrap="none" lIns="0" tIns="0" rIns="0" bIns="0" rtlCol="0" anchor="t"/>
          <a:lstStyle>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lgn="ctr">
              <a:lnSpc>
                <a:spcPct val="133000"/>
              </a:lnSpc>
              <a:buNone/>
            </a:pPr>
            <a:r>
              <a:rPr lang="en-US" sz="2300">
                <a:solidFill>
                  <a:srgbClr val="0029CC"/>
                </a:solidFill>
                <a:latin typeface="Palanquin" panose="020B0004020203020204" pitchFamily="34" charset="0"/>
                <a:ea typeface="Palanquin SemiBold" pitchFamily="34" charset="-122"/>
                <a:cs typeface="Palanquin" panose="020B0004020203020204" pitchFamily="34" charset="0"/>
              </a:rPr>
              <a:t>526 of 822 served</a:t>
            </a:r>
            <a:endParaRPr lang="en-US" sz="2300">
              <a:latin typeface="Palanquin" panose="020B0004020203020204" pitchFamily="34" charset="0"/>
              <a:cs typeface="Palanquin" panose="020B0004020203020204" pitchFamily="34" charset="0"/>
            </a:endParaRPr>
          </a:p>
        </p:txBody>
      </p:sp>
      <p:sp>
        <p:nvSpPr>
          <p:cNvPr id="12" name="Text 10"/>
          <p:cNvSpPr/>
          <p:nvPr/>
        </p:nvSpPr>
        <p:spPr>
          <a:xfrm>
            <a:off x="9330695" y="6331446"/>
            <a:ext cx="7909719" cy="987474"/>
          </a:xfrm>
          <a:prstGeom prst="rect">
            <a:avLst/>
          </a:prstGeom>
          <a:noFill/>
          <a:ln/>
        </p:spPr>
        <p:txBody>
          <a:bodyPr wrap="none" lIns="0" tIns="0" rIns="0" bIns="0" rtlCol="0" anchor="t"/>
          <a:lstStyle>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lgn="ctr">
              <a:lnSpc>
                <a:spcPct val="83000"/>
              </a:lnSpc>
              <a:buNone/>
            </a:pPr>
            <a:r>
              <a:rPr lang="en-US" sz="7725" b="1">
                <a:solidFill>
                  <a:srgbClr val="0029CC"/>
                </a:solidFill>
                <a:latin typeface="Antonio Bold" pitchFamily="34" charset="0"/>
                <a:ea typeface="Antonio Bold" pitchFamily="34" charset="-122"/>
                <a:cs typeface="Antonio Bold" pitchFamily="34" charset="-120"/>
              </a:rPr>
              <a:t>22%</a:t>
            </a:r>
            <a:endParaRPr lang="en-US" sz="7725"/>
          </a:p>
        </p:txBody>
      </p:sp>
      <p:sp>
        <p:nvSpPr>
          <p:cNvPr id="13" name="Text 11"/>
          <p:cNvSpPr/>
          <p:nvPr/>
        </p:nvSpPr>
        <p:spPr>
          <a:xfrm>
            <a:off x="9330695" y="7692778"/>
            <a:ext cx="7909719" cy="439937"/>
          </a:xfrm>
          <a:prstGeom prst="rect">
            <a:avLst/>
          </a:prstGeom>
          <a:noFill/>
          <a:ln/>
        </p:spPr>
        <p:txBody>
          <a:bodyPr wrap="none" lIns="0" tIns="0" rIns="0" bIns="0" rtlCol="0" anchor="t"/>
          <a:lstStyle>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lgn="ctr">
              <a:lnSpc>
                <a:spcPct val="104000"/>
              </a:lnSpc>
              <a:buNone/>
            </a:pPr>
            <a:r>
              <a:rPr lang="en-US" sz="2800" b="1">
                <a:solidFill>
                  <a:srgbClr val="0029CC"/>
                </a:solidFill>
                <a:latin typeface="Palanquin" panose="020B0004020203020204" pitchFamily="34" charset="0"/>
                <a:ea typeface="Antonio Bold" pitchFamily="34" charset="-122"/>
                <a:cs typeface="Palanquin" panose="020B0004020203020204" pitchFamily="34" charset="0"/>
              </a:rPr>
              <a:t>Maintained 12+ Months</a:t>
            </a:r>
            <a:endParaRPr lang="en-US" sz="2800">
              <a:latin typeface="Palanquin" panose="020B0004020203020204" pitchFamily="34" charset="0"/>
              <a:cs typeface="Palanquin" panose="020B0004020203020204" pitchFamily="34" charset="0"/>
            </a:endParaRPr>
          </a:p>
        </p:txBody>
      </p:sp>
      <p:sp>
        <p:nvSpPr>
          <p:cNvPr id="14" name="Text 12"/>
          <p:cNvSpPr/>
          <p:nvPr/>
        </p:nvSpPr>
        <p:spPr>
          <a:xfrm>
            <a:off x="9330695" y="8312200"/>
            <a:ext cx="7909719" cy="478781"/>
          </a:xfrm>
          <a:prstGeom prst="rect">
            <a:avLst/>
          </a:prstGeom>
          <a:noFill/>
          <a:ln/>
        </p:spPr>
        <p:txBody>
          <a:bodyPr wrap="none" lIns="0" tIns="0" rIns="0" bIns="0" rtlCol="0" anchor="t"/>
          <a:lstStyle>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lgn="ctr">
              <a:lnSpc>
                <a:spcPct val="133000"/>
              </a:lnSpc>
              <a:buNone/>
            </a:pPr>
            <a:r>
              <a:rPr lang="en-US" sz="2300">
                <a:solidFill>
                  <a:srgbClr val="0029CC"/>
                </a:solidFill>
                <a:latin typeface="Palanquin" panose="020B0004020203020204" pitchFamily="34" charset="0"/>
                <a:ea typeface="Palanquin SemiBold" pitchFamily="34" charset="-122"/>
                <a:cs typeface="Palanquin" panose="020B0004020203020204" pitchFamily="34" charset="0"/>
              </a:rPr>
              <a:t>The key lesson driving Phase 2</a:t>
            </a:r>
            <a:endParaRPr lang="en-US" sz="2300">
              <a:latin typeface="Palanquin" panose="020B0004020203020204" pitchFamily="34" charset="0"/>
              <a:cs typeface="Palanquin" panose="020B0004020203020204" pitchFamily="34" charset="0"/>
            </a:endParaRPr>
          </a:p>
        </p:txBody>
      </p:sp>
    </p:spTree>
    <p:extLst>
      <p:ext uri="{BB962C8B-B14F-4D97-AF65-F5344CB8AC3E}">
        <p14:creationId xmlns:p14="http://schemas.microsoft.com/office/powerpoint/2010/main" val="1544442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Text 0"/>
          <p:cNvSpPr/>
          <p:nvPr/>
        </p:nvSpPr>
        <p:spPr>
          <a:xfrm>
            <a:off x="7904957" y="1216224"/>
            <a:ext cx="9335457" cy="880020"/>
          </a:xfrm>
          <a:prstGeom prst="rect">
            <a:avLst/>
          </a:prstGeom>
          <a:noFill/>
          <a:ln/>
        </p:spPr>
        <p:txBody>
          <a:bodyPr wrap="none" lIns="0" tIns="0" rIns="0" bIns="0" rtlCol="0" anchor="t"/>
          <a:lstStyle>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lnSpc>
                <a:spcPct val="104000"/>
              </a:lnSpc>
              <a:buNone/>
            </a:pPr>
            <a:endParaRPr lang="en-US" sz="4800"/>
          </a:p>
        </p:txBody>
      </p:sp>
      <p:pic>
        <p:nvPicPr>
          <p:cNvPr id="4" name="Image 1" descr="preencoded.png"/>
          <p:cNvPicPr>
            <a:picLocks noChangeAspect="1"/>
          </p:cNvPicPr>
          <p:nvPr/>
        </p:nvPicPr>
        <p:blipFill>
          <a:blip r:embed="rId3"/>
          <a:stretch>
            <a:fillRect/>
          </a:stretch>
        </p:blipFill>
        <p:spPr>
          <a:xfrm>
            <a:off x="7284383" y="1443788"/>
            <a:ext cx="1495983" cy="2175272"/>
          </a:xfrm>
          <a:prstGeom prst="rect">
            <a:avLst/>
          </a:prstGeom>
        </p:spPr>
      </p:pic>
      <p:sp>
        <p:nvSpPr>
          <p:cNvPr id="6" name="Text 2"/>
          <p:cNvSpPr/>
          <p:nvPr/>
        </p:nvSpPr>
        <p:spPr>
          <a:xfrm>
            <a:off x="9422038" y="1396541"/>
            <a:ext cx="7540337" cy="957560"/>
          </a:xfrm>
          <a:prstGeom prst="rect">
            <a:avLst/>
          </a:prstGeom>
          <a:noFill/>
          <a:ln/>
        </p:spPr>
        <p:txBody>
          <a:bodyPr wrap="square" lIns="0" tIns="0" rIns="0" bIns="0" rtlCol="0" anchor="t">
            <a:noAutofit/>
          </a:bodyPr>
          <a:lstStyle>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lgn="l">
              <a:lnSpc>
                <a:spcPct val="133000"/>
              </a:lnSpc>
              <a:buNone/>
            </a:pPr>
            <a:r>
              <a:rPr lang="en-US" sz="3200">
                <a:solidFill>
                  <a:srgbClr val="0029CC"/>
                </a:solidFill>
                <a:latin typeface="Palanquin" panose="020B0004020203020204" pitchFamily="34" charset="0"/>
                <a:ea typeface="Palanquin SemiBold" pitchFamily="34" charset="-122"/>
                <a:cs typeface="Palanquin" panose="020B0004020203020204" pitchFamily="34" charset="0"/>
              </a:rPr>
              <a:t>Housing access is critical — </a:t>
            </a:r>
            <a:r>
              <a:rPr lang="en-US" sz="3200" b="1">
                <a:solidFill>
                  <a:srgbClr val="0029CC"/>
                </a:solidFill>
                <a:latin typeface="Palanquin" panose="020B0004020203020204" pitchFamily="34" charset="0"/>
                <a:ea typeface="Palanquin Bold" pitchFamily="34" charset="-122"/>
                <a:cs typeface="Palanquin" panose="020B0004020203020204" pitchFamily="34" charset="0"/>
              </a:rPr>
              <a:t>maintaining</a:t>
            </a:r>
            <a:r>
              <a:rPr lang="en-US" sz="3200">
                <a:solidFill>
                  <a:srgbClr val="0029CC"/>
                </a:solidFill>
                <a:latin typeface="Palanquin" panose="020B0004020203020204" pitchFamily="34" charset="0"/>
                <a:ea typeface="Palanquin SemiBold" pitchFamily="34" charset="-122"/>
                <a:cs typeface="Palanquin" panose="020B0004020203020204" pitchFamily="34" charset="0"/>
              </a:rPr>
              <a:t> housing requires skills, relationships, and systems support</a:t>
            </a:r>
            <a:endParaRPr lang="en-US" sz="3200">
              <a:latin typeface="Palanquin" panose="020B0004020203020204" pitchFamily="34" charset="0"/>
              <a:cs typeface="Palanquin" panose="020B0004020203020204" pitchFamily="34" charset="0"/>
            </a:endParaRPr>
          </a:p>
        </p:txBody>
      </p:sp>
      <p:pic>
        <p:nvPicPr>
          <p:cNvPr id="7" name="Image 2" descr="preencoded.png"/>
          <p:cNvPicPr>
            <a:picLocks noChangeAspect="1"/>
          </p:cNvPicPr>
          <p:nvPr/>
        </p:nvPicPr>
        <p:blipFill>
          <a:blip r:embed="rId4"/>
          <a:stretch>
            <a:fillRect/>
          </a:stretch>
        </p:blipFill>
        <p:spPr>
          <a:xfrm>
            <a:off x="7365493" y="3809130"/>
            <a:ext cx="1495983" cy="2175272"/>
          </a:xfrm>
          <a:prstGeom prst="rect">
            <a:avLst/>
          </a:prstGeom>
        </p:spPr>
      </p:pic>
      <p:sp>
        <p:nvSpPr>
          <p:cNvPr id="8" name="Text 3"/>
          <p:cNvSpPr/>
          <p:nvPr/>
        </p:nvSpPr>
        <p:spPr>
          <a:xfrm>
            <a:off x="9330543" y="3609334"/>
            <a:ext cx="7540337" cy="439937"/>
          </a:xfrm>
          <a:prstGeom prst="rect">
            <a:avLst/>
          </a:prstGeom>
          <a:noFill/>
          <a:ln/>
        </p:spPr>
        <p:txBody>
          <a:bodyPr wrap="none" lIns="0" tIns="0" rIns="0" bIns="0" rtlCol="0" anchor="t"/>
          <a:lstStyle>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lgn="l">
              <a:lnSpc>
                <a:spcPct val="104000"/>
              </a:lnSpc>
              <a:buNone/>
            </a:pPr>
            <a:r>
              <a:rPr lang="en-US" sz="3200" b="1">
                <a:solidFill>
                  <a:srgbClr val="0029CC"/>
                </a:solidFill>
                <a:latin typeface="Antonio Bold" pitchFamily="34" charset="0"/>
                <a:ea typeface="Antonio Bold" pitchFamily="34" charset="-122"/>
                <a:cs typeface="Antonio Bold" pitchFamily="34" charset="-120"/>
              </a:rPr>
              <a:t>Phase 2 Goal</a:t>
            </a:r>
            <a:endParaRPr lang="en-US" sz="3200"/>
          </a:p>
        </p:txBody>
      </p:sp>
      <p:sp>
        <p:nvSpPr>
          <p:cNvPr id="9" name="Text 4"/>
          <p:cNvSpPr/>
          <p:nvPr/>
        </p:nvSpPr>
        <p:spPr>
          <a:xfrm>
            <a:off x="9326938" y="4267498"/>
            <a:ext cx="7540337" cy="957560"/>
          </a:xfrm>
          <a:prstGeom prst="rect">
            <a:avLst/>
          </a:prstGeom>
          <a:noFill/>
          <a:ln/>
        </p:spPr>
        <p:txBody>
          <a:bodyPr wrap="square" lIns="0" tIns="0" rIns="0" bIns="0" rtlCol="0" anchor="t">
            <a:noAutofit/>
          </a:bodyPr>
          <a:lstStyle>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ct val="133000"/>
              </a:lnSpc>
            </a:pPr>
            <a:r>
              <a:rPr lang="en-US" sz="3200">
                <a:solidFill>
                  <a:srgbClr val="0029CC"/>
                </a:solidFill>
                <a:latin typeface="Palanquin" panose="020B0004020203020204" pitchFamily="34" charset="0"/>
                <a:ea typeface="Palanquin SemiBold" pitchFamily="34" charset="-122"/>
                <a:cs typeface="Palanquin" panose="020B0004020203020204" pitchFamily="34" charset="0"/>
              </a:rPr>
              <a:t>Fund the integration of </a:t>
            </a:r>
            <a:r>
              <a:rPr lang="en-US" sz="3200">
                <a:solidFill>
                  <a:srgbClr val="0029CC"/>
                </a:solidFill>
                <a:latin typeface="Palanquin" panose="020B0004020203020204" pitchFamily="34" charset="0"/>
                <a:ea typeface="Palanquin Bold" pitchFamily="34" charset="-122"/>
                <a:cs typeface="Palanquin" panose="020B0004020203020204" pitchFamily="34" charset="0"/>
              </a:rPr>
              <a:t>Housing Supports, Whole Living Skills, and Systems Coordination</a:t>
            </a:r>
            <a:endParaRPr lang="en-US" sz="3200">
              <a:latin typeface="Palanquin" panose="020B0004020203020204" pitchFamily="34" charset="0"/>
              <a:cs typeface="Palanquin" panose="020B0004020203020204" pitchFamily="34" charset="0"/>
            </a:endParaRPr>
          </a:p>
        </p:txBody>
      </p:sp>
      <p:pic>
        <p:nvPicPr>
          <p:cNvPr id="10" name="Image 3" descr="preencoded.png"/>
          <p:cNvPicPr>
            <a:picLocks noChangeAspect="1"/>
          </p:cNvPicPr>
          <p:nvPr/>
        </p:nvPicPr>
        <p:blipFill>
          <a:blip r:embed="rId5"/>
          <a:stretch>
            <a:fillRect/>
          </a:stretch>
        </p:blipFill>
        <p:spPr>
          <a:xfrm>
            <a:off x="7365493" y="6038895"/>
            <a:ext cx="1495983" cy="2175272"/>
          </a:xfrm>
          <a:prstGeom prst="rect">
            <a:avLst/>
          </a:prstGeom>
        </p:spPr>
      </p:pic>
      <p:sp>
        <p:nvSpPr>
          <p:cNvPr id="11" name="Text 5"/>
          <p:cNvSpPr/>
          <p:nvPr/>
        </p:nvSpPr>
        <p:spPr>
          <a:xfrm>
            <a:off x="9413934" y="6328508"/>
            <a:ext cx="7540337" cy="439937"/>
          </a:xfrm>
          <a:prstGeom prst="rect">
            <a:avLst/>
          </a:prstGeom>
          <a:noFill/>
          <a:ln/>
        </p:spPr>
        <p:txBody>
          <a:bodyPr wrap="none" lIns="0" tIns="0" rIns="0" bIns="0" rtlCol="0" anchor="t"/>
          <a:lstStyle>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lgn="l">
              <a:lnSpc>
                <a:spcPct val="104000"/>
              </a:lnSpc>
              <a:buNone/>
            </a:pPr>
            <a:r>
              <a:rPr lang="en-US" sz="3200" b="1">
                <a:solidFill>
                  <a:srgbClr val="0029CC"/>
                </a:solidFill>
                <a:latin typeface="Antonio Bold" pitchFamily="34" charset="0"/>
                <a:ea typeface="Antonio Bold" pitchFamily="34" charset="-122"/>
                <a:cs typeface="Antonio Bold" pitchFamily="34" charset="-120"/>
              </a:rPr>
              <a:t>Who We Serve</a:t>
            </a:r>
            <a:endParaRPr lang="en-US" sz="3200"/>
          </a:p>
        </p:txBody>
      </p:sp>
      <p:sp>
        <p:nvSpPr>
          <p:cNvPr id="12" name="Text 6"/>
          <p:cNvSpPr/>
          <p:nvPr/>
        </p:nvSpPr>
        <p:spPr>
          <a:xfrm>
            <a:off x="9422037" y="6917532"/>
            <a:ext cx="7540337" cy="957560"/>
          </a:xfrm>
          <a:prstGeom prst="rect">
            <a:avLst/>
          </a:prstGeom>
          <a:noFill/>
          <a:ln/>
        </p:spPr>
        <p:txBody>
          <a:bodyPr wrap="square" lIns="0" tIns="0" rIns="0" bIns="0" rtlCol="0" anchor="t">
            <a:noAutofit/>
          </a:bodyPr>
          <a:lstStyle>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indent="0" algn="l">
              <a:lnSpc>
                <a:spcPct val="133000"/>
              </a:lnSpc>
              <a:buNone/>
            </a:pPr>
            <a:r>
              <a:rPr lang="en-US" sz="3200">
                <a:solidFill>
                  <a:srgbClr val="0029CC"/>
                </a:solidFill>
                <a:latin typeface="Palanquin" panose="020B0004020203020204" pitchFamily="34" charset="0"/>
                <a:ea typeface="Palanquin SemiBold" pitchFamily="34" charset="-122"/>
                <a:cs typeface="Palanquin" panose="020B0004020203020204" pitchFamily="34" charset="0"/>
              </a:rPr>
              <a:t>Young people ages </a:t>
            </a:r>
            <a:r>
              <a:rPr lang="en-US" sz="3200">
                <a:solidFill>
                  <a:srgbClr val="0029CC"/>
                </a:solidFill>
                <a:latin typeface="Palanquin" panose="020B0004020203020204" pitchFamily="34" charset="0"/>
                <a:ea typeface="Palanquin Bold" pitchFamily="34" charset="-122"/>
                <a:cs typeface="Palanquin" panose="020B0004020203020204" pitchFamily="34" charset="0"/>
              </a:rPr>
              <a:t>16–24</a:t>
            </a:r>
            <a:r>
              <a:rPr lang="en-US" sz="3200">
                <a:solidFill>
                  <a:srgbClr val="0029CC"/>
                </a:solidFill>
                <a:latin typeface="Palanquin" panose="020B0004020203020204" pitchFamily="34" charset="0"/>
                <a:ea typeface="Palanquin SemiBold" pitchFamily="34" charset="-122"/>
                <a:cs typeface="Palanquin" panose="020B0004020203020204" pitchFamily="34" charset="0"/>
              </a:rPr>
              <a:t> exiting foster care and/or the justice system in the </a:t>
            </a:r>
            <a:r>
              <a:rPr lang="en-US" sz="3200">
                <a:solidFill>
                  <a:srgbClr val="0029CC"/>
                </a:solidFill>
                <a:latin typeface="Palanquin" panose="020B0004020203020204" pitchFamily="34" charset="0"/>
                <a:ea typeface="Palanquin Bold" pitchFamily="34" charset="-122"/>
                <a:cs typeface="Palanquin" panose="020B0004020203020204" pitchFamily="34" charset="0"/>
              </a:rPr>
              <a:t>9-county metro region – especially those ages 16-20</a:t>
            </a:r>
            <a:endParaRPr lang="en-US" sz="3200">
              <a:latin typeface="Palanquin" panose="020B0004020203020204" pitchFamily="34" charset="0"/>
              <a:cs typeface="Palanquin" panose="020B0004020203020204" pitchFamily="34" charset="0"/>
            </a:endParaRPr>
          </a:p>
        </p:txBody>
      </p:sp>
      <p:sp>
        <p:nvSpPr>
          <p:cNvPr id="13" name="Title 12">
            <a:extLst>
              <a:ext uri="{FF2B5EF4-FFF2-40B4-BE49-F238E27FC236}">
                <a16:creationId xmlns:a16="http://schemas.microsoft.com/office/drawing/2014/main" id="{0CCCC6B1-C75D-C4A3-F3CD-0DE6E0E19968}"/>
              </a:ext>
            </a:extLst>
          </p:cNvPr>
          <p:cNvSpPr>
            <a:spLocks noGrp="1"/>
          </p:cNvSpPr>
          <p:nvPr>
            <p:ph type="title" idx="4294967295"/>
          </p:nvPr>
        </p:nvSpPr>
        <p:spPr>
          <a:xfrm>
            <a:off x="0" y="817563"/>
            <a:ext cx="8229600" cy="1143000"/>
          </a:xfrm>
        </p:spPr>
        <p:txBody>
          <a:bodyPr>
            <a:noAutofit/>
          </a:bodyPr>
          <a:lstStyle/>
          <a:p>
            <a:pPr marL="0" marR="0" lvl="0" indent="0" defTabSz="914400" rtl="0" eaLnBrk="1" fontAlgn="auto" latinLnBrk="0" hangingPunct="1">
              <a:lnSpc>
                <a:spcPct val="104000"/>
              </a:lnSpc>
              <a:spcBef>
                <a:spcPts val="0"/>
              </a:spcBef>
              <a:spcAft>
                <a:spcPts val="0"/>
              </a:spcAft>
              <a:tabLst/>
              <a:defRPr/>
            </a:pPr>
            <a:r>
              <a:rPr kumimoji="0" lang="en-US" sz="5400" b="1" i="0" u="none" strike="noStrike" kern="1200" cap="none" spc="0" normalizeH="0" baseline="0" noProof="0">
                <a:ln>
                  <a:noFill/>
                </a:ln>
                <a:solidFill>
                  <a:srgbClr val="0044B5"/>
                </a:solidFill>
                <a:effectLst/>
                <a:uLnTx/>
                <a:uFillTx/>
                <a:latin typeface="Antonio Bold" pitchFamily="34" charset="0"/>
                <a:ea typeface="Antonio Bold" pitchFamily="34" charset="-122"/>
                <a:cs typeface="Antonio Bold" pitchFamily="34" charset="-120"/>
              </a:rPr>
              <a:t>PHASE 1 LESSONS</a:t>
            </a:r>
            <a:br>
              <a:rPr kumimoji="0" lang="en-US" sz="5400" b="0" i="0" u="none" strike="noStrike" kern="1200" cap="none" spc="0" normalizeH="0" baseline="0" noProof="0">
                <a:ln>
                  <a:noFill/>
                </a:ln>
                <a:solidFill>
                  <a:prstClr val="black"/>
                </a:solidFill>
                <a:effectLst/>
                <a:uLnTx/>
                <a:uFillTx/>
                <a:latin typeface="Calibri"/>
                <a:ea typeface="+mn-ea"/>
                <a:cs typeface="+mn-cs"/>
              </a:rPr>
            </a:br>
            <a:endParaRPr lang="en-US" sz="5400"/>
          </a:p>
        </p:txBody>
      </p:sp>
      <p:pic>
        <p:nvPicPr>
          <p:cNvPr id="15" name="Picture 14" descr="GTCUW_generic header (2)">
            <a:extLst>
              <a:ext uri="{FF2B5EF4-FFF2-40B4-BE49-F238E27FC236}">
                <a16:creationId xmlns:a16="http://schemas.microsoft.com/office/drawing/2014/main" id="{EEA9F668-BCDC-4417-BF99-C858A1BC93EC}"/>
              </a:ext>
            </a:extLst>
          </p:cNvPr>
          <p:cNvPicPr>
            <a:picLocks noChangeAspect="1"/>
          </p:cNvPicPr>
          <p:nvPr/>
        </p:nvPicPr>
        <p:blipFill rotWithShape="1">
          <a:blip r:embed="rId6"/>
          <a:srcRect l="34375" r="34375"/>
          <a:stretch>
            <a:fillRect/>
          </a:stretch>
        </p:blipFill>
        <p:spPr>
          <a:xfrm>
            <a:off x="1114913" y="2181312"/>
            <a:ext cx="5760720" cy="5760720"/>
          </a:xfrm>
          <a:prstGeom prst="rect">
            <a:avLst/>
          </a:prstGeom>
        </p:spPr>
      </p:pic>
    </p:spTree>
    <p:extLst>
      <p:ext uri="{BB962C8B-B14F-4D97-AF65-F5344CB8AC3E}">
        <p14:creationId xmlns:p14="http://schemas.microsoft.com/office/powerpoint/2010/main" val="3429601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EBE84-4BDC-7BC2-EF6E-D03DF7E577E7}"/>
              </a:ext>
            </a:extLst>
          </p:cNvPr>
          <p:cNvSpPr>
            <a:spLocks noGrp="1"/>
          </p:cNvSpPr>
          <p:nvPr>
            <p:ph type="title"/>
          </p:nvPr>
        </p:nvSpPr>
        <p:spPr/>
        <p:txBody>
          <a:bodyPr>
            <a:normAutofit/>
          </a:bodyPr>
          <a:lstStyle/>
          <a:p>
            <a:r>
              <a:rPr lang="en-US" sz="5400" b="1">
                <a:solidFill>
                  <a:srgbClr val="0044B5"/>
                </a:solidFill>
                <a:latin typeface="Antonio Bold"/>
              </a:rPr>
              <a:t>WHOLE LIVING SKILLS?</a:t>
            </a:r>
          </a:p>
        </p:txBody>
      </p:sp>
      <p:sp>
        <p:nvSpPr>
          <p:cNvPr id="3" name="Content Placeholder 2">
            <a:extLst>
              <a:ext uri="{FF2B5EF4-FFF2-40B4-BE49-F238E27FC236}">
                <a16:creationId xmlns:a16="http://schemas.microsoft.com/office/drawing/2014/main" id="{C71866EC-4B31-574E-C5B2-41662E14605D}"/>
              </a:ext>
            </a:extLst>
          </p:cNvPr>
          <p:cNvSpPr>
            <a:spLocks noGrp="1"/>
          </p:cNvSpPr>
          <p:nvPr>
            <p:ph idx="1"/>
          </p:nvPr>
        </p:nvSpPr>
        <p:spPr>
          <a:xfrm>
            <a:off x="457200" y="1471152"/>
            <a:ext cx="17816051" cy="4655011"/>
          </a:xfrm>
        </p:spPr>
        <p:txBody>
          <a:bodyPr vert="horz" lIns="91440" tIns="45720" rIns="91440" bIns="45720" rtlCol="0" anchor="t">
            <a:noAutofit/>
          </a:bodyPr>
          <a:lstStyle/>
          <a:p>
            <a:pPr marL="0" indent="0" algn="ctr">
              <a:buNone/>
            </a:pPr>
            <a:r>
              <a:rPr lang="en-US">
                <a:ea typeface="Calibri"/>
                <a:cs typeface="Calibri"/>
              </a:rPr>
              <a:t>In Phase 2 you'll hear us talk about Whole Living Skills – a lot. </a:t>
            </a:r>
            <a:endParaRPr lang="en-US"/>
          </a:p>
          <a:p>
            <a:pPr marL="0" indent="0">
              <a:buNone/>
            </a:pPr>
            <a:endParaRPr lang="en-US">
              <a:ea typeface="+mn-lt"/>
              <a:cs typeface="+mn-lt"/>
            </a:endParaRPr>
          </a:p>
          <a:p>
            <a:pPr marL="0" indent="0">
              <a:buNone/>
            </a:pPr>
            <a:r>
              <a:rPr lang="en-US">
                <a:ea typeface="+mn-lt"/>
                <a:cs typeface="+mn-lt"/>
              </a:rPr>
              <a:t>"The skills, relationships, and supports to successfully transition to adulthood and </a:t>
            </a:r>
            <a:r>
              <a:rPr lang="en-US" i="1">
                <a:ea typeface="+mn-lt"/>
                <a:cs typeface="+mn-lt"/>
              </a:rPr>
              <a:t>maintain housing over time." </a:t>
            </a:r>
            <a:r>
              <a:rPr lang="en-US" b="1">
                <a:ea typeface="+mn-lt"/>
                <a:cs typeface="+mn-lt"/>
              </a:rPr>
              <a:t>WLS can include,  but is not limited to:</a:t>
            </a:r>
            <a:endParaRPr lang="en-US">
              <a:ea typeface="+mn-lt"/>
              <a:cs typeface="+mn-lt"/>
            </a:endParaRPr>
          </a:p>
          <a:p>
            <a:r>
              <a:rPr lang="en-US">
                <a:ea typeface="+mn-lt"/>
                <a:cs typeface="+mn-lt"/>
              </a:rPr>
              <a:t>Financial literacy, budgeting, and bill payment</a:t>
            </a:r>
          </a:p>
          <a:p>
            <a:r>
              <a:rPr lang="en-US">
                <a:ea typeface="+mn-lt"/>
                <a:cs typeface="+mn-lt"/>
              </a:rPr>
              <a:t>Employment readiness and career development</a:t>
            </a:r>
          </a:p>
          <a:p>
            <a:r>
              <a:rPr lang="en-US">
                <a:ea typeface="+mn-lt"/>
                <a:cs typeface="+mn-lt"/>
              </a:rPr>
              <a:t>Education and training support</a:t>
            </a:r>
          </a:p>
          <a:p>
            <a:r>
              <a:rPr lang="en-US">
                <a:ea typeface="+mn-lt"/>
                <a:cs typeface="+mn-lt"/>
              </a:rPr>
              <a:t>Goal setting and decision-making</a:t>
            </a:r>
          </a:p>
          <a:p>
            <a:r>
              <a:rPr lang="en-US">
                <a:ea typeface="+mn-lt"/>
                <a:cs typeface="+mn-lt"/>
              </a:rPr>
              <a:t>Supportive adult relationships and mentorship</a:t>
            </a:r>
          </a:p>
          <a:p>
            <a:r>
              <a:rPr lang="en-US">
                <a:ea typeface="+mn-lt"/>
                <a:cs typeface="+mn-lt"/>
              </a:rPr>
              <a:t>Mental health and well-being</a:t>
            </a:r>
          </a:p>
          <a:p>
            <a:r>
              <a:rPr lang="en-US">
                <a:ea typeface="+mn-lt"/>
                <a:cs typeface="+mn-lt"/>
              </a:rPr>
              <a:t>Navigating housing, healthcare, benefits, and other systems</a:t>
            </a:r>
          </a:p>
          <a:p>
            <a:endParaRPr lang="en-US">
              <a:ea typeface="Calibri"/>
              <a:cs typeface="Calibri"/>
            </a:endParaRPr>
          </a:p>
        </p:txBody>
      </p:sp>
    </p:spTree>
    <p:extLst>
      <p:ext uri="{BB962C8B-B14F-4D97-AF65-F5344CB8AC3E}">
        <p14:creationId xmlns:p14="http://schemas.microsoft.com/office/powerpoint/2010/main" val="29330168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D75D3640973944EA977546A49B3172A" ma:contentTypeVersion="14" ma:contentTypeDescription="Create a new document." ma:contentTypeScope="" ma:versionID="0baa208fe332ee169d914617483e9e0c">
  <xsd:schema xmlns:xsd="http://www.w3.org/2001/XMLSchema" xmlns:xs="http://www.w3.org/2001/XMLSchema" xmlns:p="http://schemas.microsoft.com/office/2006/metadata/properties" xmlns:ns2="37bf3685-3ca8-40bd-9105-ec67c743ecc1" xmlns:ns3="4cef0a00-00e3-47d1-918c-c2ab386251ef" targetNamespace="http://schemas.microsoft.com/office/2006/metadata/properties" ma:root="true" ma:fieldsID="a30592c74c79d04f1c2f63593b6197a6" ns2:_="" ns3:_="">
    <xsd:import namespace="37bf3685-3ca8-40bd-9105-ec67c743ecc1"/>
    <xsd:import namespace="4cef0a00-00e3-47d1-918c-c2ab386251e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bf3685-3ca8-40bd-9105-ec67c743ec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3853cf8-079d-441d-9611-0354cff028c4"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ef0a00-00e3-47d1-918c-c2ab386251e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72e64c79-c35a-46a9-9443-369aa82554ba}" ma:internalName="TaxCatchAll" ma:showField="CatchAllData" ma:web="4cef0a00-00e3-47d1-918c-c2ab386251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7bf3685-3ca8-40bd-9105-ec67c743ecc1">
      <Terms xmlns="http://schemas.microsoft.com/office/infopath/2007/PartnerControls"/>
    </lcf76f155ced4ddcb4097134ff3c332f>
    <TaxCatchAll xmlns="4cef0a00-00e3-47d1-918c-c2ab386251ef" xsi:nil="true"/>
  </documentManagement>
</p:properties>
</file>

<file path=customXml/itemProps1.xml><?xml version="1.0" encoding="utf-8"?>
<ds:datastoreItem xmlns:ds="http://schemas.openxmlformats.org/officeDocument/2006/customXml" ds:itemID="{26BD41B6-59EF-4BDF-8670-594713F5E4DC}">
  <ds:schemaRefs>
    <ds:schemaRef ds:uri="http://schemas.microsoft.com/sharepoint/v3/contenttype/forms"/>
  </ds:schemaRefs>
</ds:datastoreItem>
</file>

<file path=customXml/itemProps2.xml><?xml version="1.0" encoding="utf-8"?>
<ds:datastoreItem xmlns:ds="http://schemas.openxmlformats.org/officeDocument/2006/customXml" ds:itemID="{3809EA3B-FF14-4967-8C91-48CFB5EC36C5}">
  <ds:schemaRefs>
    <ds:schemaRef ds:uri="37bf3685-3ca8-40bd-9105-ec67c743ecc1"/>
    <ds:schemaRef ds:uri="4cef0a00-00e3-47d1-918c-c2ab386251e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E39E00C-FCBA-49A8-8747-2E5C11150765}">
  <ds:schemaRefs>
    <ds:schemaRef ds:uri="37bf3685-3ca8-40bd-9105-ec67c743ecc1"/>
    <ds:schemaRef ds:uri="http://schemas.openxmlformats.org/package/2006/metadata/core-properties"/>
    <ds:schemaRef ds:uri="http://schemas.microsoft.com/office/infopath/2007/PartnerControls"/>
    <ds:schemaRef ds:uri="http://purl.org/dc/dcmitype/"/>
    <ds:schemaRef ds:uri="http://schemas.microsoft.com/office/2006/documentManagement/types"/>
    <ds:schemaRef ds:uri="http://www.w3.org/XML/1998/namespace"/>
    <ds:schemaRef ds:uri="http://purl.org/dc/terms/"/>
    <ds:schemaRef ds:uri="4cef0a00-00e3-47d1-918c-c2ab386251ef"/>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Food Justice Summit Workshop Deck</Template>
  <TotalTime>5</TotalTime>
  <Words>1735</Words>
  <Application>Microsoft Office PowerPoint</Application>
  <PresentationFormat>Custom</PresentationFormat>
  <Paragraphs>265</Paragraphs>
  <Slides>32</Slides>
  <Notes>32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32</vt:i4>
      </vt:variant>
    </vt:vector>
  </HeadingPairs>
  <TitlesOfParts>
    <vt:vector size="42" baseType="lpstr">
      <vt:lpstr>Palanquin Bold</vt:lpstr>
      <vt:lpstr>Arial</vt:lpstr>
      <vt:lpstr>Antonio Bold</vt:lpstr>
      <vt:lpstr>Arimo Bold</vt:lpstr>
      <vt:lpstr>Antonio Bold</vt:lpstr>
      <vt:lpstr>Courier New</vt:lpstr>
      <vt:lpstr>Palanquin SemiBold</vt:lpstr>
      <vt:lpstr>Calibri</vt:lpstr>
      <vt:lpstr>Palanquin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PHASE 1 LESSONS </vt:lpstr>
      <vt:lpstr>WHOLE LIVING SKILLS?</vt:lpstr>
      <vt:lpstr>PowerPoint Presentation</vt:lpstr>
      <vt:lpstr>PowerPoint Presentation</vt:lpstr>
      <vt:lpstr>PowerPoint Presentation</vt:lpstr>
      <vt:lpstr>PowerPoint Presentation</vt:lpstr>
      <vt:lpstr> PHASE 2 FUNDING PRIORITIES </vt:lpstr>
      <vt:lpstr> PHASE 2 TECHNICAL ASSISTANCE</vt:lpstr>
      <vt:lpstr>PowerPoint Presentation</vt:lpstr>
      <vt:lpstr>PowerPoint Presentation</vt:lpstr>
      <vt:lpstr>PowerPoint Presentation</vt:lpstr>
      <vt:lpstr>COULD THIS RFP BE A FIT FOR  YOUR ORGANIZATION?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Katie Chatfield</dc:creator>
  <cp:lastModifiedBy>Dan Stanton</cp:lastModifiedBy>
  <cp:revision>4</cp:revision>
  <dcterms:created xsi:type="dcterms:W3CDTF">2026-04-09T14:17:24Z</dcterms:created>
  <dcterms:modified xsi:type="dcterms:W3CDTF">2026-08-13T15:56:04Z</dcterms:modified>
  <dc:identifier>DAHEa2esKTg</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0x0101007D75D3640973944EA977546A49B3172A</vt:lpwstr>
  </property>
  <property fmtid="{D5CDD505-2E9C-101B-9397-08002B2CF9AE}" pid="3" name="MediaServiceImageTags">
    <vt:lpwstr/>
  </property>
</Properties>
</file>