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4"/>
  </p:notesMasterIdLst>
  <p:sldIdLst>
    <p:sldId id="267" r:id="rId5"/>
    <p:sldId id="283" r:id="rId6"/>
    <p:sldId id="289" r:id="rId7"/>
    <p:sldId id="265" r:id="rId8"/>
    <p:sldId id="294" r:id="rId9"/>
    <p:sldId id="259" r:id="rId10"/>
    <p:sldId id="260" r:id="rId11"/>
    <p:sldId id="295" r:id="rId12"/>
    <p:sldId id="261" r:id="rId13"/>
    <p:sldId id="264" r:id="rId14"/>
    <p:sldId id="263" r:id="rId15"/>
    <p:sldId id="278" r:id="rId16"/>
    <p:sldId id="282" r:id="rId17"/>
    <p:sldId id="262" r:id="rId18"/>
    <p:sldId id="269" r:id="rId19"/>
    <p:sldId id="275" r:id="rId20"/>
    <p:sldId id="277" r:id="rId21"/>
    <p:sldId id="296" r:id="rId22"/>
    <p:sldId id="276" r:id="rId23"/>
    <p:sldId id="271" r:id="rId24"/>
    <p:sldId id="297" r:id="rId25"/>
    <p:sldId id="272" r:id="rId26"/>
    <p:sldId id="280" r:id="rId27"/>
    <p:sldId id="281" r:id="rId28"/>
    <p:sldId id="299" r:id="rId29"/>
    <p:sldId id="273" r:id="rId30"/>
    <p:sldId id="268" r:id="rId31"/>
    <p:sldId id="298" r:id="rId32"/>
    <p:sldId id="266" r:id="rId33"/>
  </p:sldIdLst>
  <p:sldSz cx="18288000" cy="10287000"/>
  <p:notesSz cx="6858000" cy="9144000"/>
  <p:embeddedFontLst>
    <p:embeddedFont>
      <p:font typeface="Antonio bold" panose="020B0604020202020204" charset="0"/>
      <p:bold r:id="rId35"/>
    </p:embeddedFont>
    <p:embeddedFont>
      <p:font typeface="Arimo Bold" panose="020B0604020202020204" charset="0"/>
      <p:regular r:id="rId36"/>
    </p:embeddedFont>
    <p:embeddedFont>
      <p:font typeface="Palanquin" panose="020B0004020203020204" pitchFamily="34" charset="0"/>
      <p:regular r:id="rId37"/>
      <p:bold r:id="rId38"/>
    </p:embeddedFont>
    <p:embeddedFont>
      <p:font typeface="Palanquin Bold" panose="020B0004020203020204" pitchFamily="34" charset="0"/>
      <p:regular r:id="rId39"/>
      <p:bold r:id="rId40"/>
    </p:embeddedFont>
    <p:embeddedFont>
      <p:font typeface="Palanquin SemiBold" panose="020B0004020203020204" pitchFamily="34" charset="0"/>
      <p:bold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459172-1E9E-4BFA-7A7C-358499695250}" name="Katie Chatfield" initials="KC" userId="S::KChatfie@uwmsp.org::3a2a8f8c-dec2-439c-be55-46e6ea0d5cb0" providerId="AD"/>
  <p188:author id="{4223C0C1-5059-4D0A-8AE8-DCF2C53A68CC}" name="Zach Mellow" initials="ZM" userId="S::zmellow@uwmsp.org::1a476577-3dba-45a8-a29c-af65d98672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B5"/>
    <a:srgbClr val="646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8203C1-3122-4245-91FB-116EEFCF899B}" v="811" dt="2026-04-22T16:33:23.665"/>
    <p1510:client id="{DFC1060D-1193-4A56-992B-D22075010CBB}" v="3797" dt="2026-04-23T16:56:54.1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24.04.2026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440372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Program officer will be on family leave over the summer, so we will be taking a pause between the application deadline and review process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3188540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More example activities on the RFP</a:t>
            </a:r>
          </a:p>
          <a:p>
            <a:endParaRPr lang="en-US"/>
          </a:p>
          <a:p>
            <a:r>
              <a:rPr lang="en-US"/>
              <a:t>Not exhaustive</a:t>
            </a:r>
          </a:p>
          <a:p>
            <a:endParaRPr lang="en-US"/>
          </a:p>
          <a:p>
            <a:endParaRPr lang="en-US"/>
          </a:p>
          <a:p>
            <a:r>
              <a:rPr lang="en-US"/>
              <a:t>Highlight that the focus is systems change</a:t>
            </a:r>
          </a:p>
          <a:p>
            <a:r>
              <a:rPr lang="en-US"/>
              <a:t>-not just giving money to buy produce with no new additional partnerships or program build out</a:t>
            </a:r>
          </a:p>
          <a:p>
            <a:r>
              <a:rPr lang="en-US"/>
              <a:t>-looking to create long term sustainability</a:t>
            </a:r>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939141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Focus areas guide the work you’re doing, funding priorities is how you’re doing the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Priority will be given to proposals that address both sides of the farm</a:t>
            </a:r>
            <a:r>
              <a:rPr lang="en-US" sz="1200" u="sng" kern="1200">
                <a:solidFill>
                  <a:schemeClr val="tx1"/>
                </a:solidFill>
                <a:effectLst/>
                <a:latin typeface="+mn-lt"/>
                <a:ea typeface="+mn-ea"/>
                <a:cs typeface="+mn-cs"/>
              </a:rPr>
              <a:t> </a:t>
            </a:r>
            <a:r>
              <a:rPr lang="en-US" sz="1200" kern="1200">
                <a:solidFill>
                  <a:schemeClr val="tx1"/>
                </a:solidFill>
                <a:effectLst/>
                <a:latin typeface="+mn-lt"/>
                <a:ea typeface="+mn-ea"/>
                <a:cs typeface="+mn-cs"/>
              </a:rPr>
              <a:t>to</a:t>
            </a:r>
            <a:r>
              <a:rPr lang="en-US" sz="1200" u="sng" kern="1200">
                <a:solidFill>
                  <a:schemeClr val="tx1"/>
                </a:solidFill>
                <a:effectLst/>
                <a:latin typeface="+mn-lt"/>
                <a:ea typeface="+mn-ea"/>
                <a:cs typeface="+mn-cs"/>
              </a:rPr>
              <a:t> </a:t>
            </a:r>
            <a:r>
              <a:rPr lang="en-US" sz="1200" kern="1200">
                <a:solidFill>
                  <a:schemeClr val="tx1"/>
                </a:solidFill>
                <a:effectLst/>
                <a:latin typeface="+mn-lt"/>
                <a:ea typeface="+mn-ea"/>
                <a:cs typeface="+mn-cs"/>
              </a:rPr>
              <a:t>market pathway: how food moves, and where it goes.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4133008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C31D6-F12B-8AFD-6DD8-28B3937EF6C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45C0AD-341F-0340-ECBC-219C754BD89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3889FB3-CFD2-7934-345D-7E8C8B5F988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82E4AEF-D4A8-25CC-9864-51543C49B77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9776F45-A21D-DC36-899A-786CE2ABD98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53125F46-ABB6-0FFE-D7AC-6595B0A2A2A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5CAFF63-286A-64AF-C805-607ACA7B340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757521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438108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EA887-16BB-9EEB-71CB-2BCF1E1C36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CA06EC-DEBD-DABE-0F7E-FCA2BCA45A0C}"/>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5290AC57-1AA7-56C6-B91D-B9C01468A5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DE1412-02A3-3E82-FE5D-DB6A509EF7B6}"/>
              </a:ext>
            </a:extLst>
          </p:cNvPr>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759006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 a reminder, we’re pausing the review process until our Program Officer is back from family leave in August.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Financial documentation: </a:t>
            </a:r>
            <a:r>
              <a:rPr lang="en-US" sz="1200">
                <a:latin typeface="Palanquin" panose="020B0004020203020204" pitchFamily="34" charset="0"/>
                <a:ea typeface="Palanquin Bold"/>
                <a:cs typeface="Palanquin" panose="020B0004020203020204" pitchFamily="34" charset="0"/>
                <a:sym typeface="Palanquin Bold"/>
              </a:rPr>
              <a:t>990s, organization budget, audit, determination letter</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alanquin" panose="020B0004020203020204" pitchFamily="34" charset="0"/>
                <a:ea typeface="Palanquin Bold"/>
                <a:cs typeface="Palanquin" panose="020B0004020203020204" pitchFamily="34" charset="0"/>
                <a:sym typeface="Palanquin Bold"/>
              </a:rPr>
              <a:t>Suggested word count for narrative questions: 200 – 400 words (depending on the question)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Providing word document for ease of drafting, but must submit in online portal</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virtual conversation to talk more about their work and learn more about the Full Lives initiative</a:t>
            </a:r>
          </a:p>
          <a:p>
            <a:r>
              <a:rPr lang="en-US" sz="1200" kern="1200">
                <a:solidFill>
                  <a:schemeClr val="tx1"/>
                </a:solidFill>
                <a:effectLst/>
                <a:latin typeface="+mn-lt"/>
                <a:ea typeface="+mn-ea"/>
                <a:cs typeface="+mn-cs"/>
              </a:rPr>
              <a:t>Key partners should be present for virtual conversations</a:t>
            </a:r>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1286859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3D570-84A5-19BD-0A01-A6C8970DC4F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21DF23-C3AF-3987-F50A-FF41BE94C77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8E34963-49CA-B0C3-8085-117A28CD276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DCC898E-BCB8-0FF8-CCA7-67F17D66E01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68BBDB4-62BD-EAD1-83D8-53C2398A5F3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have provided a budget template</a:t>
            </a:r>
          </a:p>
        </p:txBody>
      </p:sp>
      <p:sp>
        <p:nvSpPr>
          <p:cNvPr id="6" name="Footer Placeholder 5">
            <a:extLst>
              <a:ext uri="{FF2B5EF4-FFF2-40B4-BE49-F238E27FC236}">
                <a16:creationId xmlns:a16="http://schemas.microsoft.com/office/drawing/2014/main" id="{93F7033C-D1DE-43CE-659A-5E2C90AACBB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ACDC2E9-6C0C-2905-F420-FEA08F3B395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4002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DE5A8-5979-3063-D576-8068792FB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73D6D-B159-DCF6-E421-A03D424D8AEF}"/>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DF882879-4073-D885-512D-AB3B323878EF}"/>
              </a:ext>
            </a:extLst>
          </p:cNvPr>
          <p:cNvSpPr>
            <a:spLocks noGrp="1"/>
          </p:cNvSpPr>
          <p:nvPr>
            <p:ph type="body" idx="1"/>
          </p:nvPr>
        </p:nvSpPr>
        <p:spPr/>
        <p:txBody>
          <a:bodyPr/>
          <a:lstStyle/>
          <a:p>
            <a:r>
              <a:rPr lang="en-US"/>
              <a:t>Please add questions to the chat, we will keep track of them and start answering them during that second half hour period. If we don’t get to your question, we’ll explain how to reach out to us</a:t>
            </a:r>
          </a:p>
          <a:p>
            <a:endParaRPr lang="en-US"/>
          </a:p>
          <a:p>
            <a:r>
              <a:rPr lang="en-US"/>
              <a:t>We’ll send this slide deck and a recording after. Everything here is available in the RFP as well, but still highly encourage you to read the full RFP as much of that isn’t here</a:t>
            </a:r>
          </a:p>
          <a:p>
            <a:endParaRPr lang="en-US"/>
          </a:p>
        </p:txBody>
      </p:sp>
      <p:sp>
        <p:nvSpPr>
          <p:cNvPr id="4" name="Slide Number Placeholder 3">
            <a:extLst>
              <a:ext uri="{FF2B5EF4-FFF2-40B4-BE49-F238E27FC236}">
                <a16:creationId xmlns:a16="http://schemas.microsoft.com/office/drawing/2014/main" id="{D77F3DFF-4E38-9742-7A4B-D13D04F4D6AD}"/>
              </a:ext>
            </a:extLst>
          </p:cNvPr>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75121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B0AC9-E4C9-5158-B01D-51BB036D5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A00EA-AC96-C0EB-FFE4-511DCBCA3652}"/>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C6066D0A-91F2-2A89-EDA7-CA1AD09742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D764C0-DEA8-677E-D5C7-0715CA44F3CE}"/>
              </a:ext>
            </a:extLst>
          </p:cNvPr>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2451645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DC5F6-8D7E-11B6-C04D-27223F06E7F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0B9E26-69DF-30B6-840F-099BACB0B05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EB0DED1-9A0E-54F6-EEE2-C29DBBC3411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2008F58-C398-EF97-5AD6-EA497AF3F853}"/>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97FA6B16-F0E2-1C70-59D5-6976EF5FFCD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taken from the RFP, in the RFP there are handy dandy hyperlinks to use</a:t>
            </a:r>
          </a:p>
        </p:txBody>
      </p:sp>
      <p:sp>
        <p:nvSpPr>
          <p:cNvPr id="6" name="Footer Placeholder 5">
            <a:extLst>
              <a:ext uri="{FF2B5EF4-FFF2-40B4-BE49-F238E27FC236}">
                <a16:creationId xmlns:a16="http://schemas.microsoft.com/office/drawing/2014/main" id="{2AEAE4C4-6A5F-BEE5-6F6A-FAE659594D6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6A6EE280-BE5B-BC41-4C7D-7545F9E9015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97712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0468E-337F-0A9C-8607-0824732847C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23B0E-63AD-93D4-71C7-115AE16F09A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30873D2-F80D-ABB1-20E2-32AFF38ADB4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8DF2D39-BACE-79F7-BB48-7847A60F21E0}"/>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EE1220A-B07C-E617-7FE8-650C6C15D8C6}"/>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Must click submit on every section</a:t>
            </a:r>
          </a:p>
        </p:txBody>
      </p:sp>
      <p:sp>
        <p:nvSpPr>
          <p:cNvPr id="6" name="Footer Placeholder 5">
            <a:extLst>
              <a:ext uri="{FF2B5EF4-FFF2-40B4-BE49-F238E27FC236}">
                <a16:creationId xmlns:a16="http://schemas.microsoft.com/office/drawing/2014/main" id="{6765E4A8-29B2-8CEE-42E8-A421B8EA76B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817926A-92C5-0B45-E301-AF7022EB122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44329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8CDF0-C461-D720-C877-6E15873518E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4D2849-28E7-6A38-B118-D7D84164FF7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DE74888-F921-5C43-4A89-41CED57D6B6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4132443-4583-0A38-9B40-710D76B09DB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50431E9-C90B-A145-A50D-FAEF6A7305D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You’ll also get a confirmation email</a:t>
            </a:r>
          </a:p>
        </p:txBody>
      </p:sp>
      <p:sp>
        <p:nvSpPr>
          <p:cNvPr id="6" name="Footer Placeholder 5">
            <a:extLst>
              <a:ext uri="{FF2B5EF4-FFF2-40B4-BE49-F238E27FC236}">
                <a16:creationId xmlns:a16="http://schemas.microsoft.com/office/drawing/2014/main" id="{7E0D07C8-0362-8F49-FB2B-B59539236BB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84F649A-4657-158F-0880-C719F0C0E08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39359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C48E8-2BB1-4D31-10DF-BD11FEB923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1672D2-8895-4769-58DB-12EAB96DA095}"/>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72459864-44C7-8586-F4D1-7AE1C3376F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B670BF-E62C-96A5-C84D-E238BF31ED2A}"/>
              </a:ext>
            </a:extLst>
          </p:cNvPr>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1173110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Takes into account funding priorities, directly related to questions on the application</a:t>
            </a:r>
          </a:p>
        </p:txBody>
      </p:sp>
      <p:sp>
        <p:nvSpPr>
          <p:cNvPr id="4" name="Slide Number Placeholder 3"/>
          <p:cNvSpPr>
            <a:spLocks noGrp="1"/>
          </p:cNvSpPr>
          <p:nvPr>
            <p:ph type="sldNum" sz="quarter" idx="5"/>
          </p:nvPr>
        </p:nvSpPr>
        <p:spPr/>
        <p:txBody>
          <a:bodyPr/>
          <a:lstStyle/>
          <a:p>
            <a:fld id="{871B2431-D351-4C6E-A3CF-9DFAC0E3E050}" type="slidenum">
              <a:rPr lang="cs-CZ" smtClean="0"/>
              <a:t>26</a:t>
            </a:fld>
            <a:endParaRPr lang="cs-CZ"/>
          </a:p>
        </p:txBody>
      </p:sp>
    </p:spTree>
    <p:extLst>
      <p:ext uri="{BB962C8B-B14F-4D97-AF65-F5344CB8AC3E}">
        <p14:creationId xmlns:p14="http://schemas.microsoft.com/office/powerpoint/2010/main" val="3236469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A3FFF-D693-C397-18D7-6DA46FA5A2C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B4FE36-34CA-BAB4-8EFF-6985FC7D8B7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60BC067-AF5B-D1CC-1153-7A4CBBD760E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95E6BC0-DC1B-F418-0BC4-96F260C137B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5694596-3096-DE63-C4FC-DEA3BCFB4AA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Grace will put the RFP and landing page links in the Chat at this point </a:t>
            </a:r>
          </a:p>
        </p:txBody>
      </p:sp>
      <p:sp>
        <p:nvSpPr>
          <p:cNvPr id="6" name="Footer Placeholder 5">
            <a:extLst>
              <a:ext uri="{FF2B5EF4-FFF2-40B4-BE49-F238E27FC236}">
                <a16:creationId xmlns:a16="http://schemas.microsoft.com/office/drawing/2014/main" id="{0ECF2035-BF14-CB0F-84FA-21590D0198B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FC3C183-CCBC-53A2-CEC6-86DB6AD553F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034456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E0442-83F3-2879-C291-A2F5F783C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5032E-A301-EAF4-C505-88A3D26C7111}"/>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C9303B71-0199-5EAF-3C4E-B53E87A2776C}"/>
              </a:ext>
            </a:extLst>
          </p:cNvPr>
          <p:cNvSpPr>
            <a:spLocks noGrp="1"/>
          </p:cNvSpPr>
          <p:nvPr>
            <p:ph type="body" idx="1"/>
          </p:nvPr>
        </p:nvSpPr>
        <p:spPr/>
        <p:txBody>
          <a:bodyPr/>
          <a:lstStyle/>
          <a:p>
            <a:r>
              <a:rPr lang="en-US"/>
              <a:t>Stop sharing screen </a:t>
            </a:r>
          </a:p>
          <a:p>
            <a:endParaRPr lang="en-US"/>
          </a:p>
          <a:p>
            <a:r>
              <a:rPr lang="en-US"/>
              <a:t>Repeat questions as we read them out </a:t>
            </a:r>
          </a:p>
          <a:p>
            <a:endParaRPr lang="en-US"/>
          </a:p>
          <a:p>
            <a:r>
              <a:rPr lang="en-US"/>
              <a:t>If you have an application specific question, please reach out to us directly or take advantage of bookings links</a:t>
            </a:r>
          </a:p>
          <a:p>
            <a:endParaRPr lang="en-US"/>
          </a:p>
          <a:p>
            <a:endParaRPr lang="en-US"/>
          </a:p>
        </p:txBody>
      </p:sp>
      <p:sp>
        <p:nvSpPr>
          <p:cNvPr id="4" name="Slide Number Placeholder 3">
            <a:extLst>
              <a:ext uri="{FF2B5EF4-FFF2-40B4-BE49-F238E27FC236}">
                <a16:creationId xmlns:a16="http://schemas.microsoft.com/office/drawing/2014/main" id="{E4C33F29-7E8C-A426-D112-040C4F8BFF28}"/>
              </a:ext>
            </a:extLst>
          </p:cNvPr>
          <p:cNvSpPr>
            <a:spLocks noGrp="1"/>
          </p:cNvSpPr>
          <p:nvPr>
            <p:ph type="sldNum" sz="quarter" idx="5"/>
          </p:nvPr>
        </p:nvSpPr>
        <p:spPr/>
        <p:txBody>
          <a:bodyPr/>
          <a:lstStyle/>
          <a:p>
            <a:fld id="{871B2431-D351-4C6E-A3CF-9DFAC0E3E050}" type="slidenum">
              <a:rPr lang="cs-CZ" smtClean="0"/>
              <a:t>28</a:t>
            </a:fld>
            <a:endParaRPr lang="cs-CZ"/>
          </a:p>
        </p:txBody>
      </p:sp>
    </p:spTree>
    <p:extLst>
      <p:ext uri="{BB962C8B-B14F-4D97-AF65-F5344CB8AC3E}">
        <p14:creationId xmlns:p14="http://schemas.microsoft.com/office/powerpoint/2010/main" val="895423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29EFA-D729-EC4A-2E56-F58B01C64C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0C7BF2-44F8-55E1-7BF8-4ABDEC57F7AC}"/>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6E62CCAF-9F41-B37A-9652-59A65D60AA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54A553-42D7-0DFD-05A8-2AF4BF5107FD}"/>
              </a:ext>
            </a:extLst>
          </p:cNvPr>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382188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3691720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2E2EE-4B6C-7682-81B9-061781898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84C6F5-4D20-0E96-3C12-E25B510BB65F}"/>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9D46896C-2A73-D332-8B76-36AD08D0B2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CD529D-B59B-43E1-45D2-E9CED63525EE}"/>
              </a:ext>
            </a:extLst>
          </p:cNvPr>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413839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Partners in Phase 1: 4 collaborations, 3 capacity-building partners </a:t>
            </a:r>
          </a:p>
          <a:p>
            <a:r>
              <a:rPr lang="en-US" sz="1200">
                <a:solidFill>
                  <a:srgbClr val="646567"/>
                </a:solidFill>
                <a:latin typeface="Palanquin"/>
                <a:ea typeface="Palanquin"/>
                <a:cs typeface="Palanquin"/>
                <a:sym typeface="Palanquin"/>
              </a:rPr>
              <a:t>Program design really focused on developing the capacity of collaboratives and networks operating in the food systems space through flexible funding, TA and in-person learning communities of practice </a:t>
            </a:r>
          </a:p>
          <a:p>
            <a:r>
              <a:rPr lang="en-US" sz="1200">
                <a:solidFill>
                  <a:srgbClr val="646567"/>
                </a:solidFill>
                <a:latin typeface="Palanquin"/>
                <a:ea typeface="Palanquin"/>
                <a:cs typeface="Palanquin"/>
                <a:sym typeface="Palanquin"/>
              </a:rPr>
              <a:t>TA provided by Terra Soma and Propel Nonprofits </a:t>
            </a:r>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94376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3B125-D543-898F-F284-1A7E57A0C0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D194B-2AF9-714F-07D6-935195B48CBE}"/>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7CAB3235-F563-F84A-D32A-94AE229C38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8EE6B3-2405-AF53-4D3F-CE84E0073B10}"/>
              </a:ext>
            </a:extLst>
          </p:cNvPr>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272322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program design and strategy for Phase 2 came directly from funded partners, conversations with other non-funded partners in the food system and the Full Lives Advisory Group </a:t>
            </a:r>
          </a:p>
          <a:p>
            <a:endParaRPr lang="en-US"/>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7F47DE-ED46-49B1-949F-23ACD0982085}" type="datetime1">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3DBEC4-BFB3-4172-9F90-9902B08EF49B}" type="datetime1">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32834-E888-47EE-BE1A-61073DC303B4}" type="datetime1">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C553E-44AE-448D-9719-5E5F8047C69C}" type="datetime1">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10CB67-1DFA-4738-BD6A-70872EBDB685}" type="datetime1">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DAD76F-6C78-4468-A16C-7FD76BC90A68}" type="datetime1">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2A2079-5555-4F95-94E5-67233191E0FF}" type="datetime1">
              <a:rPr lang="en-US" smtClean="0"/>
              <a:t>4/24/2026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C5817-564F-4A6D-B85C-61012525226D}" type="datetime1">
              <a:rPr lang="en-US" smtClean="0"/>
              <a:t>4/24/2026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75A16-979C-4FA1-8618-D7451967CA0B}" type="datetime1">
              <a:rPr lang="en-US" smtClean="0"/>
              <a:t>4/24/2026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E89C10-B44D-4FD9-ADD8-DB60519DEE9F}" type="datetime1">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6142A2-076B-4576-A4F0-892F29168132}" type="datetime1">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92758-ADE0-4407-9029-026ED9C00B80}" type="datetime1">
              <a:rPr lang="en-US" smtClean="0"/>
              <a:t>4/24/2026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mailto:RFP@gtcuw.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4B5"/>
        </a:solidFill>
        <a:effectLst/>
      </p:bgPr>
    </p:bg>
    <p:spTree>
      <p:nvGrpSpPr>
        <p:cNvPr id="1" name="">
          <a:extLst>
            <a:ext uri="{FF2B5EF4-FFF2-40B4-BE49-F238E27FC236}">
              <a16:creationId xmlns:a16="http://schemas.microsoft.com/office/drawing/2014/main" id="{351C929B-8A2F-C508-E4BE-FF1B7A712088}"/>
            </a:ext>
          </a:extLst>
        </p:cNvPr>
        <p:cNvGrpSpPr/>
        <p:nvPr/>
      </p:nvGrpSpPr>
      <p:grpSpPr>
        <a:xfrm>
          <a:off x="0" y="0"/>
          <a:ext cx="0" cy="0"/>
          <a:chOff x="0" y="0"/>
          <a:chExt cx="0" cy="0"/>
        </a:xfrm>
      </p:grpSpPr>
      <p:sp>
        <p:nvSpPr>
          <p:cNvPr id="4" name="Freeform 4" descr="A black background with white text  Description automatically generated">
            <a:extLst>
              <a:ext uri="{FF2B5EF4-FFF2-40B4-BE49-F238E27FC236}">
                <a16:creationId xmlns:a16="http://schemas.microsoft.com/office/drawing/2014/main" id="{35D8DC0A-EE29-C2BE-644D-CD3551F74CF1}"/>
              </a:ext>
            </a:extLst>
          </p:cNvPr>
          <p:cNvSpPr/>
          <p:nvPr/>
        </p:nvSpPr>
        <p:spPr>
          <a:xfrm>
            <a:off x="543502" y="8705885"/>
            <a:ext cx="3714652" cy="1123833"/>
          </a:xfrm>
          <a:custGeom>
            <a:avLst/>
            <a:gdLst/>
            <a:ahLst/>
            <a:cxnLst/>
            <a:rect l="l" t="t" r="r" b="b"/>
            <a:pathLst>
              <a:path w="3714652" h="1123833">
                <a:moveTo>
                  <a:pt x="0" y="0"/>
                </a:moveTo>
                <a:lnTo>
                  <a:pt x="3714652" y="0"/>
                </a:lnTo>
                <a:lnTo>
                  <a:pt x="3714652" y="1123832"/>
                </a:lnTo>
                <a:lnTo>
                  <a:pt x="0" y="1123832"/>
                </a:lnTo>
                <a:lnTo>
                  <a:pt x="0" y="0"/>
                </a:lnTo>
                <a:close/>
              </a:path>
            </a:pathLst>
          </a:custGeom>
          <a:blipFill>
            <a:blip r:embed="rId3"/>
            <a:stretch>
              <a:fillRect t="-14" b="-14"/>
            </a:stretch>
          </a:blipFill>
        </p:spPr>
        <p:txBody>
          <a:bodyPr/>
          <a:lstStyle/>
          <a:p>
            <a:endParaRPr lang="en-US"/>
          </a:p>
        </p:txBody>
      </p:sp>
      <p:grpSp>
        <p:nvGrpSpPr>
          <p:cNvPr id="5" name="Group 5">
            <a:extLst>
              <a:ext uri="{FF2B5EF4-FFF2-40B4-BE49-F238E27FC236}">
                <a16:creationId xmlns:a16="http://schemas.microsoft.com/office/drawing/2014/main" id="{CC323093-8930-279E-74E2-A2C428F950AC}"/>
              </a:ext>
            </a:extLst>
          </p:cNvPr>
          <p:cNvGrpSpPr/>
          <p:nvPr/>
        </p:nvGrpSpPr>
        <p:grpSpPr>
          <a:xfrm>
            <a:off x="9489672" y="-683725"/>
            <a:ext cx="12011465" cy="12011465"/>
            <a:chOff x="0" y="0"/>
            <a:chExt cx="812800" cy="812800"/>
          </a:xfrm>
        </p:grpSpPr>
        <p:sp>
          <p:nvSpPr>
            <p:cNvPr id="6" name="Freeform 6">
              <a:extLst>
                <a:ext uri="{FF2B5EF4-FFF2-40B4-BE49-F238E27FC236}">
                  <a16:creationId xmlns:a16="http://schemas.microsoft.com/office/drawing/2014/main" id="{A75F0FFA-7E8A-2E29-580C-ACE4A8B2A29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A00"/>
            </a:solidFill>
          </p:spPr>
          <p:txBody>
            <a:bodyPr/>
            <a:lstStyle/>
            <a:p>
              <a:endParaRPr lang="en-US"/>
            </a:p>
          </p:txBody>
        </p:sp>
        <p:sp>
          <p:nvSpPr>
            <p:cNvPr id="7" name="TextBox 7">
              <a:extLst>
                <a:ext uri="{FF2B5EF4-FFF2-40B4-BE49-F238E27FC236}">
                  <a16:creationId xmlns:a16="http://schemas.microsoft.com/office/drawing/2014/main" id="{12CA6E14-50D6-5EA8-07C6-FC63831BB65D}"/>
                </a:ext>
              </a:extLst>
            </p:cNvPr>
            <p:cNvSpPr txBox="1"/>
            <p:nvPr/>
          </p:nvSpPr>
          <p:spPr>
            <a:xfrm>
              <a:off x="76200" y="76200"/>
              <a:ext cx="660400" cy="660400"/>
            </a:xfrm>
            <a:prstGeom prst="rect">
              <a:avLst/>
            </a:prstGeom>
          </p:spPr>
          <p:txBody>
            <a:bodyPr lIns="50800" tIns="50800" rIns="50800" bIns="50800" rtlCol="0" anchor="ctr"/>
            <a:lstStyle/>
            <a:p>
              <a:pPr algn="ctr">
                <a:lnSpc>
                  <a:spcPts val="1980"/>
                </a:lnSpc>
              </a:pPr>
              <a:endParaRPr/>
            </a:p>
          </p:txBody>
        </p:sp>
      </p:grpSp>
      <p:grpSp>
        <p:nvGrpSpPr>
          <p:cNvPr id="8" name="Group 8">
            <a:extLst>
              <a:ext uri="{FF2B5EF4-FFF2-40B4-BE49-F238E27FC236}">
                <a16:creationId xmlns:a16="http://schemas.microsoft.com/office/drawing/2014/main" id="{9894BBBC-EF97-5A80-344C-CA4DA4059129}"/>
              </a:ext>
            </a:extLst>
          </p:cNvPr>
          <p:cNvGrpSpPr/>
          <p:nvPr/>
        </p:nvGrpSpPr>
        <p:grpSpPr>
          <a:xfrm>
            <a:off x="10269468" y="96071"/>
            <a:ext cx="10451873" cy="10451873"/>
            <a:chOff x="0" y="0"/>
            <a:chExt cx="812800" cy="812800"/>
          </a:xfrm>
        </p:grpSpPr>
        <p:sp>
          <p:nvSpPr>
            <p:cNvPr id="9" name="Freeform 9">
              <a:extLst>
                <a:ext uri="{FF2B5EF4-FFF2-40B4-BE49-F238E27FC236}">
                  <a16:creationId xmlns:a16="http://schemas.microsoft.com/office/drawing/2014/main" id="{7974D52A-B87D-4E7B-2E19-1985E51E7CB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50093"/>
              </a:stretch>
            </a:blipFill>
          </p:spPr>
          <p:txBody>
            <a:bodyPr/>
            <a:lstStyle/>
            <a:p>
              <a:endParaRPr lang="en-US"/>
            </a:p>
          </p:txBody>
        </p:sp>
      </p:grpSp>
      <p:sp>
        <p:nvSpPr>
          <p:cNvPr id="10" name="TextBox 10">
            <a:extLst>
              <a:ext uri="{FF2B5EF4-FFF2-40B4-BE49-F238E27FC236}">
                <a16:creationId xmlns:a16="http://schemas.microsoft.com/office/drawing/2014/main" id="{E74A17CE-83B0-2D51-31B7-50E7329189B3}"/>
              </a:ext>
            </a:extLst>
          </p:cNvPr>
          <p:cNvSpPr txBox="1"/>
          <p:nvPr/>
        </p:nvSpPr>
        <p:spPr>
          <a:xfrm>
            <a:off x="1603467" y="2538442"/>
            <a:ext cx="7106409" cy="4116512"/>
          </a:xfrm>
          <a:prstGeom prst="rect">
            <a:avLst/>
          </a:prstGeom>
        </p:spPr>
        <p:txBody>
          <a:bodyPr wrap="square" lIns="0" tIns="0" rIns="0" bIns="0" rtlCol="0" anchor="t">
            <a:spAutoFit/>
          </a:bodyPr>
          <a:lstStyle/>
          <a:p>
            <a:pPr algn="l">
              <a:lnSpc>
                <a:spcPts val="10661"/>
              </a:lnSpc>
            </a:pPr>
            <a:r>
              <a:rPr lang="en-US" sz="8959" b="1">
                <a:solidFill>
                  <a:srgbClr val="FFFFFF"/>
                </a:solidFill>
                <a:latin typeface="Antonio Bold"/>
                <a:ea typeface="Antonio Bold"/>
                <a:cs typeface="Antonio Bold"/>
                <a:sym typeface="Antonio Bold"/>
              </a:rPr>
              <a:t>FULL LIVES </a:t>
            </a:r>
          </a:p>
          <a:p>
            <a:pPr algn="l">
              <a:lnSpc>
                <a:spcPts val="10661"/>
              </a:lnSpc>
            </a:pPr>
            <a:r>
              <a:rPr lang="en-US" sz="8959" b="1">
                <a:solidFill>
                  <a:srgbClr val="FFFFFF"/>
                </a:solidFill>
                <a:latin typeface="Antonio Bold"/>
                <a:ea typeface="Antonio Bold"/>
                <a:cs typeface="Antonio Bold"/>
                <a:sym typeface="Antonio Bold"/>
              </a:rPr>
              <a:t>PHASE 2 RFP </a:t>
            </a:r>
          </a:p>
          <a:p>
            <a:pPr algn="l">
              <a:lnSpc>
                <a:spcPts val="10661"/>
              </a:lnSpc>
            </a:pPr>
            <a:r>
              <a:rPr lang="en-US" sz="8959" b="1">
                <a:solidFill>
                  <a:srgbClr val="FFFFFF"/>
                </a:solidFill>
                <a:latin typeface="Antonio Bold"/>
                <a:ea typeface="Antonio Bold"/>
                <a:cs typeface="Antonio Bold"/>
                <a:sym typeface="Antonio Bold"/>
              </a:rPr>
              <a:t>Q&amp;A SESSION  </a:t>
            </a:r>
          </a:p>
        </p:txBody>
      </p:sp>
      <p:sp>
        <p:nvSpPr>
          <p:cNvPr id="11" name="TextBox 11">
            <a:extLst>
              <a:ext uri="{FF2B5EF4-FFF2-40B4-BE49-F238E27FC236}">
                <a16:creationId xmlns:a16="http://schemas.microsoft.com/office/drawing/2014/main" id="{BE92D171-17DB-790C-D593-4A5C99EC81D1}"/>
              </a:ext>
            </a:extLst>
          </p:cNvPr>
          <p:cNvSpPr txBox="1"/>
          <p:nvPr/>
        </p:nvSpPr>
        <p:spPr>
          <a:xfrm>
            <a:off x="1691920" y="7108810"/>
            <a:ext cx="7106409" cy="571609"/>
          </a:xfrm>
          <a:prstGeom prst="rect">
            <a:avLst/>
          </a:prstGeom>
        </p:spPr>
        <p:txBody>
          <a:bodyPr lIns="0" tIns="0" rIns="0" bIns="0" rtlCol="0" anchor="t">
            <a:spAutoFit/>
          </a:bodyPr>
          <a:lstStyle/>
          <a:p>
            <a:pPr algn="l">
              <a:lnSpc>
                <a:spcPts val="4522"/>
              </a:lnSpc>
            </a:pPr>
            <a:r>
              <a:rPr lang="en-US" sz="3706">
                <a:solidFill>
                  <a:srgbClr val="FFBA00"/>
                </a:solidFill>
                <a:latin typeface="Palanquin"/>
                <a:ea typeface="Palanquin"/>
                <a:cs typeface="Palanquin"/>
                <a:sym typeface="Palanquin"/>
              </a:rPr>
              <a:t>April 23, 2026 </a:t>
            </a:r>
          </a:p>
        </p:txBody>
      </p:sp>
    </p:spTree>
    <p:extLst>
      <p:ext uri="{BB962C8B-B14F-4D97-AF65-F5344CB8AC3E}">
        <p14:creationId xmlns:p14="http://schemas.microsoft.com/office/powerpoint/2010/main" val="3777144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ue text on a black background  Description automatically generated"/>
          <p:cNvSpPr/>
          <p:nvPr/>
        </p:nvSpPr>
        <p:spPr>
          <a:xfrm>
            <a:off x="680733" y="8763838"/>
            <a:ext cx="2828897" cy="855855"/>
          </a:xfrm>
          <a:custGeom>
            <a:avLst/>
            <a:gdLst/>
            <a:ahLst/>
            <a:cxnLst/>
            <a:rect l="l" t="t" r="r" b="b"/>
            <a:pathLst>
              <a:path w="2828897" h="855855">
                <a:moveTo>
                  <a:pt x="0" y="0"/>
                </a:moveTo>
                <a:lnTo>
                  <a:pt x="2828897" y="0"/>
                </a:lnTo>
                <a:lnTo>
                  <a:pt x="2828897" y="855856"/>
                </a:lnTo>
                <a:lnTo>
                  <a:pt x="0" y="855856"/>
                </a:lnTo>
                <a:lnTo>
                  <a:pt x="0" y="0"/>
                </a:lnTo>
                <a:close/>
              </a:path>
            </a:pathLst>
          </a:custGeom>
          <a:blipFill>
            <a:blip r:embed="rId3"/>
            <a:stretch>
              <a:fillRect t="-14" b="-14"/>
            </a:stretch>
          </a:blipFill>
        </p:spPr>
        <p:txBody>
          <a:bodyPr/>
          <a:lstStyle/>
          <a:p>
            <a:endParaRPr lang="en-US"/>
          </a:p>
        </p:txBody>
      </p:sp>
      <p:sp>
        <p:nvSpPr>
          <p:cNvPr id="3" name="TextBox 3"/>
          <p:cNvSpPr txBox="1"/>
          <p:nvPr/>
        </p:nvSpPr>
        <p:spPr>
          <a:xfrm>
            <a:off x="1028700" y="1076325"/>
            <a:ext cx="8979377" cy="676656"/>
          </a:xfrm>
          <a:prstGeom prst="rect">
            <a:avLst/>
          </a:prstGeom>
        </p:spPr>
        <p:txBody>
          <a:bodyPr lIns="0" tIns="0" rIns="0" bIns="0" rtlCol="0" anchor="t">
            <a:spAutoFit/>
          </a:bodyPr>
          <a:lstStyle/>
          <a:p>
            <a:pPr algn="l">
              <a:lnSpc>
                <a:spcPts val="5232"/>
              </a:lnSpc>
            </a:pPr>
            <a:r>
              <a:rPr lang="en-US" sz="4800">
                <a:solidFill>
                  <a:srgbClr val="0044B5"/>
                </a:solidFill>
                <a:latin typeface="Antonio Bold" pitchFamily="2" charset="0"/>
                <a:ea typeface="Palanquin"/>
                <a:cs typeface="Palanquin"/>
                <a:sym typeface="Palanquin"/>
              </a:rPr>
              <a:t>GRANT AWARD DETAILS </a:t>
            </a:r>
          </a:p>
        </p:txBody>
      </p:sp>
      <p:sp>
        <p:nvSpPr>
          <p:cNvPr id="4" name="TextBox 4"/>
          <p:cNvSpPr txBox="1"/>
          <p:nvPr/>
        </p:nvSpPr>
        <p:spPr>
          <a:xfrm>
            <a:off x="1952029" y="2494666"/>
            <a:ext cx="15655238" cy="5719514"/>
          </a:xfrm>
          <a:prstGeom prst="rect">
            <a:avLst/>
          </a:prstGeom>
        </p:spPr>
        <p:txBody>
          <a:bodyPr wrap="square" lIns="0" tIns="0" rIns="0" bIns="0" rtlCol="0" anchor="t">
            <a:spAutoFit/>
          </a:bodyPr>
          <a:lstStyle/>
          <a:p>
            <a:pPr marL="582930" lvl="1" indent="-291465" algn="l">
              <a:lnSpc>
                <a:spcPts val="5642"/>
              </a:lnSpc>
              <a:buFont typeface="Arial"/>
              <a:buChar char="•"/>
            </a:pPr>
            <a:r>
              <a:rPr lang="en-US" sz="4000">
                <a:latin typeface="Palanquin Bold"/>
                <a:ea typeface="Palanquin Bold"/>
                <a:cs typeface="Palanquin Bold"/>
                <a:sym typeface="Palanquin Bold"/>
              </a:rPr>
              <a:t>Total Funding Amount</a:t>
            </a:r>
            <a:r>
              <a:rPr lang="en-US" sz="4000" b="1">
                <a:latin typeface="Palanquin Bold"/>
                <a:ea typeface="Palanquin Bold"/>
                <a:cs typeface="Palanquin Bold"/>
                <a:sym typeface="Palanquin Bold"/>
              </a:rPr>
              <a:t>: </a:t>
            </a:r>
            <a:r>
              <a:rPr lang="en-US" sz="4000">
                <a:latin typeface="Palanquin"/>
                <a:ea typeface="Palanquin"/>
                <a:cs typeface="Palanquin"/>
                <a:sym typeface="Palanquin"/>
              </a:rPr>
              <a:t>$900,000</a:t>
            </a:r>
          </a:p>
          <a:p>
            <a:pPr marL="582930" lvl="1" indent="-291465" algn="l">
              <a:lnSpc>
                <a:spcPts val="5642"/>
              </a:lnSpc>
              <a:buFont typeface="Arial"/>
              <a:buChar char="•"/>
            </a:pPr>
            <a:endParaRPr lang="en-US" sz="4000">
              <a:latin typeface="Palanquin"/>
              <a:ea typeface="Palanquin"/>
              <a:cs typeface="Palanquin"/>
              <a:sym typeface="Palanquin"/>
            </a:endParaRPr>
          </a:p>
          <a:p>
            <a:pPr marL="582930" lvl="1" indent="-291465" algn="l">
              <a:lnSpc>
                <a:spcPts val="5642"/>
              </a:lnSpc>
              <a:buFont typeface="Arial"/>
              <a:buChar char="•"/>
            </a:pPr>
            <a:r>
              <a:rPr lang="en-US" sz="4000" b="1">
                <a:latin typeface="Palanquin Bold"/>
                <a:ea typeface="Palanquin Bold"/>
                <a:cs typeface="Palanquin Bold"/>
                <a:sym typeface="Palanquin Bold"/>
              </a:rPr>
              <a:t>Anticipated Number of Funded Partners: </a:t>
            </a:r>
            <a:r>
              <a:rPr lang="en-US" sz="4000">
                <a:latin typeface="Palanquin"/>
                <a:ea typeface="Palanquin"/>
                <a:cs typeface="Palanquin"/>
                <a:sym typeface="Palanquin"/>
              </a:rPr>
              <a:t>3-5 organizations </a:t>
            </a:r>
          </a:p>
          <a:p>
            <a:pPr marL="582930" lvl="1" indent="-291465" algn="l">
              <a:lnSpc>
                <a:spcPts val="5642"/>
              </a:lnSpc>
              <a:buFont typeface="Arial"/>
              <a:buChar char="•"/>
            </a:pPr>
            <a:endParaRPr lang="en-US" sz="4000">
              <a:latin typeface="Palanquin"/>
              <a:ea typeface="Palanquin"/>
              <a:cs typeface="Palanquin"/>
              <a:sym typeface="Palanquin"/>
            </a:endParaRPr>
          </a:p>
          <a:p>
            <a:pPr marL="582930" lvl="1" indent="-291465" algn="l">
              <a:lnSpc>
                <a:spcPts val="5642"/>
              </a:lnSpc>
              <a:buFont typeface="Arial"/>
              <a:buChar char="•"/>
            </a:pPr>
            <a:r>
              <a:rPr lang="en-US" sz="4000" b="1">
                <a:latin typeface="Palanquin Bold"/>
                <a:ea typeface="Palanquin Bold"/>
                <a:cs typeface="Palanquin Bold"/>
                <a:sym typeface="Palanquin Bold"/>
              </a:rPr>
              <a:t>Anticipated Individual Grant Awards: </a:t>
            </a:r>
            <a:r>
              <a:rPr lang="en-US" sz="4000">
                <a:latin typeface="Palanquin"/>
                <a:ea typeface="Palanquin"/>
                <a:cs typeface="Palanquin"/>
                <a:sym typeface="Palanquin"/>
              </a:rPr>
              <a:t>$175,000 - $275,000 each </a:t>
            </a:r>
          </a:p>
          <a:p>
            <a:pPr marL="582930" lvl="1" indent="-291465" algn="l">
              <a:lnSpc>
                <a:spcPts val="5642"/>
              </a:lnSpc>
              <a:buFont typeface="Arial"/>
              <a:buChar char="•"/>
            </a:pPr>
            <a:endParaRPr lang="en-US" sz="4000">
              <a:latin typeface="Palanquin"/>
              <a:ea typeface="Palanquin"/>
              <a:cs typeface="Palanquin"/>
              <a:sym typeface="Palanquin"/>
            </a:endParaRPr>
          </a:p>
          <a:p>
            <a:pPr marL="582930" lvl="1" indent="-291465" algn="l">
              <a:lnSpc>
                <a:spcPts val="5642"/>
              </a:lnSpc>
              <a:buFont typeface="Arial"/>
              <a:buChar char="•"/>
            </a:pPr>
            <a:r>
              <a:rPr lang="en-US" sz="4000" b="1">
                <a:latin typeface="Palanquin Bold"/>
                <a:ea typeface="Palanquin Bold"/>
                <a:cs typeface="Palanquin Bold"/>
                <a:sym typeface="Palanquin Bold"/>
              </a:rPr>
              <a:t>Geographic Area: </a:t>
            </a:r>
            <a:r>
              <a:rPr lang="en-US" sz="4000">
                <a:latin typeface="Palanquin"/>
                <a:ea typeface="Palanquin"/>
                <a:cs typeface="Palanquin"/>
                <a:sym typeface="Palanquin"/>
              </a:rPr>
              <a:t>9-county Metro area (Anoka, Carver, Chisago, Dakota, Hennepin, Isanti, Ramsey, Scott, Washington)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ue text on a black background  Description automatically generated"/>
          <p:cNvSpPr/>
          <p:nvPr/>
        </p:nvSpPr>
        <p:spPr>
          <a:xfrm>
            <a:off x="680733" y="8763838"/>
            <a:ext cx="2828897" cy="855855"/>
          </a:xfrm>
          <a:custGeom>
            <a:avLst/>
            <a:gdLst/>
            <a:ahLst/>
            <a:cxnLst/>
            <a:rect l="l" t="t" r="r" b="b"/>
            <a:pathLst>
              <a:path w="2828897" h="855855">
                <a:moveTo>
                  <a:pt x="0" y="0"/>
                </a:moveTo>
                <a:lnTo>
                  <a:pt x="2828897" y="0"/>
                </a:lnTo>
                <a:lnTo>
                  <a:pt x="2828897" y="855856"/>
                </a:lnTo>
                <a:lnTo>
                  <a:pt x="0" y="855856"/>
                </a:lnTo>
                <a:lnTo>
                  <a:pt x="0" y="0"/>
                </a:lnTo>
                <a:close/>
              </a:path>
            </a:pathLst>
          </a:custGeom>
          <a:blipFill>
            <a:blip r:embed="rId3"/>
            <a:stretch>
              <a:fillRect t="-14" b="-14"/>
            </a:stretch>
          </a:blipFill>
        </p:spPr>
        <p:txBody>
          <a:bodyPr/>
          <a:lstStyle/>
          <a:p>
            <a:endParaRPr lang="en-US"/>
          </a:p>
        </p:txBody>
      </p:sp>
      <p:pic>
        <p:nvPicPr>
          <p:cNvPr id="6" name="Picture 5">
            <a:extLst>
              <a:ext uri="{FF2B5EF4-FFF2-40B4-BE49-F238E27FC236}">
                <a16:creationId xmlns:a16="http://schemas.microsoft.com/office/drawing/2014/main" id="{AE302191-CCD9-C8FF-9606-EBC0CCED9C0C}"/>
              </a:ext>
            </a:extLst>
          </p:cNvPr>
          <p:cNvPicPr>
            <a:picLocks noChangeAspect="1"/>
          </p:cNvPicPr>
          <p:nvPr/>
        </p:nvPicPr>
        <p:blipFill>
          <a:blip r:embed="rId4"/>
          <a:stretch>
            <a:fillRect/>
          </a:stretch>
        </p:blipFill>
        <p:spPr>
          <a:xfrm>
            <a:off x="602776" y="1016000"/>
            <a:ext cx="17082447" cy="712651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564C4-44A5-B6D0-98EF-ECA7BA5DB63D}"/>
            </a:ext>
          </a:extLst>
        </p:cNvPr>
        <p:cNvGrpSpPr/>
        <p:nvPr/>
      </p:nvGrpSpPr>
      <p:grpSpPr>
        <a:xfrm>
          <a:off x="0" y="0"/>
          <a:ext cx="0" cy="0"/>
          <a:chOff x="0" y="0"/>
          <a:chExt cx="0" cy="0"/>
        </a:xfrm>
      </p:grpSpPr>
      <p:sp>
        <p:nvSpPr>
          <p:cNvPr id="2" name="TextBox 4">
            <a:extLst>
              <a:ext uri="{FF2B5EF4-FFF2-40B4-BE49-F238E27FC236}">
                <a16:creationId xmlns:a16="http://schemas.microsoft.com/office/drawing/2014/main" id="{9F11FCB2-3569-1E4B-CB95-2B8ABE6F70F5}"/>
              </a:ext>
            </a:extLst>
          </p:cNvPr>
          <p:cNvSpPr txBox="1"/>
          <p:nvPr/>
        </p:nvSpPr>
        <p:spPr>
          <a:xfrm>
            <a:off x="1028700" y="1290895"/>
            <a:ext cx="8391661" cy="641201"/>
          </a:xfrm>
          <a:prstGeom prst="rect">
            <a:avLst/>
          </a:prstGeom>
        </p:spPr>
        <p:txBody>
          <a:bodyPr lIns="0" tIns="0" rIns="0" bIns="0" rtlCol="0" anchor="t">
            <a:spAutoFit/>
          </a:bodyPr>
          <a:lstStyle/>
          <a:p>
            <a:pPr algn="l">
              <a:lnSpc>
                <a:spcPts val="5034"/>
              </a:lnSpc>
            </a:pPr>
            <a:r>
              <a:rPr lang="en-US" sz="4618">
                <a:solidFill>
                  <a:srgbClr val="0044B5"/>
                </a:solidFill>
                <a:latin typeface="Antonio Bold" pitchFamily="2" charset="0"/>
                <a:ea typeface="Palanquin"/>
                <a:cs typeface="Palanquin SemiBold" panose="020B0004020203020204" pitchFamily="34" charset="0"/>
                <a:sym typeface="Palanquin"/>
              </a:rPr>
              <a:t>RFP FOCUS AREAS - EXPLAINED</a:t>
            </a:r>
          </a:p>
        </p:txBody>
      </p:sp>
      <p:sp>
        <p:nvSpPr>
          <p:cNvPr id="3" name="Freeform 2" descr="A blue text on a black background  Description automatically generated">
            <a:extLst>
              <a:ext uri="{FF2B5EF4-FFF2-40B4-BE49-F238E27FC236}">
                <a16:creationId xmlns:a16="http://schemas.microsoft.com/office/drawing/2014/main" id="{3E33FD8F-22B6-1DF4-181D-9DD72C862952}"/>
              </a:ext>
            </a:extLst>
          </p:cNvPr>
          <p:cNvSpPr/>
          <p:nvPr/>
        </p:nvSpPr>
        <p:spPr>
          <a:xfrm>
            <a:off x="680733" y="8763838"/>
            <a:ext cx="2828897" cy="855855"/>
          </a:xfrm>
          <a:custGeom>
            <a:avLst/>
            <a:gdLst/>
            <a:ahLst/>
            <a:cxnLst/>
            <a:rect l="l" t="t" r="r" b="b"/>
            <a:pathLst>
              <a:path w="2828897" h="855855">
                <a:moveTo>
                  <a:pt x="0" y="0"/>
                </a:moveTo>
                <a:lnTo>
                  <a:pt x="2828897" y="0"/>
                </a:lnTo>
                <a:lnTo>
                  <a:pt x="2828897" y="855856"/>
                </a:lnTo>
                <a:lnTo>
                  <a:pt x="0" y="855856"/>
                </a:lnTo>
                <a:lnTo>
                  <a:pt x="0" y="0"/>
                </a:lnTo>
                <a:close/>
              </a:path>
            </a:pathLst>
          </a:custGeom>
          <a:blipFill>
            <a:blip r:embed="rId3"/>
            <a:stretch>
              <a:fillRect t="-14" b="-14"/>
            </a:stretch>
          </a:blipFill>
        </p:spPr>
        <p:txBody>
          <a:bodyPr/>
          <a:lstStyle/>
          <a:p>
            <a:endParaRPr lang="en-US"/>
          </a:p>
        </p:txBody>
      </p:sp>
      <p:sp>
        <p:nvSpPr>
          <p:cNvPr id="4" name="AutoShape 7">
            <a:extLst>
              <a:ext uri="{FF2B5EF4-FFF2-40B4-BE49-F238E27FC236}">
                <a16:creationId xmlns:a16="http://schemas.microsoft.com/office/drawing/2014/main" id="{75702C38-830F-FB98-7026-945DFD848FDB}"/>
              </a:ext>
            </a:extLst>
          </p:cNvPr>
          <p:cNvSpPr/>
          <p:nvPr/>
        </p:nvSpPr>
        <p:spPr>
          <a:xfrm>
            <a:off x="7241565" y="2714219"/>
            <a:ext cx="15269" cy="5184865"/>
          </a:xfrm>
          <a:prstGeom prst="line">
            <a:avLst/>
          </a:prstGeom>
          <a:ln w="9525" cap="rnd">
            <a:solidFill>
              <a:srgbClr val="0044B5"/>
            </a:solidFill>
            <a:prstDash val="solid"/>
            <a:headEnd type="none" w="sm" len="sm"/>
            <a:tailEnd type="none" w="sm" len="sm"/>
          </a:ln>
        </p:spPr>
        <p:txBody>
          <a:bodyPr/>
          <a:lstStyle/>
          <a:p>
            <a:endParaRPr lang="en-US"/>
          </a:p>
        </p:txBody>
      </p:sp>
      <p:sp>
        <p:nvSpPr>
          <p:cNvPr id="5" name="TextBox 4">
            <a:extLst>
              <a:ext uri="{FF2B5EF4-FFF2-40B4-BE49-F238E27FC236}">
                <a16:creationId xmlns:a16="http://schemas.microsoft.com/office/drawing/2014/main" id="{5710DF20-FCDF-3D9E-566D-C68C0D3FB5D1}"/>
              </a:ext>
            </a:extLst>
          </p:cNvPr>
          <p:cNvSpPr txBox="1"/>
          <p:nvPr/>
        </p:nvSpPr>
        <p:spPr>
          <a:xfrm>
            <a:off x="680733" y="3045490"/>
            <a:ext cx="6560832" cy="2098010"/>
          </a:xfrm>
          <a:prstGeom prst="rect">
            <a:avLst/>
          </a:prstGeom>
        </p:spPr>
        <p:txBody>
          <a:bodyPr wrap="square" lIns="0" tIns="0" rIns="0" bIns="0" rtlCol="0" anchor="t">
            <a:spAutoFit/>
          </a:bodyPr>
          <a:lstStyle/>
          <a:p>
            <a:pPr>
              <a:lnSpc>
                <a:spcPts val="5642"/>
              </a:lnSpc>
            </a:pPr>
            <a:r>
              <a:rPr lang="en-US" sz="2800" b="1">
                <a:latin typeface="Palanquin" panose="020B0004020203020204" pitchFamily="34" charset="0"/>
                <a:cs typeface="Palanquin" panose="020B0004020203020204" pitchFamily="34" charset="0"/>
              </a:rPr>
              <a:t>1. Expand Market Access and Business Development Opportunities for Small and Emerging Growers</a:t>
            </a:r>
            <a:endParaRPr lang="en-US" sz="2800" b="1">
              <a:solidFill>
                <a:srgbClr val="44546A"/>
              </a:solidFill>
              <a:latin typeface="Palanquin" panose="020B0004020203020204" pitchFamily="34" charset="0"/>
              <a:ea typeface="Palanquin"/>
              <a:cs typeface="Palanquin" panose="020B0004020203020204" pitchFamily="34" charset="0"/>
              <a:sym typeface="Palanquin"/>
            </a:endParaRPr>
          </a:p>
        </p:txBody>
      </p:sp>
      <p:sp>
        <p:nvSpPr>
          <p:cNvPr id="6" name="TextBox 5">
            <a:extLst>
              <a:ext uri="{FF2B5EF4-FFF2-40B4-BE49-F238E27FC236}">
                <a16:creationId xmlns:a16="http://schemas.microsoft.com/office/drawing/2014/main" id="{01917EE7-B907-6A7A-914F-052488F00FE9}"/>
              </a:ext>
            </a:extLst>
          </p:cNvPr>
          <p:cNvSpPr txBox="1"/>
          <p:nvPr/>
        </p:nvSpPr>
        <p:spPr>
          <a:xfrm>
            <a:off x="680733" y="5901609"/>
            <a:ext cx="6576101" cy="1379865"/>
          </a:xfrm>
          <a:prstGeom prst="rect">
            <a:avLst/>
          </a:prstGeom>
        </p:spPr>
        <p:txBody>
          <a:bodyPr wrap="square" lIns="0" tIns="0" rIns="0" bIns="0" rtlCol="0" anchor="t">
            <a:spAutoFit/>
          </a:bodyPr>
          <a:lstStyle/>
          <a:p>
            <a:pPr>
              <a:lnSpc>
                <a:spcPts val="5642"/>
              </a:lnSpc>
            </a:pPr>
            <a:r>
              <a:rPr lang="en-US" sz="2800" b="1">
                <a:latin typeface="Palanquin" panose="020B0004020203020204" pitchFamily="34" charset="0"/>
                <a:cs typeface="Palanquin" panose="020B0004020203020204" pitchFamily="34" charset="0"/>
              </a:rPr>
              <a:t>2. Strengthening Local Food Distribution Infrastructure and Coordination</a:t>
            </a:r>
            <a:endParaRPr lang="en-US" sz="2800" b="1">
              <a:solidFill>
                <a:srgbClr val="44546A"/>
              </a:solidFill>
              <a:latin typeface="Palanquin" panose="020B0004020203020204" pitchFamily="34" charset="0"/>
              <a:ea typeface="Palanquin"/>
              <a:cs typeface="Palanquin" panose="020B0004020203020204" pitchFamily="34" charset="0"/>
              <a:sym typeface="Palanquin"/>
            </a:endParaRPr>
          </a:p>
        </p:txBody>
      </p:sp>
      <p:sp>
        <p:nvSpPr>
          <p:cNvPr id="7" name="AutoShape 6">
            <a:extLst>
              <a:ext uri="{FF2B5EF4-FFF2-40B4-BE49-F238E27FC236}">
                <a16:creationId xmlns:a16="http://schemas.microsoft.com/office/drawing/2014/main" id="{3900A6C1-1098-CB02-61AE-2EB69DBFFBF6}"/>
              </a:ext>
            </a:extLst>
          </p:cNvPr>
          <p:cNvSpPr/>
          <p:nvPr/>
        </p:nvSpPr>
        <p:spPr>
          <a:xfrm flipV="1">
            <a:off x="680733" y="5315920"/>
            <a:ext cx="17405773" cy="68296"/>
          </a:xfrm>
          <a:prstGeom prst="line">
            <a:avLst/>
          </a:prstGeom>
          <a:ln w="9525" cap="rnd">
            <a:solidFill>
              <a:srgbClr val="0044B5"/>
            </a:solidFill>
            <a:prstDash val="solid"/>
            <a:headEnd type="none" w="sm" len="sm"/>
            <a:tailEnd type="none" w="sm" len="sm"/>
          </a:ln>
        </p:spPr>
        <p:txBody>
          <a:bodyPr/>
          <a:lstStyle/>
          <a:p>
            <a:endParaRPr lang="en-US"/>
          </a:p>
        </p:txBody>
      </p:sp>
      <p:sp>
        <p:nvSpPr>
          <p:cNvPr id="8" name="TextBox 7">
            <a:extLst>
              <a:ext uri="{FF2B5EF4-FFF2-40B4-BE49-F238E27FC236}">
                <a16:creationId xmlns:a16="http://schemas.microsoft.com/office/drawing/2014/main" id="{5EE2606D-210E-5892-9AE5-FAD9C79C5043}"/>
              </a:ext>
            </a:extLst>
          </p:cNvPr>
          <p:cNvSpPr txBox="1"/>
          <p:nvPr/>
        </p:nvSpPr>
        <p:spPr>
          <a:xfrm>
            <a:off x="7618853" y="3045490"/>
            <a:ext cx="10467653" cy="2082621"/>
          </a:xfrm>
          <a:prstGeom prst="rect">
            <a:avLst/>
          </a:prstGeom>
        </p:spPr>
        <p:txBody>
          <a:bodyPr wrap="square" lIns="0" tIns="0" rIns="0" bIns="0" rtlCol="0" anchor="t">
            <a:spAutoFit/>
          </a:bodyPr>
          <a:lstStyle/>
          <a:p>
            <a:pPr>
              <a:lnSpc>
                <a:spcPts val="5642"/>
              </a:lnSpc>
            </a:pPr>
            <a:r>
              <a:rPr lang="en-US" sz="2800" i="1"/>
              <a:t>Investing in organizations helping growers access new and more consistent market channels, thereby improving financial stability and expanding access to locally grown foods in communities</a:t>
            </a:r>
            <a:endParaRPr lang="en-US" sz="2800" b="1" i="1">
              <a:solidFill>
                <a:srgbClr val="44546A"/>
              </a:solidFill>
              <a:latin typeface="Palanquin"/>
              <a:ea typeface="Palanquin"/>
              <a:cs typeface="Palanquin"/>
              <a:sym typeface="Palanquin"/>
            </a:endParaRPr>
          </a:p>
        </p:txBody>
      </p:sp>
      <p:sp>
        <p:nvSpPr>
          <p:cNvPr id="10" name="TextBox 9">
            <a:extLst>
              <a:ext uri="{FF2B5EF4-FFF2-40B4-BE49-F238E27FC236}">
                <a16:creationId xmlns:a16="http://schemas.microsoft.com/office/drawing/2014/main" id="{A6D3683B-2356-727F-3B75-8AE14E5C59F0}"/>
              </a:ext>
            </a:extLst>
          </p:cNvPr>
          <p:cNvSpPr txBox="1"/>
          <p:nvPr/>
        </p:nvSpPr>
        <p:spPr>
          <a:xfrm>
            <a:off x="7618852" y="5550230"/>
            <a:ext cx="10467653" cy="2082621"/>
          </a:xfrm>
          <a:prstGeom prst="rect">
            <a:avLst/>
          </a:prstGeom>
        </p:spPr>
        <p:txBody>
          <a:bodyPr wrap="square" lIns="0" tIns="0" rIns="0" bIns="0" rtlCol="0" anchor="t">
            <a:spAutoFit/>
          </a:bodyPr>
          <a:lstStyle/>
          <a:p>
            <a:pPr>
              <a:lnSpc>
                <a:spcPts val="5642"/>
              </a:lnSpc>
            </a:pPr>
            <a:r>
              <a:rPr lang="en-US" sz="2800" i="1"/>
              <a:t>Supporting partners working to streamline the movement of local food from farm to market by investing in critical infrastructure and coordination along the supply chain</a:t>
            </a:r>
            <a:endParaRPr lang="en-US" sz="2800" b="1" i="1">
              <a:solidFill>
                <a:srgbClr val="44546A"/>
              </a:solidFill>
              <a:latin typeface="Palanquin"/>
              <a:ea typeface="Palanquin"/>
              <a:cs typeface="Palanquin"/>
              <a:sym typeface="Palanquin"/>
            </a:endParaRPr>
          </a:p>
        </p:txBody>
      </p:sp>
    </p:spTree>
    <p:extLst>
      <p:ext uri="{BB962C8B-B14F-4D97-AF65-F5344CB8AC3E}">
        <p14:creationId xmlns:p14="http://schemas.microsoft.com/office/powerpoint/2010/main" val="504852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F9EC6-344E-DFD8-8458-DB81C2D367FB}"/>
            </a:ext>
          </a:extLst>
        </p:cNvPr>
        <p:cNvGrpSpPr/>
        <p:nvPr/>
      </p:nvGrpSpPr>
      <p:grpSpPr>
        <a:xfrm>
          <a:off x="0" y="0"/>
          <a:ext cx="0" cy="0"/>
          <a:chOff x="0" y="0"/>
          <a:chExt cx="0" cy="0"/>
        </a:xfrm>
      </p:grpSpPr>
      <p:sp>
        <p:nvSpPr>
          <p:cNvPr id="2" name="TextBox 4">
            <a:extLst>
              <a:ext uri="{FF2B5EF4-FFF2-40B4-BE49-F238E27FC236}">
                <a16:creationId xmlns:a16="http://schemas.microsoft.com/office/drawing/2014/main" id="{CC02F380-9EB2-B800-3D21-4994ED96EF6B}"/>
              </a:ext>
            </a:extLst>
          </p:cNvPr>
          <p:cNvSpPr txBox="1"/>
          <p:nvPr/>
        </p:nvSpPr>
        <p:spPr>
          <a:xfrm>
            <a:off x="991958" y="1193813"/>
            <a:ext cx="8391661" cy="641201"/>
          </a:xfrm>
          <a:prstGeom prst="rect">
            <a:avLst/>
          </a:prstGeom>
        </p:spPr>
        <p:txBody>
          <a:bodyPr lIns="0" tIns="0" rIns="0" bIns="0" rtlCol="0" anchor="t">
            <a:spAutoFit/>
          </a:bodyPr>
          <a:lstStyle/>
          <a:p>
            <a:pPr algn="l">
              <a:lnSpc>
                <a:spcPts val="5034"/>
              </a:lnSpc>
            </a:pPr>
            <a:r>
              <a:rPr lang="en-US" sz="4618">
                <a:solidFill>
                  <a:srgbClr val="0044B5"/>
                </a:solidFill>
                <a:latin typeface="Antonio Bold" pitchFamily="2" charset="0"/>
                <a:ea typeface="Palanquin"/>
                <a:cs typeface="Palanquin SemiBold" panose="020B0004020203020204" pitchFamily="34" charset="0"/>
                <a:sym typeface="Palanquin"/>
              </a:rPr>
              <a:t>RFP FOCUS AREAS – EXAMPLE ACTIVITIES</a:t>
            </a:r>
          </a:p>
        </p:txBody>
      </p:sp>
      <p:sp>
        <p:nvSpPr>
          <p:cNvPr id="3" name="Freeform 2" descr="A blue text on a black background  Description automatically generated">
            <a:extLst>
              <a:ext uri="{FF2B5EF4-FFF2-40B4-BE49-F238E27FC236}">
                <a16:creationId xmlns:a16="http://schemas.microsoft.com/office/drawing/2014/main" id="{359A1105-4252-2C5F-18AD-72BDBB7AF207}"/>
              </a:ext>
            </a:extLst>
          </p:cNvPr>
          <p:cNvSpPr/>
          <p:nvPr/>
        </p:nvSpPr>
        <p:spPr>
          <a:xfrm>
            <a:off x="680733" y="8763838"/>
            <a:ext cx="2828897" cy="855855"/>
          </a:xfrm>
          <a:custGeom>
            <a:avLst/>
            <a:gdLst/>
            <a:ahLst/>
            <a:cxnLst/>
            <a:rect l="l" t="t" r="r" b="b"/>
            <a:pathLst>
              <a:path w="2828897" h="855855">
                <a:moveTo>
                  <a:pt x="0" y="0"/>
                </a:moveTo>
                <a:lnTo>
                  <a:pt x="2828897" y="0"/>
                </a:lnTo>
                <a:lnTo>
                  <a:pt x="2828897" y="855856"/>
                </a:lnTo>
                <a:lnTo>
                  <a:pt x="0" y="855856"/>
                </a:lnTo>
                <a:lnTo>
                  <a:pt x="0" y="0"/>
                </a:lnTo>
                <a:close/>
              </a:path>
            </a:pathLst>
          </a:custGeom>
          <a:blipFill>
            <a:blip r:embed="rId3"/>
            <a:stretch>
              <a:fillRect t="-14" b="-14"/>
            </a:stretch>
          </a:blipFill>
        </p:spPr>
        <p:txBody>
          <a:bodyPr/>
          <a:lstStyle/>
          <a:p>
            <a:endParaRPr lang="en-US"/>
          </a:p>
        </p:txBody>
      </p:sp>
      <p:sp>
        <p:nvSpPr>
          <p:cNvPr id="4" name="AutoShape 7">
            <a:extLst>
              <a:ext uri="{FF2B5EF4-FFF2-40B4-BE49-F238E27FC236}">
                <a16:creationId xmlns:a16="http://schemas.microsoft.com/office/drawing/2014/main" id="{9BC906B4-0A94-EB60-DBC4-70B738ABFA98}"/>
              </a:ext>
            </a:extLst>
          </p:cNvPr>
          <p:cNvSpPr/>
          <p:nvPr/>
        </p:nvSpPr>
        <p:spPr>
          <a:xfrm>
            <a:off x="5262880" y="2515152"/>
            <a:ext cx="561" cy="5577839"/>
          </a:xfrm>
          <a:prstGeom prst="line">
            <a:avLst/>
          </a:prstGeom>
          <a:ln w="9525" cap="rnd">
            <a:solidFill>
              <a:srgbClr val="0044B5"/>
            </a:solidFill>
            <a:prstDash val="solid"/>
            <a:headEnd type="none" w="sm" len="sm"/>
            <a:tailEnd type="none" w="sm" len="sm"/>
          </a:ln>
        </p:spPr>
        <p:txBody>
          <a:bodyPr/>
          <a:lstStyle/>
          <a:p>
            <a:endParaRPr lang="en-US"/>
          </a:p>
        </p:txBody>
      </p:sp>
      <p:sp>
        <p:nvSpPr>
          <p:cNvPr id="6" name="TextBox 5">
            <a:extLst>
              <a:ext uri="{FF2B5EF4-FFF2-40B4-BE49-F238E27FC236}">
                <a16:creationId xmlns:a16="http://schemas.microsoft.com/office/drawing/2014/main" id="{D61D1C53-2805-0C00-7BD7-8D1F7C972786}"/>
              </a:ext>
            </a:extLst>
          </p:cNvPr>
          <p:cNvSpPr txBox="1"/>
          <p:nvPr/>
        </p:nvSpPr>
        <p:spPr>
          <a:xfrm>
            <a:off x="680734" y="5901609"/>
            <a:ext cx="4284560" cy="2082621"/>
          </a:xfrm>
          <a:prstGeom prst="rect">
            <a:avLst/>
          </a:prstGeom>
        </p:spPr>
        <p:txBody>
          <a:bodyPr wrap="square" lIns="0" tIns="0" rIns="0" bIns="0" rtlCol="0" anchor="t">
            <a:spAutoFit/>
          </a:bodyPr>
          <a:lstStyle/>
          <a:p>
            <a:pPr>
              <a:lnSpc>
                <a:spcPts val="5642"/>
              </a:lnSpc>
            </a:pPr>
            <a:r>
              <a:rPr lang="en-US" sz="3000" b="1">
                <a:latin typeface="Palanquin" panose="020B0004020203020204" pitchFamily="34" charset="0"/>
                <a:cs typeface="Palanquin" panose="020B0004020203020204" pitchFamily="34" charset="0"/>
              </a:rPr>
              <a:t>2. </a:t>
            </a:r>
            <a:r>
              <a:rPr lang="en-US" sz="3000" b="1">
                <a:latin typeface="Palanquin"/>
                <a:ea typeface="Palanquin"/>
                <a:cs typeface="Palanquin"/>
                <a:sym typeface="Palanquin"/>
              </a:rPr>
              <a:t>Local food distribution and infrastructure </a:t>
            </a:r>
          </a:p>
          <a:p>
            <a:pPr>
              <a:lnSpc>
                <a:spcPts val="5642"/>
              </a:lnSpc>
            </a:pPr>
            <a:endParaRPr lang="en-US" sz="2800" b="1">
              <a:solidFill>
                <a:srgbClr val="44546A"/>
              </a:solidFill>
              <a:latin typeface="Palanquin" panose="020B0004020203020204" pitchFamily="34" charset="0"/>
              <a:ea typeface="Palanquin"/>
              <a:cs typeface="Palanquin" panose="020B0004020203020204" pitchFamily="34" charset="0"/>
              <a:sym typeface="Palanquin"/>
            </a:endParaRPr>
          </a:p>
        </p:txBody>
      </p:sp>
      <p:sp>
        <p:nvSpPr>
          <p:cNvPr id="7" name="AutoShape 6">
            <a:extLst>
              <a:ext uri="{FF2B5EF4-FFF2-40B4-BE49-F238E27FC236}">
                <a16:creationId xmlns:a16="http://schemas.microsoft.com/office/drawing/2014/main" id="{A433546B-9BFB-FA8C-8E2E-FC82C635668C}"/>
              </a:ext>
            </a:extLst>
          </p:cNvPr>
          <p:cNvSpPr/>
          <p:nvPr/>
        </p:nvSpPr>
        <p:spPr>
          <a:xfrm flipV="1">
            <a:off x="680733" y="5315920"/>
            <a:ext cx="17405773" cy="68296"/>
          </a:xfrm>
          <a:prstGeom prst="line">
            <a:avLst/>
          </a:prstGeom>
          <a:ln w="9525" cap="rnd">
            <a:solidFill>
              <a:srgbClr val="0044B5"/>
            </a:solidFill>
            <a:prstDash val="solid"/>
            <a:headEnd type="none" w="sm" len="sm"/>
            <a:tailEnd type="none" w="sm" len="sm"/>
          </a:ln>
        </p:spPr>
        <p:txBody>
          <a:bodyPr/>
          <a:lstStyle/>
          <a:p>
            <a:endParaRPr lang="en-US"/>
          </a:p>
        </p:txBody>
      </p:sp>
      <p:sp>
        <p:nvSpPr>
          <p:cNvPr id="8" name="TextBox 7">
            <a:extLst>
              <a:ext uri="{FF2B5EF4-FFF2-40B4-BE49-F238E27FC236}">
                <a16:creationId xmlns:a16="http://schemas.microsoft.com/office/drawing/2014/main" id="{68397FA0-13A3-FCCC-436F-A6C2841E8E21}"/>
              </a:ext>
            </a:extLst>
          </p:cNvPr>
          <p:cNvSpPr txBox="1"/>
          <p:nvPr/>
        </p:nvSpPr>
        <p:spPr>
          <a:xfrm>
            <a:off x="5511861" y="2294022"/>
            <a:ext cx="12326223" cy="2800767"/>
          </a:xfrm>
          <a:prstGeom prst="rect">
            <a:avLst/>
          </a:prstGeom>
        </p:spPr>
        <p:txBody>
          <a:bodyPr wrap="square" lIns="0" tIns="0" rIns="0" bIns="0" rtlCol="0" anchor="t">
            <a:spAutoFit/>
          </a:bodyPr>
          <a:lstStyle/>
          <a:p>
            <a:pPr marL="457200" indent="-457200">
              <a:lnSpc>
                <a:spcPts val="5642"/>
              </a:lnSpc>
              <a:buFont typeface="Arial" panose="020B0604020202020204" pitchFamily="34" charset="0"/>
              <a:buChar char="•"/>
            </a:pPr>
            <a:r>
              <a:rPr lang="en-US" sz="2800"/>
              <a:t>Creating or expanding connections with wholesale, institutional, retail, direct-to-consumer, or community-based settings (such as churches or food shelves)</a:t>
            </a:r>
          </a:p>
          <a:p>
            <a:pPr marL="457200" indent="-457200">
              <a:lnSpc>
                <a:spcPts val="5642"/>
              </a:lnSpc>
              <a:buFont typeface="Arial" panose="020B0604020202020204" pitchFamily="34" charset="0"/>
              <a:buChar char="•"/>
            </a:pPr>
            <a:r>
              <a:rPr lang="en-US" sz="2800"/>
              <a:t>Supporting growers in business development, marketing, and operational planning</a:t>
            </a:r>
            <a:endParaRPr lang="en-US" sz="2800" b="1" i="1">
              <a:solidFill>
                <a:srgbClr val="44546A"/>
              </a:solidFill>
              <a:latin typeface="Palanquin"/>
              <a:ea typeface="Palanquin"/>
              <a:cs typeface="Palanquin"/>
              <a:sym typeface="Palanquin"/>
            </a:endParaRPr>
          </a:p>
        </p:txBody>
      </p:sp>
      <p:sp>
        <p:nvSpPr>
          <p:cNvPr id="9" name="TextBox 8">
            <a:extLst>
              <a:ext uri="{FF2B5EF4-FFF2-40B4-BE49-F238E27FC236}">
                <a16:creationId xmlns:a16="http://schemas.microsoft.com/office/drawing/2014/main" id="{C4C9CBB0-3BA8-315A-7E07-66701BA92BA7}"/>
              </a:ext>
            </a:extLst>
          </p:cNvPr>
          <p:cNvSpPr txBox="1"/>
          <p:nvPr/>
        </p:nvSpPr>
        <p:spPr>
          <a:xfrm>
            <a:off x="5511862" y="5605347"/>
            <a:ext cx="12326223" cy="2069669"/>
          </a:xfrm>
          <a:prstGeom prst="rect">
            <a:avLst/>
          </a:prstGeom>
        </p:spPr>
        <p:txBody>
          <a:bodyPr wrap="square" lIns="0" tIns="0" rIns="0" bIns="0" rtlCol="0" anchor="t">
            <a:spAutoFit/>
          </a:bodyPr>
          <a:lstStyle/>
          <a:p>
            <a:pPr marL="457200" indent="-457200">
              <a:lnSpc>
                <a:spcPts val="5642"/>
              </a:lnSpc>
              <a:buFont typeface="Arial" panose="020B0604020202020204" pitchFamily="34" charset="0"/>
              <a:buChar char="•"/>
            </a:pPr>
            <a:r>
              <a:rPr lang="en-US" sz="2800"/>
              <a:t>Coordinating and facilitating local food distribution efforts</a:t>
            </a:r>
          </a:p>
          <a:p>
            <a:pPr marL="457200" indent="-457200">
              <a:lnSpc>
                <a:spcPts val="5642"/>
              </a:lnSpc>
              <a:buFont typeface="Arial" panose="020B0604020202020204" pitchFamily="34" charset="0"/>
              <a:buChar char="•"/>
            </a:pPr>
            <a:r>
              <a:rPr lang="en-US" sz="2800"/>
              <a:t>Filling infrastructure gaps such as packing space, storage, refrigeration, and transportation</a:t>
            </a:r>
          </a:p>
        </p:txBody>
      </p:sp>
      <p:sp>
        <p:nvSpPr>
          <p:cNvPr id="11" name="TextBox 10">
            <a:extLst>
              <a:ext uri="{FF2B5EF4-FFF2-40B4-BE49-F238E27FC236}">
                <a16:creationId xmlns:a16="http://schemas.microsoft.com/office/drawing/2014/main" id="{FD2CFA6C-435F-9D6E-53C7-521507A210B0}"/>
              </a:ext>
            </a:extLst>
          </p:cNvPr>
          <p:cNvSpPr txBox="1"/>
          <p:nvPr/>
        </p:nvSpPr>
        <p:spPr>
          <a:xfrm>
            <a:off x="680733" y="3263611"/>
            <a:ext cx="4284560" cy="1372171"/>
          </a:xfrm>
          <a:prstGeom prst="rect">
            <a:avLst/>
          </a:prstGeom>
        </p:spPr>
        <p:txBody>
          <a:bodyPr wrap="square" lIns="0" tIns="0" rIns="0" bIns="0" rtlCol="0" anchor="t">
            <a:spAutoFit/>
          </a:bodyPr>
          <a:lstStyle/>
          <a:p>
            <a:pPr>
              <a:lnSpc>
                <a:spcPts val="5642"/>
              </a:lnSpc>
            </a:pPr>
            <a:r>
              <a:rPr lang="en-US" sz="3000" b="1">
                <a:latin typeface="Palanquin" panose="020B0004020203020204" pitchFamily="34" charset="0"/>
                <a:cs typeface="Palanquin" panose="020B0004020203020204" pitchFamily="34" charset="0"/>
              </a:rPr>
              <a:t>1. </a:t>
            </a:r>
            <a:r>
              <a:rPr lang="en-US" sz="3000" b="1">
                <a:latin typeface="Palanquin"/>
                <a:ea typeface="Palanquin"/>
                <a:cs typeface="Palanquin"/>
                <a:sym typeface="Palanquin"/>
              </a:rPr>
              <a:t>Market access &amp; business development </a:t>
            </a:r>
          </a:p>
        </p:txBody>
      </p:sp>
    </p:spTree>
    <p:extLst>
      <p:ext uri="{BB962C8B-B14F-4D97-AF65-F5344CB8AC3E}">
        <p14:creationId xmlns:p14="http://schemas.microsoft.com/office/powerpoint/2010/main" val="3629902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ue text on a black background  Description automatically generated"/>
          <p:cNvSpPr/>
          <p:nvPr/>
        </p:nvSpPr>
        <p:spPr>
          <a:xfrm>
            <a:off x="680733" y="8763838"/>
            <a:ext cx="2828897" cy="855855"/>
          </a:xfrm>
          <a:custGeom>
            <a:avLst/>
            <a:gdLst/>
            <a:ahLst/>
            <a:cxnLst/>
            <a:rect l="l" t="t" r="r" b="b"/>
            <a:pathLst>
              <a:path w="2828897" h="855855">
                <a:moveTo>
                  <a:pt x="0" y="0"/>
                </a:moveTo>
                <a:lnTo>
                  <a:pt x="2828897" y="0"/>
                </a:lnTo>
                <a:lnTo>
                  <a:pt x="2828897" y="855856"/>
                </a:lnTo>
                <a:lnTo>
                  <a:pt x="0" y="855856"/>
                </a:lnTo>
                <a:lnTo>
                  <a:pt x="0" y="0"/>
                </a:lnTo>
                <a:close/>
              </a:path>
            </a:pathLst>
          </a:custGeom>
          <a:blipFill>
            <a:blip r:embed="rId3"/>
            <a:stretch>
              <a:fillRect t="-14" b="-14"/>
            </a:stretch>
          </a:blipFill>
        </p:spPr>
        <p:txBody>
          <a:bodyPr/>
          <a:lstStyle/>
          <a:p>
            <a:endParaRPr lang="en-US"/>
          </a:p>
        </p:txBody>
      </p:sp>
      <p:grpSp>
        <p:nvGrpSpPr>
          <p:cNvPr id="3" name="Group 3"/>
          <p:cNvGrpSpPr/>
          <p:nvPr/>
        </p:nvGrpSpPr>
        <p:grpSpPr>
          <a:xfrm>
            <a:off x="5678601" y="3082068"/>
            <a:ext cx="1499588" cy="1499587"/>
            <a:chOff x="0" y="0"/>
            <a:chExt cx="1999450" cy="1999450"/>
          </a:xfrm>
        </p:grpSpPr>
        <p:sp>
          <p:nvSpPr>
            <p:cNvPr id="4" name="Freeform 4"/>
            <p:cNvSpPr/>
            <p:nvPr/>
          </p:nvSpPr>
          <p:spPr>
            <a:xfrm>
              <a:off x="34925" y="34925"/>
              <a:ext cx="1929638" cy="1929638"/>
            </a:xfrm>
            <a:custGeom>
              <a:avLst/>
              <a:gdLst/>
              <a:ahLst/>
              <a:cxnLst/>
              <a:rect l="l" t="t" r="r" b="b"/>
              <a:pathLst>
                <a:path w="1929638" h="1929638">
                  <a:moveTo>
                    <a:pt x="0" y="964819"/>
                  </a:moveTo>
                  <a:cubicBezTo>
                    <a:pt x="0" y="431927"/>
                    <a:pt x="431927" y="0"/>
                    <a:pt x="964819" y="0"/>
                  </a:cubicBezTo>
                  <a:cubicBezTo>
                    <a:pt x="1497711" y="0"/>
                    <a:pt x="1929638" y="431927"/>
                    <a:pt x="1929638" y="964819"/>
                  </a:cubicBezTo>
                  <a:cubicBezTo>
                    <a:pt x="1929638" y="1497711"/>
                    <a:pt x="1497711" y="1929638"/>
                    <a:pt x="964819" y="1929638"/>
                  </a:cubicBezTo>
                  <a:cubicBezTo>
                    <a:pt x="431927" y="1929638"/>
                    <a:pt x="0" y="1497584"/>
                    <a:pt x="0" y="964819"/>
                  </a:cubicBezTo>
                  <a:close/>
                </a:path>
              </a:pathLst>
            </a:custGeom>
            <a:solidFill>
              <a:srgbClr val="F2F2F2"/>
            </a:solidFill>
          </p:spPr>
          <p:txBody>
            <a:bodyPr/>
            <a:lstStyle/>
            <a:p>
              <a:endParaRPr lang="en-US"/>
            </a:p>
          </p:txBody>
        </p:sp>
        <p:sp>
          <p:nvSpPr>
            <p:cNvPr id="5" name="Freeform 5"/>
            <p:cNvSpPr/>
            <p:nvPr/>
          </p:nvSpPr>
          <p:spPr>
            <a:xfrm>
              <a:off x="0" y="0"/>
              <a:ext cx="1999488" cy="1999488"/>
            </a:xfrm>
            <a:custGeom>
              <a:avLst/>
              <a:gdLst/>
              <a:ahLst/>
              <a:cxnLst/>
              <a:rect l="l" t="t" r="r" b="b"/>
              <a:pathLst>
                <a:path w="1999488" h="1999488">
                  <a:moveTo>
                    <a:pt x="0" y="999744"/>
                  </a:moveTo>
                  <a:cubicBezTo>
                    <a:pt x="0" y="447548"/>
                    <a:pt x="447548" y="0"/>
                    <a:pt x="999744" y="0"/>
                  </a:cubicBezTo>
                  <a:lnTo>
                    <a:pt x="999744" y="34925"/>
                  </a:lnTo>
                  <a:lnTo>
                    <a:pt x="999744" y="0"/>
                  </a:lnTo>
                  <a:cubicBezTo>
                    <a:pt x="1551940" y="0"/>
                    <a:pt x="1999488" y="447548"/>
                    <a:pt x="1999488" y="999744"/>
                  </a:cubicBezTo>
                  <a:lnTo>
                    <a:pt x="1964563" y="999744"/>
                  </a:lnTo>
                  <a:lnTo>
                    <a:pt x="1999488" y="999744"/>
                  </a:lnTo>
                  <a:cubicBezTo>
                    <a:pt x="1999488" y="1551940"/>
                    <a:pt x="1551940" y="1999488"/>
                    <a:pt x="999744" y="1999488"/>
                  </a:cubicBezTo>
                  <a:lnTo>
                    <a:pt x="999744" y="1964563"/>
                  </a:lnTo>
                  <a:lnTo>
                    <a:pt x="999744" y="1999488"/>
                  </a:lnTo>
                  <a:cubicBezTo>
                    <a:pt x="447548" y="1999488"/>
                    <a:pt x="0" y="1551813"/>
                    <a:pt x="0" y="999744"/>
                  </a:cubicBezTo>
                  <a:lnTo>
                    <a:pt x="34925" y="999744"/>
                  </a:lnTo>
                  <a:lnTo>
                    <a:pt x="69850" y="999744"/>
                  </a:lnTo>
                  <a:lnTo>
                    <a:pt x="34925" y="999744"/>
                  </a:lnTo>
                  <a:lnTo>
                    <a:pt x="0" y="999744"/>
                  </a:lnTo>
                  <a:moveTo>
                    <a:pt x="69850" y="999744"/>
                  </a:moveTo>
                  <a:cubicBezTo>
                    <a:pt x="69850" y="1019048"/>
                    <a:pt x="54229" y="1034669"/>
                    <a:pt x="34925" y="1034669"/>
                  </a:cubicBezTo>
                  <a:cubicBezTo>
                    <a:pt x="15621" y="1034669"/>
                    <a:pt x="0" y="1019048"/>
                    <a:pt x="0" y="999744"/>
                  </a:cubicBezTo>
                  <a:cubicBezTo>
                    <a:pt x="0" y="980440"/>
                    <a:pt x="15621" y="964819"/>
                    <a:pt x="34925" y="964819"/>
                  </a:cubicBezTo>
                  <a:cubicBezTo>
                    <a:pt x="54229" y="964819"/>
                    <a:pt x="69850" y="980440"/>
                    <a:pt x="69850" y="999744"/>
                  </a:cubicBezTo>
                  <a:cubicBezTo>
                    <a:pt x="69850" y="1513332"/>
                    <a:pt x="486156" y="1929638"/>
                    <a:pt x="999744" y="1929638"/>
                  </a:cubicBezTo>
                  <a:cubicBezTo>
                    <a:pt x="1513332" y="1929638"/>
                    <a:pt x="1929638" y="1513332"/>
                    <a:pt x="1929638" y="999744"/>
                  </a:cubicBezTo>
                  <a:cubicBezTo>
                    <a:pt x="1929638" y="486156"/>
                    <a:pt x="1513332" y="69850"/>
                    <a:pt x="999744" y="69850"/>
                  </a:cubicBezTo>
                  <a:lnTo>
                    <a:pt x="999744" y="34925"/>
                  </a:lnTo>
                  <a:lnTo>
                    <a:pt x="999744" y="69850"/>
                  </a:lnTo>
                  <a:cubicBezTo>
                    <a:pt x="486156" y="69850"/>
                    <a:pt x="69850" y="486156"/>
                    <a:pt x="69850" y="999744"/>
                  </a:cubicBezTo>
                  <a:close/>
                </a:path>
              </a:pathLst>
            </a:custGeom>
            <a:solidFill>
              <a:srgbClr val="009364"/>
            </a:solidFill>
          </p:spPr>
          <p:txBody>
            <a:bodyPr/>
            <a:lstStyle/>
            <a:p>
              <a:endParaRPr lang="en-US"/>
            </a:p>
          </p:txBody>
        </p:sp>
      </p:grpSp>
      <p:sp>
        <p:nvSpPr>
          <p:cNvPr id="6" name="AutoShape 6"/>
          <p:cNvSpPr/>
          <p:nvPr/>
        </p:nvSpPr>
        <p:spPr>
          <a:xfrm>
            <a:off x="5901329" y="5417572"/>
            <a:ext cx="11357967" cy="9525"/>
          </a:xfrm>
          <a:prstGeom prst="line">
            <a:avLst/>
          </a:prstGeom>
          <a:ln w="9525" cap="rnd">
            <a:solidFill>
              <a:srgbClr val="0044B5"/>
            </a:solidFill>
            <a:prstDash val="solid"/>
            <a:headEnd type="none" w="sm" len="sm"/>
            <a:tailEnd type="none" w="sm" len="sm"/>
          </a:ln>
        </p:spPr>
        <p:txBody>
          <a:bodyPr/>
          <a:lstStyle/>
          <a:p>
            <a:endParaRPr lang="en-US"/>
          </a:p>
        </p:txBody>
      </p:sp>
      <p:sp>
        <p:nvSpPr>
          <p:cNvPr id="7" name="AutoShape 7"/>
          <p:cNvSpPr/>
          <p:nvPr/>
        </p:nvSpPr>
        <p:spPr>
          <a:xfrm>
            <a:off x="11525941" y="2957983"/>
            <a:ext cx="0" cy="4209710"/>
          </a:xfrm>
          <a:prstGeom prst="line">
            <a:avLst/>
          </a:prstGeom>
          <a:ln w="9525" cap="rnd">
            <a:solidFill>
              <a:srgbClr val="0044B5"/>
            </a:solidFill>
            <a:prstDash val="solid"/>
            <a:headEnd type="none" w="sm" len="sm"/>
            <a:tailEnd type="none" w="sm" len="sm"/>
          </a:ln>
        </p:spPr>
        <p:txBody>
          <a:bodyPr/>
          <a:lstStyle/>
          <a:p>
            <a:endParaRPr lang="en-US"/>
          </a:p>
        </p:txBody>
      </p:sp>
      <p:grpSp>
        <p:nvGrpSpPr>
          <p:cNvPr id="8" name="Group 8"/>
          <p:cNvGrpSpPr/>
          <p:nvPr/>
        </p:nvGrpSpPr>
        <p:grpSpPr>
          <a:xfrm>
            <a:off x="11693638" y="3082068"/>
            <a:ext cx="1499588" cy="1499587"/>
            <a:chOff x="0" y="0"/>
            <a:chExt cx="1999450" cy="1999450"/>
          </a:xfrm>
        </p:grpSpPr>
        <p:sp>
          <p:nvSpPr>
            <p:cNvPr id="9" name="Freeform 9"/>
            <p:cNvSpPr/>
            <p:nvPr/>
          </p:nvSpPr>
          <p:spPr>
            <a:xfrm>
              <a:off x="34925" y="34925"/>
              <a:ext cx="1929638" cy="1929638"/>
            </a:xfrm>
            <a:custGeom>
              <a:avLst/>
              <a:gdLst/>
              <a:ahLst/>
              <a:cxnLst/>
              <a:rect l="l" t="t" r="r" b="b"/>
              <a:pathLst>
                <a:path w="1929638" h="1929638">
                  <a:moveTo>
                    <a:pt x="0" y="964819"/>
                  </a:moveTo>
                  <a:cubicBezTo>
                    <a:pt x="0" y="431927"/>
                    <a:pt x="431927" y="0"/>
                    <a:pt x="964819" y="0"/>
                  </a:cubicBezTo>
                  <a:cubicBezTo>
                    <a:pt x="1497711" y="0"/>
                    <a:pt x="1929638" y="431927"/>
                    <a:pt x="1929638" y="964819"/>
                  </a:cubicBezTo>
                  <a:cubicBezTo>
                    <a:pt x="1929638" y="1497711"/>
                    <a:pt x="1497711" y="1929638"/>
                    <a:pt x="964819" y="1929638"/>
                  </a:cubicBezTo>
                  <a:cubicBezTo>
                    <a:pt x="431927" y="1929638"/>
                    <a:pt x="0" y="1497584"/>
                    <a:pt x="0" y="964819"/>
                  </a:cubicBezTo>
                  <a:close/>
                </a:path>
              </a:pathLst>
            </a:custGeom>
            <a:solidFill>
              <a:srgbClr val="F2F2F2"/>
            </a:solidFill>
          </p:spPr>
          <p:txBody>
            <a:bodyPr/>
            <a:lstStyle/>
            <a:p>
              <a:endParaRPr lang="en-US"/>
            </a:p>
          </p:txBody>
        </p:sp>
        <p:sp>
          <p:nvSpPr>
            <p:cNvPr id="10" name="Freeform 10"/>
            <p:cNvSpPr/>
            <p:nvPr/>
          </p:nvSpPr>
          <p:spPr>
            <a:xfrm>
              <a:off x="0" y="0"/>
              <a:ext cx="1999488" cy="1999488"/>
            </a:xfrm>
            <a:custGeom>
              <a:avLst/>
              <a:gdLst/>
              <a:ahLst/>
              <a:cxnLst/>
              <a:rect l="l" t="t" r="r" b="b"/>
              <a:pathLst>
                <a:path w="1999488" h="1999488">
                  <a:moveTo>
                    <a:pt x="0" y="999744"/>
                  </a:moveTo>
                  <a:cubicBezTo>
                    <a:pt x="0" y="447548"/>
                    <a:pt x="447548" y="0"/>
                    <a:pt x="999744" y="0"/>
                  </a:cubicBezTo>
                  <a:lnTo>
                    <a:pt x="999744" y="34925"/>
                  </a:lnTo>
                  <a:lnTo>
                    <a:pt x="999744" y="0"/>
                  </a:lnTo>
                  <a:cubicBezTo>
                    <a:pt x="1551940" y="0"/>
                    <a:pt x="1999488" y="447548"/>
                    <a:pt x="1999488" y="999744"/>
                  </a:cubicBezTo>
                  <a:lnTo>
                    <a:pt x="1964563" y="999744"/>
                  </a:lnTo>
                  <a:lnTo>
                    <a:pt x="1999488" y="999744"/>
                  </a:lnTo>
                  <a:cubicBezTo>
                    <a:pt x="1999488" y="1551940"/>
                    <a:pt x="1551940" y="1999488"/>
                    <a:pt x="999744" y="1999488"/>
                  </a:cubicBezTo>
                  <a:lnTo>
                    <a:pt x="999744" y="1964563"/>
                  </a:lnTo>
                  <a:lnTo>
                    <a:pt x="999744" y="1999488"/>
                  </a:lnTo>
                  <a:cubicBezTo>
                    <a:pt x="447548" y="1999488"/>
                    <a:pt x="0" y="1551813"/>
                    <a:pt x="0" y="999744"/>
                  </a:cubicBezTo>
                  <a:lnTo>
                    <a:pt x="34925" y="999744"/>
                  </a:lnTo>
                  <a:lnTo>
                    <a:pt x="69850" y="999744"/>
                  </a:lnTo>
                  <a:lnTo>
                    <a:pt x="34925" y="999744"/>
                  </a:lnTo>
                  <a:lnTo>
                    <a:pt x="0" y="999744"/>
                  </a:lnTo>
                  <a:moveTo>
                    <a:pt x="69850" y="999744"/>
                  </a:moveTo>
                  <a:cubicBezTo>
                    <a:pt x="69850" y="1019048"/>
                    <a:pt x="54229" y="1034669"/>
                    <a:pt x="34925" y="1034669"/>
                  </a:cubicBezTo>
                  <a:cubicBezTo>
                    <a:pt x="15621" y="1034669"/>
                    <a:pt x="0" y="1019048"/>
                    <a:pt x="0" y="999744"/>
                  </a:cubicBezTo>
                  <a:cubicBezTo>
                    <a:pt x="0" y="980440"/>
                    <a:pt x="15621" y="964819"/>
                    <a:pt x="34925" y="964819"/>
                  </a:cubicBezTo>
                  <a:cubicBezTo>
                    <a:pt x="54229" y="964819"/>
                    <a:pt x="69850" y="980440"/>
                    <a:pt x="69850" y="999744"/>
                  </a:cubicBezTo>
                  <a:cubicBezTo>
                    <a:pt x="69850" y="1513332"/>
                    <a:pt x="486156" y="1929638"/>
                    <a:pt x="999744" y="1929638"/>
                  </a:cubicBezTo>
                  <a:cubicBezTo>
                    <a:pt x="1513332" y="1929638"/>
                    <a:pt x="1929638" y="1513332"/>
                    <a:pt x="1929638" y="999744"/>
                  </a:cubicBezTo>
                  <a:cubicBezTo>
                    <a:pt x="1929638" y="486156"/>
                    <a:pt x="1513332" y="69850"/>
                    <a:pt x="999744" y="69850"/>
                  </a:cubicBezTo>
                  <a:lnTo>
                    <a:pt x="999744" y="34925"/>
                  </a:lnTo>
                  <a:lnTo>
                    <a:pt x="999744" y="69850"/>
                  </a:lnTo>
                  <a:cubicBezTo>
                    <a:pt x="486156" y="69850"/>
                    <a:pt x="69850" y="486156"/>
                    <a:pt x="69850" y="999744"/>
                  </a:cubicBezTo>
                  <a:close/>
                </a:path>
              </a:pathLst>
            </a:custGeom>
            <a:solidFill>
              <a:srgbClr val="0044B5"/>
            </a:solidFill>
          </p:spPr>
          <p:txBody>
            <a:bodyPr/>
            <a:lstStyle/>
            <a:p>
              <a:endParaRPr lang="en-US"/>
            </a:p>
          </p:txBody>
        </p:sp>
      </p:grpSp>
      <p:grpSp>
        <p:nvGrpSpPr>
          <p:cNvPr id="11" name="Group 11"/>
          <p:cNvGrpSpPr/>
          <p:nvPr/>
        </p:nvGrpSpPr>
        <p:grpSpPr>
          <a:xfrm>
            <a:off x="5678601" y="5668105"/>
            <a:ext cx="1499588" cy="1499588"/>
            <a:chOff x="0" y="0"/>
            <a:chExt cx="1999450" cy="1999450"/>
          </a:xfrm>
        </p:grpSpPr>
        <p:sp>
          <p:nvSpPr>
            <p:cNvPr id="12" name="Freeform 12"/>
            <p:cNvSpPr/>
            <p:nvPr/>
          </p:nvSpPr>
          <p:spPr>
            <a:xfrm>
              <a:off x="34925" y="34925"/>
              <a:ext cx="1929638" cy="1929638"/>
            </a:xfrm>
            <a:custGeom>
              <a:avLst/>
              <a:gdLst/>
              <a:ahLst/>
              <a:cxnLst/>
              <a:rect l="l" t="t" r="r" b="b"/>
              <a:pathLst>
                <a:path w="1929638" h="1929638">
                  <a:moveTo>
                    <a:pt x="0" y="964819"/>
                  </a:moveTo>
                  <a:cubicBezTo>
                    <a:pt x="0" y="431927"/>
                    <a:pt x="431927" y="0"/>
                    <a:pt x="964819" y="0"/>
                  </a:cubicBezTo>
                  <a:cubicBezTo>
                    <a:pt x="1497711" y="0"/>
                    <a:pt x="1929638" y="431927"/>
                    <a:pt x="1929638" y="964819"/>
                  </a:cubicBezTo>
                  <a:cubicBezTo>
                    <a:pt x="1929638" y="1497711"/>
                    <a:pt x="1497711" y="1929638"/>
                    <a:pt x="964819" y="1929638"/>
                  </a:cubicBezTo>
                  <a:cubicBezTo>
                    <a:pt x="431927" y="1929638"/>
                    <a:pt x="0" y="1497584"/>
                    <a:pt x="0" y="964819"/>
                  </a:cubicBezTo>
                  <a:close/>
                </a:path>
              </a:pathLst>
            </a:custGeom>
            <a:solidFill>
              <a:srgbClr val="F2F2F2"/>
            </a:solidFill>
          </p:spPr>
          <p:txBody>
            <a:bodyPr/>
            <a:lstStyle/>
            <a:p>
              <a:endParaRPr lang="en-US"/>
            </a:p>
          </p:txBody>
        </p:sp>
        <p:sp>
          <p:nvSpPr>
            <p:cNvPr id="13" name="Freeform 13"/>
            <p:cNvSpPr/>
            <p:nvPr/>
          </p:nvSpPr>
          <p:spPr>
            <a:xfrm>
              <a:off x="0" y="0"/>
              <a:ext cx="1999488" cy="1999488"/>
            </a:xfrm>
            <a:custGeom>
              <a:avLst/>
              <a:gdLst/>
              <a:ahLst/>
              <a:cxnLst/>
              <a:rect l="l" t="t" r="r" b="b"/>
              <a:pathLst>
                <a:path w="1999488" h="1999488">
                  <a:moveTo>
                    <a:pt x="0" y="999744"/>
                  </a:moveTo>
                  <a:cubicBezTo>
                    <a:pt x="0" y="447548"/>
                    <a:pt x="447548" y="0"/>
                    <a:pt x="999744" y="0"/>
                  </a:cubicBezTo>
                  <a:lnTo>
                    <a:pt x="999744" y="34925"/>
                  </a:lnTo>
                  <a:lnTo>
                    <a:pt x="999744" y="0"/>
                  </a:lnTo>
                  <a:cubicBezTo>
                    <a:pt x="1551940" y="0"/>
                    <a:pt x="1999488" y="447548"/>
                    <a:pt x="1999488" y="999744"/>
                  </a:cubicBezTo>
                  <a:lnTo>
                    <a:pt x="1964563" y="999744"/>
                  </a:lnTo>
                  <a:lnTo>
                    <a:pt x="1999488" y="999744"/>
                  </a:lnTo>
                  <a:cubicBezTo>
                    <a:pt x="1999488" y="1551940"/>
                    <a:pt x="1551940" y="1999488"/>
                    <a:pt x="999744" y="1999488"/>
                  </a:cubicBezTo>
                  <a:lnTo>
                    <a:pt x="999744" y="1964563"/>
                  </a:lnTo>
                  <a:lnTo>
                    <a:pt x="999744" y="1999488"/>
                  </a:lnTo>
                  <a:cubicBezTo>
                    <a:pt x="447548" y="1999488"/>
                    <a:pt x="0" y="1551813"/>
                    <a:pt x="0" y="999744"/>
                  </a:cubicBezTo>
                  <a:lnTo>
                    <a:pt x="34925" y="999744"/>
                  </a:lnTo>
                  <a:lnTo>
                    <a:pt x="69850" y="999744"/>
                  </a:lnTo>
                  <a:lnTo>
                    <a:pt x="34925" y="999744"/>
                  </a:lnTo>
                  <a:lnTo>
                    <a:pt x="0" y="999744"/>
                  </a:lnTo>
                  <a:moveTo>
                    <a:pt x="69850" y="999744"/>
                  </a:moveTo>
                  <a:cubicBezTo>
                    <a:pt x="69850" y="1019048"/>
                    <a:pt x="54229" y="1034669"/>
                    <a:pt x="34925" y="1034669"/>
                  </a:cubicBezTo>
                  <a:cubicBezTo>
                    <a:pt x="15621" y="1034669"/>
                    <a:pt x="0" y="1019048"/>
                    <a:pt x="0" y="999744"/>
                  </a:cubicBezTo>
                  <a:cubicBezTo>
                    <a:pt x="0" y="980440"/>
                    <a:pt x="15621" y="964819"/>
                    <a:pt x="34925" y="964819"/>
                  </a:cubicBezTo>
                  <a:cubicBezTo>
                    <a:pt x="54229" y="964819"/>
                    <a:pt x="69850" y="980440"/>
                    <a:pt x="69850" y="999744"/>
                  </a:cubicBezTo>
                  <a:cubicBezTo>
                    <a:pt x="69850" y="1513332"/>
                    <a:pt x="486156" y="1929638"/>
                    <a:pt x="999744" y="1929638"/>
                  </a:cubicBezTo>
                  <a:cubicBezTo>
                    <a:pt x="1513332" y="1929638"/>
                    <a:pt x="1929638" y="1513332"/>
                    <a:pt x="1929638" y="999744"/>
                  </a:cubicBezTo>
                  <a:cubicBezTo>
                    <a:pt x="1929638" y="486156"/>
                    <a:pt x="1513332" y="69850"/>
                    <a:pt x="999744" y="69850"/>
                  </a:cubicBezTo>
                  <a:lnTo>
                    <a:pt x="999744" y="34925"/>
                  </a:lnTo>
                  <a:lnTo>
                    <a:pt x="999744" y="69850"/>
                  </a:lnTo>
                  <a:cubicBezTo>
                    <a:pt x="486156" y="69850"/>
                    <a:pt x="69850" y="486156"/>
                    <a:pt x="69850" y="999744"/>
                  </a:cubicBezTo>
                  <a:close/>
                </a:path>
              </a:pathLst>
            </a:custGeom>
            <a:solidFill>
              <a:srgbClr val="FFBA00"/>
            </a:solidFill>
          </p:spPr>
          <p:txBody>
            <a:bodyPr/>
            <a:lstStyle/>
            <a:p>
              <a:endParaRPr lang="en-US"/>
            </a:p>
          </p:txBody>
        </p:sp>
      </p:grpSp>
      <p:grpSp>
        <p:nvGrpSpPr>
          <p:cNvPr id="14" name="Group 14"/>
          <p:cNvGrpSpPr/>
          <p:nvPr/>
        </p:nvGrpSpPr>
        <p:grpSpPr>
          <a:xfrm>
            <a:off x="11693638" y="5668105"/>
            <a:ext cx="1499588" cy="1499588"/>
            <a:chOff x="0" y="0"/>
            <a:chExt cx="1999450" cy="1999450"/>
          </a:xfrm>
        </p:grpSpPr>
        <p:sp>
          <p:nvSpPr>
            <p:cNvPr id="15" name="Freeform 15"/>
            <p:cNvSpPr/>
            <p:nvPr/>
          </p:nvSpPr>
          <p:spPr>
            <a:xfrm>
              <a:off x="34925" y="34925"/>
              <a:ext cx="1929638" cy="1929638"/>
            </a:xfrm>
            <a:custGeom>
              <a:avLst/>
              <a:gdLst/>
              <a:ahLst/>
              <a:cxnLst/>
              <a:rect l="l" t="t" r="r" b="b"/>
              <a:pathLst>
                <a:path w="1929638" h="1929638">
                  <a:moveTo>
                    <a:pt x="0" y="964819"/>
                  </a:moveTo>
                  <a:cubicBezTo>
                    <a:pt x="0" y="431927"/>
                    <a:pt x="431927" y="0"/>
                    <a:pt x="964819" y="0"/>
                  </a:cubicBezTo>
                  <a:cubicBezTo>
                    <a:pt x="1497711" y="0"/>
                    <a:pt x="1929638" y="431927"/>
                    <a:pt x="1929638" y="964819"/>
                  </a:cubicBezTo>
                  <a:cubicBezTo>
                    <a:pt x="1929638" y="1497711"/>
                    <a:pt x="1497711" y="1929638"/>
                    <a:pt x="964819" y="1929638"/>
                  </a:cubicBezTo>
                  <a:cubicBezTo>
                    <a:pt x="431927" y="1929638"/>
                    <a:pt x="0" y="1497584"/>
                    <a:pt x="0" y="964819"/>
                  </a:cubicBezTo>
                  <a:close/>
                </a:path>
              </a:pathLst>
            </a:custGeom>
            <a:solidFill>
              <a:srgbClr val="F2F2F2"/>
            </a:solidFill>
          </p:spPr>
          <p:txBody>
            <a:bodyPr/>
            <a:lstStyle/>
            <a:p>
              <a:endParaRPr lang="en-US"/>
            </a:p>
          </p:txBody>
        </p:sp>
        <p:sp>
          <p:nvSpPr>
            <p:cNvPr id="16" name="Freeform 16"/>
            <p:cNvSpPr/>
            <p:nvPr/>
          </p:nvSpPr>
          <p:spPr>
            <a:xfrm>
              <a:off x="0" y="0"/>
              <a:ext cx="1999488" cy="1999488"/>
            </a:xfrm>
            <a:custGeom>
              <a:avLst/>
              <a:gdLst/>
              <a:ahLst/>
              <a:cxnLst/>
              <a:rect l="l" t="t" r="r" b="b"/>
              <a:pathLst>
                <a:path w="1999488" h="1999488">
                  <a:moveTo>
                    <a:pt x="0" y="999744"/>
                  </a:moveTo>
                  <a:cubicBezTo>
                    <a:pt x="0" y="447548"/>
                    <a:pt x="447548" y="0"/>
                    <a:pt x="999744" y="0"/>
                  </a:cubicBezTo>
                  <a:lnTo>
                    <a:pt x="999744" y="34925"/>
                  </a:lnTo>
                  <a:lnTo>
                    <a:pt x="999744" y="0"/>
                  </a:lnTo>
                  <a:cubicBezTo>
                    <a:pt x="1551940" y="0"/>
                    <a:pt x="1999488" y="447548"/>
                    <a:pt x="1999488" y="999744"/>
                  </a:cubicBezTo>
                  <a:lnTo>
                    <a:pt x="1964563" y="999744"/>
                  </a:lnTo>
                  <a:lnTo>
                    <a:pt x="1999488" y="999744"/>
                  </a:lnTo>
                  <a:cubicBezTo>
                    <a:pt x="1999488" y="1551940"/>
                    <a:pt x="1551940" y="1999488"/>
                    <a:pt x="999744" y="1999488"/>
                  </a:cubicBezTo>
                  <a:lnTo>
                    <a:pt x="999744" y="1964563"/>
                  </a:lnTo>
                  <a:lnTo>
                    <a:pt x="999744" y="1999488"/>
                  </a:lnTo>
                  <a:cubicBezTo>
                    <a:pt x="447548" y="1999488"/>
                    <a:pt x="0" y="1551813"/>
                    <a:pt x="0" y="999744"/>
                  </a:cubicBezTo>
                  <a:lnTo>
                    <a:pt x="34925" y="999744"/>
                  </a:lnTo>
                  <a:lnTo>
                    <a:pt x="69850" y="999744"/>
                  </a:lnTo>
                  <a:lnTo>
                    <a:pt x="34925" y="999744"/>
                  </a:lnTo>
                  <a:lnTo>
                    <a:pt x="0" y="999744"/>
                  </a:lnTo>
                  <a:moveTo>
                    <a:pt x="69850" y="999744"/>
                  </a:moveTo>
                  <a:cubicBezTo>
                    <a:pt x="69850" y="1019048"/>
                    <a:pt x="54229" y="1034669"/>
                    <a:pt x="34925" y="1034669"/>
                  </a:cubicBezTo>
                  <a:cubicBezTo>
                    <a:pt x="15621" y="1034669"/>
                    <a:pt x="0" y="1019048"/>
                    <a:pt x="0" y="999744"/>
                  </a:cubicBezTo>
                  <a:cubicBezTo>
                    <a:pt x="0" y="980440"/>
                    <a:pt x="15621" y="964819"/>
                    <a:pt x="34925" y="964819"/>
                  </a:cubicBezTo>
                  <a:cubicBezTo>
                    <a:pt x="54229" y="964819"/>
                    <a:pt x="69850" y="980440"/>
                    <a:pt x="69850" y="999744"/>
                  </a:cubicBezTo>
                  <a:cubicBezTo>
                    <a:pt x="69850" y="1513332"/>
                    <a:pt x="486156" y="1929638"/>
                    <a:pt x="999744" y="1929638"/>
                  </a:cubicBezTo>
                  <a:cubicBezTo>
                    <a:pt x="1513332" y="1929638"/>
                    <a:pt x="1929638" y="1513332"/>
                    <a:pt x="1929638" y="999744"/>
                  </a:cubicBezTo>
                  <a:cubicBezTo>
                    <a:pt x="1929638" y="486156"/>
                    <a:pt x="1513332" y="69850"/>
                    <a:pt x="999744" y="69850"/>
                  </a:cubicBezTo>
                  <a:lnTo>
                    <a:pt x="999744" y="34925"/>
                  </a:lnTo>
                  <a:lnTo>
                    <a:pt x="999744" y="69850"/>
                  </a:lnTo>
                  <a:cubicBezTo>
                    <a:pt x="486156" y="69850"/>
                    <a:pt x="69850" y="486156"/>
                    <a:pt x="69850" y="999744"/>
                  </a:cubicBezTo>
                  <a:close/>
                </a:path>
              </a:pathLst>
            </a:custGeom>
            <a:solidFill>
              <a:srgbClr val="FD372C"/>
            </a:solidFill>
          </p:spPr>
          <p:txBody>
            <a:bodyPr/>
            <a:lstStyle/>
            <a:p>
              <a:endParaRPr lang="en-US"/>
            </a:p>
          </p:txBody>
        </p:sp>
      </p:grpSp>
      <p:sp>
        <p:nvSpPr>
          <p:cNvPr id="17" name="Freeform 17"/>
          <p:cNvSpPr/>
          <p:nvPr/>
        </p:nvSpPr>
        <p:spPr>
          <a:xfrm>
            <a:off x="6009414" y="3364163"/>
            <a:ext cx="837960" cy="935397"/>
          </a:xfrm>
          <a:custGeom>
            <a:avLst/>
            <a:gdLst/>
            <a:ahLst/>
            <a:cxnLst/>
            <a:rect l="l" t="t" r="r" b="b"/>
            <a:pathLst>
              <a:path w="837960" h="935397">
                <a:moveTo>
                  <a:pt x="0" y="0"/>
                </a:moveTo>
                <a:lnTo>
                  <a:pt x="837961" y="0"/>
                </a:lnTo>
                <a:lnTo>
                  <a:pt x="837961" y="935397"/>
                </a:lnTo>
                <a:lnTo>
                  <a:pt x="0" y="935397"/>
                </a:lnTo>
                <a:lnTo>
                  <a:pt x="0" y="0"/>
                </a:lnTo>
                <a:close/>
              </a:path>
            </a:pathLst>
          </a:custGeom>
          <a:blipFill>
            <a:blip r:embed="rId4"/>
            <a:stretch>
              <a:fillRect/>
            </a:stretch>
          </a:blipFill>
        </p:spPr>
        <p:txBody>
          <a:bodyPr/>
          <a:lstStyle/>
          <a:p>
            <a:endParaRPr lang="en-US"/>
          </a:p>
        </p:txBody>
      </p:sp>
      <p:sp>
        <p:nvSpPr>
          <p:cNvPr id="18" name="Freeform 18"/>
          <p:cNvSpPr/>
          <p:nvPr/>
        </p:nvSpPr>
        <p:spPr>
          <a:xfrm>
            <a:off x="12024452" y="3364163"/>
            <a:ext cx="837960" cy="935397"/>
          </a:xfrm>
          <a:custGeom>
            <a:avLst/>
            <a:gdLst/>
            <a:ahLst/>
            <a:cxnLst/>
            <a:rect l="l" t="t" r="r" b="b"/>
            <a:pathLst>
              <a:path w="837960" h="935397">
                <a:moveTo>
                  <a:pt x="0" y="0"/>
                </a:moveTo>
                <a:lnTo>
                  <a:pt x="837960" y="0"/>
                </a:lnTo>
                <a:lnTo>
                  <a:pt x="837960" y="935397"/>
                </a:lnTo>
                <a:lnTo>
                  <a:pt x="0" y="935397"/>
                </a:lnTo>
                <a:lnTo>
                  <a:pt x="0" y="0"/>
                </a:lnTo>
                <a:close/>
              </a:path>
            </a:pathLst>
          </a:custGeom>
          <a:blipFill>
            <a:blip r:embed="rId4"/>
            <a:stretch>
              <a:fillRect/>
            </a:stretch>
          </a:blipFill>
        </p:spPr>
        <p:txBody>
          <a:bodyPr/>
          <a:lstStyle/>
          <a:p>
            <a:endParaRPr lang="en-US"/>
          </a:p>
        </p:txBody>
      </p:sp>
      <p:sp>
        <p:nvSpPr>
          <p:cNvPr id="19" name="Freeform 19"/>
          <p:cNvSpPr/>
          <p:nvPr/>
        </p:nvSpPr>
        <p:spPr>
          <a:xfrm>
            <a:off x="12024452" y="5950201"/>
            <a:ext cx="837960" cy="935397"/>
          </a:xfrm>
          <a:custGeom>
            <a:avLst/>
            <a:gdLst/>
            <a:ahLst/>
            <a:cxnLst/>
            <a:rect l="l" t="t" r="r" b="b"/>
            <a:pathLst>
              <a:path w="837960" h="935397">
                <a:moveTo>
                  <a:pt x="0" y="0"/>
                </a:moveTo>
                <a:lnTo>
                  <a:pt x="837960" y="0"/>
                </a:lnTo>
                <a:lnTo>
                  <a:pt x="837960" y="935397"/>
                </a:lnTo>
                <a:lnTo>
                  <a:pt x="0" y="935397"/>
                </a:lnTo>
                <a:lnTo>
                  <a:pt x="0" y="0"/>
                </a:lnTo>
                <a:close/>
              </a:path>
            </a:pathLst>
          </a:custGeom>
          <a:blipFill>
            <a:blip r:embed="rId4"/>
            <a:stretch>
              <a:fillRect/>
            </a:stretch>
          </a:blipFill>
        </p:spPr>
        <p:txBody>
          <a:bodyPr/>
          <a:lstStyle/>
          <a:p>
            <a:endParaRPr lang="en-US"/>
          </a:p>
        </p:txBody>
      </p:sp>
      <p:sp>
        <p:nvSpPr>
          <p:cNvPr id="20" name="Freeform 20"/>
          <p:cNvSpPr/>
          <p:nvPr/>
        </p:nvSpPr>
        <p:spPr>
          <a:xfrm>
            <a:off x="6009414" y="5950201"/>
            <a:ext cx="837960" cy="935397"/>
          </a:xfrm>
          <a:custGeom>
            <a:avLst/>
            <a:gdLst/>
            <a:ahLst/>
            <a:cxnLst/>
            <a:rect l="l" t="t" r="r" b="b"/>
            <a:pathLst>
              <a:path w="837960" h="935397">
                <a:moveTo>
                  <a:pt x="0" y="0"/>
                </a:moveTo>
                <a:lnTo>
                  <a:pt x="837961" y="0"/>
                </a:lnTo>
                <a:lnTo>
                  <a:pt x="837961" y="935397"/>
                </a:lnTo>
                <a:lnTo>
                  <a:pt x="0" y="935397"/>
                </a:lnTo>
                <a:lnTo>
                  <a:pt x="0" y="0"/>
                </a:lnTo>
                <a:close/>
              </a:path>
            </a:pathLst>
          </a:custGeom>
          <a:blipFill>
            <a:blip r:embed="rId4"/>
            <a:stretch>
              <a:fillRect/>
            </a:stretch>
          </a:blipFill>
        </p:spPr>
        <p:txBody>
          <a:bodyPr/>
          <a:lstStyle/>
          <a:p>
            <a:endParaRPr lang="en-US"/>
          </a:p>
        </p:txBody>
      </p:sp>
      <p:sp>
        <p:nvSpPr>
          <p:cNvPr id="21" name="TextBox 21"/>
          <p:cNvSpPr txBox="1"/>
          <p:nvPr/>
        </p:nvSpPr>
        <p:spPr>
          <a:xfrm>
            <a:off x="7478681" y="2255046"/>
            <a:ext cx="3524845" cy="1654043"/>
          </a:xfrm>
          <a:prstGeom prst="rect">
            <a:avLst/>
          </a:prstGeom>
        </p:spPr>
        <p:txBody>
          <a:bodyPr lIns="0" tIns="0" rIns="0" bIns="0" rtlCol="0" anchor="t">
            <a:spAutoFit/>
          </a:bodyPr>
          <a:lstStyle/>
          <a:p>
            <a:pPr>
              <a:lnSpc>
                <a:spcPts val="7026"/>
              </a:lnSpc>
            </a:pPr>
            <a:r>
              <a:rPr lang="en-US" sz="5019" b="1">
                <a:solidFill>
                  <a:srgbClr val="0044B5"/>
                </a:solidFill>
                <a:latin typeface="Antonio Bold"/>
                <a:ea typeface="Antonio Bold"/>
                <a:cs typeface="Antonio Bold"/>
                <a:sym typeface="Antonio Bold"/>
              </a:rPr>
              <a:t>Strategic Partnerships </a:t>
            </a:r>
          </a:p>
        </p:txBody>
      </p:sp>
      <p:sp>
        <p:nvSpPr>
          <p:cNvPr id="22" name="TextBox 22"/>
          <p:cNvSpPr txBox="1"/>
          <p:nvPr/>
        </p:nvSpPr>
        <p:spPr>
          <a:xfrm>
            <a:off x="7461251" y="4042659"/>
            <a:ext cx="3875301" cy="1131079"/>
          </a:xfrm>
          <a:prstGeom prst="rect">
            <a:avLst/>
          </a:prstGeom>
        </p:spPr>
        <p:txBody>
          <a:bodyPr lIns="0" tIns="0" rIns="0" bIns="0" rtlCol="0" anchor="t">
            <a:spAutoFit/>
          </a:bodyPr>
          <a:lstStyle/>
          <a:p>
            <a:pPr algn="l">
              <a:lnSpc>
                <a:spcPts val="2166"/>
              </a:lnSpc>
            </a:pPr>
            <a:r>
              <a:rPr lang="en-US" sz="1900">
                <a:solidFill>
                  <a:srgbClr val="646567"/>
                </a:solidFill>
                <a:latin typeface="Palanquin"/>
                <a:ea typeface="Palanquin"/>
                <a:cs typeface="Palanquin"/>
                <a:sym typeface="Palanquin"/>
              </a:rPr>
              <a:t>Meaningful and intentional partnerships streamline resources, reduce redundancy and increase capacity </a:t>
            </a:r>
          </a:p>
        </p:txBody>
      </p:sp>
      <p:sp>
        <p:nvSpPr>
          <p:cNvPr id="23" name="TextBox 23"/>
          <p:cNvSpPr txBox="1"/>
          <p:nvPr/>
        </p:nvSpPr>
        <p:spPr>
          <a:xfrm>
            <a:off x="7421523" y="5689462"/>
            <a:ext cx="2840682" cy="1651785"/>
          </a:xfrm>
          <a:prstGeom prst="rect">
            <a:avLst/>
          </a:prstGeom>
        </p:spPr>
        <p:txBody>
          <a:bodyPr lIns="0" tIns="0" rIns="0" bIns="0" rtlCol="0" anchor="t">
            <a:spAutoFit/>
          </a:bodyPr>
          <a:lstStyle/>
          <a:p>
            <a:pPr algn="ctr">
              <a:lnSpc>
                <a:spcPts val="6606"/>
              </a:lnSpc>
            </a:pPr>
            <a:r>
              <a:rPr lang="en-US" sz="4719" b="1">
                <a:solidFill>
                  <a:srgbClr val="0044B5"/>
                </a:solidFill>
                <a:latin typeface="Antonio Bold"/>
                <a:ea typeface="Antonio Bold"/>
                <a:cs typeface="Antonio Bold"/>
                <a:sym typeface="Antonio Bold"/>
              </a:rPr>
              <a:t>Community-</a:t>
            </a:r>
          </a:p>
          <a:p>
            <a:pPr algn="l">
              <a:lnSpc>
                <a:spcPts val="6606"/>
              </a:lnSpc>
            </a:pPr>
            <a:r>
              <a:rPr lang="en-US" sz="4719" b="1">
                <a:solidFill>
                  <a:srgbClr val="0044B5"/>
                </a:solidFill>
                <a:latin typeface="Antonio Bold"/>
                <a:ea typeface="Antonio Bold"/>
                <a:cs typeface="Antonio Bold"/>
                <a:sym typeface="Antonio Bold"/>
              </a:rPr>
              <a:t>Centered</a:t>
            </a:r>
          </a:p>
        </p:txBody>
      </p:sp>
      <p:sp>
        <p:nvSpPr>
          <p:cNvPr id="24" name="TextBox 24"/>
          <p:cNvSpPr txBox="1"/>
          <p:nvPr/>
        </p:nvSpPr>
        <p:spPr>
          <a:xfrm>
            <a:off x="7393814" y="7382429"/>
            <a:ext cx="3875301" cy="1131079"/>
          </a:xfrm>
          <a:prstGeom prst="rect">
            <a:avLst/>
          </a:prstGeom>
        </p:spPr>
        <p:txBody>
          <a:bodyPr lIns="0" tIns="0" rIns="0" bIns="0" rtlCol="0" anchor="t">
            <a:spAutoFit/>
          </a:bodyPr>
          <a:lstStyle/>
          <a:p>
            <a:pPr algn="l">
              <a:lnSpc>
                <a:spcPts val="2166"/>
              </a:lnSpc>
            </a:pPr>
            <a:r>
              <a:rPr lang="en-US" sz="1900">
                <a:solidFill>
                  <a:srgbClr val="646567"/>
                </a:solidFill>
                <a:latin typeface="Palanquin"/>
                <a:ea typeface="Palanquin"/>
                <a:cs typeface="Palanquin"/>
                <a:sym typeface="Palanquin"/>
              </a:rPr>
              <a:t>Supporting and scaling community-centered initiatives that foster resilience and build upon ongoing efforts </a:t>
            </a:r>
          </a:p>
        </p:txBody>
      </p:sp>
      <p:sp>
        <p:nvSpPr>
          <p:cNvPr id="25" name="TextBox 25"/>
          <p:cNvSpPr txBox="1"/>
          <p:nvPr/>
        </p:nvSpPr>
        <p:spPr>
          <a:xfrm>
            <a:off x="13331800" y="2316571"/>
            <a:ext cx="4038898" cy="1583382"/>
          </a:xfrm>
          <a:prstGeom prst="rect">
            <a:avLst/>
          </a:prstGeom>
        </p:spPr>
        <p:txBody>
          <a:bodyPr lIns="0" tIns="0" rIns="0" bIns="0" rtlCol="0" anchor="t">
            <a:spAutoFit/>
          </a:bodyPr>
          <a:lstStyle/>
          <a:p>
            <a:pPr>
              <a:lnSpc>
                <a:spcPts val="6746"/>
              </a:lnSpc>
            </a:pPr>
            <a:r>
              <a:rPr lang="en-US" sz="4819" b="1">
                <a:solidFill>
                  <a:srgbClr val="0044B5"/>
                </a:solidFill>
                <a:latin typeface="Antonio Bold"/>
                <a:ea typeface="Antonio Bold"/>
                <a:cs typeface="Antonio Bold"/>
                <a:sym typeface="Antonio Bold"/>
              </a:rPr>
              <a:t>Integration of Focus Areas </a:t>
            </a:r>
          </a:p>
        </p:txBody>
      </p:sp>
      <p:sp>
        <p:nvSpPr>
          <p:cNvPr id="26" name="TextBox 26"/>
          <p:cNvSpPr txBox="1"/>
          <p:nvPr/>
        </p:nvSpPr>
        <p:spPr>
          <a:xfrm>
            <a:off x="13355150" y="4116480"/>
            <a:ext cx="3875301" cy="848950"/>
          </a:xfrm>
          <a:prstGeom prst="rect">
            <a:avLst/>
          </a:prstGeom>
        </p:spPr>
        <p:txBody>
          <a:bodyPr lIns="0" tIns="0" rIns="0" bIns="0" rtlCol="0" anchor="t">
            <a:spAutoFit/>
          </a:bodyPr>
          <a:lstStyle/>
          <a:p>
            <a:pPr>
              <a:lnSpc>
                <a:spcPts val="2166"/>
              </a:lnSpc>
            </a:pPr>
            <a:r>
              <a:rPr lang="en-US" sz="1900">
                <a:solidFill>
                  <a:srgbClr val="646567"/>
                </a:solidFill>
                <a:latin typeface="Palanquin"/>
                <a:ea typeface="Palanquin"/>
                <a:cs typeface="Palanquin"/>
                <a:sym typeface="Palanquin"/>
              </a:rPr>
              <a:t>Proposed activities related to both market development and local food distribution </a:t>
            </a:r>
          </a:p>
        </p:txBody>
      </p:sp>
      <p:sp>
        <p:nvSpPr>
          <p:cNvPr id="27" name="TextBox 27"/>
          <p:cNvSpPr txBox="1"/>
          <p:nvPr/>
        </p:nvSpPr>
        <p:spPr>
          <a:xfrm>
            <a:off x="13355150" y="5822516"/>
            <a:ext cx="3844975" cy="820570"/>
          </a:xfrm>
          <a:prstGeom prst="rect">
            <a:avLst/>
          </a:prstGeom>
        </p:spPr>
        <p:txBody>
          <a:bodyPr lIns="0" tIns="0" rIns="0" bIns="0" rtlCol="0" anchor="t">
            <a:spAutoFit/>
          </a:bodyPr>
          <a:lstStyle/>
          <a:p>
            <a:pPr algn="ctr">
              <a:lnSpc>
                <a:spcPts val="6746"/>
              </a:lnSpc>
            </a:pPr>
            <a:r>
              <a:rPr lang="en-US" sz="4819" b="1">
                <a:solidFill>
                  <a:srgbClr val="0044B5"/>
                </a:solidFill>
                <a:latin typeface="Antonio Bold"/>
                <a:ea typeface="Antonio Bold"/>
                <a:cs typeface="Antonio Bold"/>
                <a:sym typeface="Antonio Bold"/>
              </a:rPr>
              <a:t>Equity &amp; Justice </a:t>
            </a:r>
          </a:p>
        </p:txBody>
      </p:sp>
      <p:sp>
        <p:nvSpPr>
          <p:cNvPr id="28" name="TextBox 28"/>
          <p:cNvSpPr txBox="1"/>
          <p:nvPr/>
        </p:nvSpPr>
        <p:spPr>
          <a:xfrm>
            <a:off x="13413598" y="6717053"/>
            <a:ext cx="3875301" cy="848950"/>
          </a:xfrm>
          <a:prstGeom prst="rect">
            <a:avLst/>
          </a:prstGeom>
        </p:spPr>
        <p:txBody>
          <a:bodyPr lIns="0" tIns="0" rIns="0" bIns="0" rtlCol="0" anchor="t">
            <a:spAutoFit/>
          </a:bodyPr>
          <a:lstStyle/>
          <a:p>
            <a:pPr algn="l">
              <a:lnSpc>
                <a:spcPts val="2166"/>
              </a:lnSpc>
            </a:pPr>
            <a:r>
              <a:rPr lang="en-US" sz="1900">
                <a:solidFill>
                  <a:srgbClr val="646567"/>
                </a:solidFill>
                <a:latin typeface="Palanquin"/>
                <a:ea typeface="Palanquin"/>
                <a:cs typeface="Palanquin"/>
                <a:sym typeface="Palanquin"/>
              </a:rPr>
              <a:t>Prioritizing proposals with a clear focus on racial justice, equity, and inclusivity </a:t>
            </a:r>
          </a:p>
        </p:txBody>
      </p:sp>
      <p:sp>
        <p:nvSpPr>
          <p:cNvPr id="29" name="TextBox 29"/>
          <p:cNvSpPr txBox="1"/>
          <p:nvPr/>
        </p:nvSpPr>
        <p:spPr>
          <a:xfrm>
            <a:off x="716870" y="4828634"/>
            <a:ext cx="5829777" cy="1404167"/>
          </a:xfrm>
          <a:prstGeom prst="rect">
            <a:avLst/>
          </a:prstGeom>
        </p:spPr>
        <p:txBody>
          <a:bodyPr lIns="0" tIns="0" rIns="0" bIns="0" rtlCol="0" anchor="t">
            <a:spAutoFit/>
          </a:bodyPr>
          <a:lstStyle/>
          <a:p>
            <a:pPr algn="l">
              <a:lnSpc>
                <a:spcPts val="5449"/>
              </a:lnSpc>
            </a:pPr>
            <a:r>
              <a:rPr lang="en-US" sz="4999">
                <a:solidFill>
                  <a:srgbClr val="0044B5"/>
                </a:solidFill>
                <a:latin typeface="Antonio Bold" pitchFamily="2" charset="0"/>
                <a:ea typeface="Palanquin"/>
                <a:cs typeface="Palanquin"/>
                <a:sym typeface="Palanquin"/>
              </a:rPr>
              <a:t>PHASE 2</a:t>
            </a:r>
          </a:p>
          <a:p>
            <a:pPr algn="l">
              <a:lnSpc>
                <a:spcPts val="5449"/>
              </a:lnSpc>
            </a:pPr>
            <a:r>
              <a:rPr lang="en-US" sz="4999">
                <a:solidFill>
                  <a:srgbClr val="0044B5"/>
                </a:solidFill>
                <a:latin typeface="Antonio Bold" pitchFamily="2" charset="0"/>
                <a:ea typeface="Palanquin"/>
                <a:cs typeface="Palanquin"/>
                <a:sym typeface="Palanquin"/>
              </a:rPr>
              <a:t>FUNDING PRIORITIES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DE353-A191-9603-5742-BE6CB569FA69}"/>
            </a:ext>
          </a:extLst>
        </p:cNvPr>
        <p:cNvGrpSpPr/>
        <p:nvPr/>
      </p:nvGrpSpPr>
      <p:grpSpPr>
        <a:xfrm>
          <a:off x="0" y="0"/>
          <a:ext cx="0" cy="0"/>
          <a:chOff x="0" y="0"/>
          <a:chExt cx="0" cy="0"/>
        </a:xfrm>
      </p:grpSpPr>
      <p:sp>
        <p:nvSpPr>
          <p:cNvPr id="2" name="Freeform 2" descr="A blue text on a black background  Description automatically generated">
            <a:extLst>
              <a:ext uri="{FF2B5EF4-FFF2-40B4-BE49-F238E27FC236}">
                <a16:creationId xmlns:a16="http://schemas.microsoft.com/office/drawing/2014/main" id="{4DA6DC8A-5DB4-3C8F-5BAB-8630E050DDC4}"/>
              </a:ext>
            </a:extLst>
          </p:cNvPr>
          <p:cNvSpPr/>
          <p:nvPr/>
        </p:nvSpPr>
        <p:spPr>
          <a:xfrm>
            <a:off x="680733" y="8763838"/>
            <a:ext cx="2828897" cy="855855"/>
          </a:xfrm>
          <a:custGeom>
            <a:avLst/>
            <a:gdLst/>
            <a:ahLst/>
            <a:cxnLst/>
            <a:rect l="l" t="t" r="r" b="b"/>
            <a:pathLst>
              <a:path w="2828897" h="855855">
                <a:moveTo>
                  <a:pt x="0" y="0"/>
                </a:moveTo>
                <a:lnTo>
                  <a:pt x="2828897" y="0"/>
                </a:lnTo>
                <a:lnTo>
                  <a:pt x="2828897" y="855856"/>
                </a:lnTo>
                <a:lnTo>
                  <a:pt x="0" y="855856"/>
                </a:lnTo>
                <a:lnTo>
                  <a:pt x="0" y="0"/>
                </a:lnTo>
                <a:close/>
              </a:path>
            </a:pathLst>
          </a:custGeom>
          <a:blipFill>
            <a:blip r:embed="rId3"/>
            <a:stretch>
              <a:fillRect t="-14" b="-14"/>
            </a:stretch>
          </a:blipFill>
        </p:spPr>
        <p:txBody>
          <a:bodyPr/>
          <a:lstStyle/>
          <a:p>
            <a:endParaRPr lang="en-US"/>
          </a:p>
        </p:txBody>
      </p:sp>
      <p:sp>
        <p:nvSpPr>
          <p:cNvPr id="3" name="TextBox 3">
            <a:extLst>
              <a:ext uri="{FF2B5EF4-FFF2-40B4-BE49-F238E27FC236}">
                <a16:creationId xmlns:a16="http://schemas.microsoft.com/office/drawing/2014/main" id="{E94B1B4D-4D1E-8C70-AC48-C0B365A86639}"/>
              </a:ext>
            </a:extLst>
          </p:cNvPr>
          <p:cNvSpPr txBox="1"/>
          <p:nvPr/>
        </p:nvSpPr>
        <p:spPr>
          <a:xfrm>
            <a:off x="1028700" y="1076325"/>
            <a:ext cx="8979377" cy="684803"/>
          </a:xfrm>
          <a:prstGeom prst="rect">
            <a:avLst/>
          </a:prstGeom>
        </p:spPr>
        <p:txBody>
          <a:bodyPr lIns="0" tIns="0" rIns="0" bIns="0" rtlCol="0" anchor="t">
            <a:spAutoFit/>
          </a:bodyPr>
          <a:lstStyle/>
          <a:p>
            <a:pPr algn="l">
              <a:lnSpc>
                <a:spcPts val="5232"/>
              </a:lnSpc>
            </a:pPr>
            <a:r>
              <a:rPr lang="en-US" sz="4800">
                <a:solidFill>
                  <a:srgbClr val="0044B5"/>
                </a:solidFill>
                <a:latin typeface="Antonio Bold" pitchFamily="2" charset="0"/>
                <a:ea typeface="Palanquin"/>
                <a:cs typeface="Palanquin"/>
                <a:sym typeface="Palanquin"/>
              </a:rPr>
              <a:t>PARTNERSHIP INFORMATION </a:t>
            </a:r>
          </a:p>
        </p:txBody>
      </p:sp>
      <p:sp>
        <p:nvSpPr>
          <p:cNvPr id="4" name="TextBox 4">
            <a:extLst>
              <a:ext uri="{FF2B5EF4-FFF2-40B4-BE49-F238E27FC236}">
                <a16:creationId xmlns:a16="http://schemas.microsoft.com/office/drawing/2014/main" id="{C862E06E-A94E-8018-F75D-878103B9D221}"/>
              </a:ext>
            </a:extLst>
          </p:cNvPr>
          <p:cNvSpPr txBox="1"/>
          <p:nvPr/>
        </p:nvSpPr>
        <p:spPr>
          <a:xfrm>
            <a:off x="1952029" y="2280835"/>
            <a:ext cx="12237736" cy="1360629"/>
          </a:xfrm>
          <a:prstGeom prst="rect">
            <a:avLst/>
          </a:prstGeom>
        </p:spPr>
        <p:txBody>
          <a:bodyPr lIns="0" tIns="0" rIns="0" bIns="0" rtlCol="0" anchor="t">
            <a:spAutoFit/>
          </a:bodyPr>
          <a:lstStyle/>
          <a:p>
            <a:pPr marL="582930" lvl="1" indent="-291465" algn="l">
              <a:lnSpc>
                <a:spcPts val="5642"/>
              </a:lnSpc>
              <a:buFont typeface="Arial"/>
              <a:buChar char="•"/>
            </a:pPr>
            <a:endParaRPr lang="en-US" sz="2700">
              <a:solidFill>
                <a:srgbClr val="44546A"/>
              </a:solidFill>
              <a:latin typeface="Palanquin SemiBold" panose="020B0004020203020204" pitchFamily="34" charset="0"/>
              <a:ea typeface="Palanquin"/>
              <a:cs typeface="Palanquin SemiBold" panose="020B0004020203020204" pitchFamily="34" charset="0"/>
              <a:sym typeface="Palanquin"/>
            </a:endParaRPr>
          </a:p>
          <a:p>
            <a:pPr algn="l">
              <a:lnSpc>
                <a:spcPts val="5642"/>
              </a:lnSpc>
            </a:pPr>
            <a:endParaRPr lang="en-US" sz="2700">
              <a:solidFill>
                <a:srgbClr val="44546A"/>
              </a:solidFill>
              <a:latin typeface="Palanquin"/>
              <a:ea typeface="Palanquin"/>
              <a:cs typeface="Palanquin"/>
              <a:sym typeface="Palanquin"/>
            </a:endParaRPr>
          </a:p>
        </p:txBody>
      </p:sp>
      <p:sp>
        <p:nvSpPr>
          <p:cNvPr id="5" name="TextBox 4">
            <a:extLst>
              <a:ext uri="{FF2B5EF4-FFF2-40B4-BE49-F238E27FC236}">
                <a16:creationId xmlns:a16="http://schemas.microsoft.com/office/drawing/2014/main" id="{CBB0570B-A93D-5988-8356-C61A51E281D2}"/>
              </a:ext>
            </a:extLst>
          </p:cNvPr>
          <p:cNvSpPr txBox="1"/>
          <p:nvPr/>
        </p:nvSpPr>
        <p:spPr>
          <a:xfrm>
            <a:off x="1952028" y="2280835"/>
            <a:ext cx="13440371" cy="6571030"/>
          </a:xfrm>
          <a:prstGeom prst="rect">
            <a:avLst/>
          </a:prstGeom>
        </p:spPr>
        <p:txBody>
          <a:bodyPr wrap="square" lIns="0" tIns="0" rIns="0" bIns="0" rtlCol="0" anchor="t">
            <a:spAutoFit/>
          </a:bodyPr>
          <a:lstStyle/>
          <a:p>
            <a:pPr marL="582930" lvl="1" indent="-291465">
              <a:buFont typeface="Arial"/>
              <a:buChar char="•"/>
            </a:pPr>
            <a:r>
              <a:rPr lang="en-US" sz="3200">
                <a:latin typeface="Palanquin" panose="020B0004020203020204" pitchFamily="34" charset="0"/>
                <a:ea typeface="Palanquin Bold"/>
                <a:cs typeface="Palanquin" panose="020B0004020203020204" pitchFamily="34" charset="0"/>
                <a:sym typeface="Palanquin Bold"/>
              </a:rPr>
              <a:t>Partnerships with other organizations are encouraged, but </a:t>
            </a:r>
            <a:r>
              <a:rPr lang="en-US" sz="3200">
                <a:latin typeface="Palanquin SemiBold" panose="020B0004020203020204" pitchFamily="34" charset="0"/>
                <a:ea typeface="Palanquin Bold"/>
                <a:cs typeface="Palanquin SemiBold" panose="020B0004020203020204" pitchFamily="34" charset="0"/>
                <a:sym typeface="Palanquin Bold"/>
              </a:rPr>
              <a:t>not</a:t>
            </a:r>
            <a:r>
              <a:rPr lang="en-US" sz="3200">
                <a:latin typeface="Palanquin" panose="020B0004020203020204" pitchFamily="34" charset="0"/>
                <a:ea typeface="Palanquin Bold"/>
                <a:cs typeface="Palanquin" panose="020B0004020203020204" pitchFamily="34" charset="0"/>
                <a:sym typeface="Palanquin Bold"/>
              </a:rPr>
              <a:t> required to apply</a:t>
            </a:r>
          </a:p>
          <a:p>
            <a:pPr marL="291465" lvl="1"/>
            <a:endParaRPr lang="en-US" sz="3200">
              <a:latin typeface="Palanquin" panose="020B0004020203020204" pitchFamily="34" charset="0"/>
              <a:ea typeface="Palanquin Bold"/>
              <a:cs typeface="Palanquin" panose="020B0004020203020204" pitchFamily="34" charset="0"/>
              <a:sym typeface="Palanquin Bold"/>
            </a:endParaRPr>
          </a:p>
          <a:p>
            <a:pPr marL="582930" lvl="1" indent="-291465">
              <a:buFont typeface="Arial"/>
              <a:buChar char="•"/>
            </a:pPr>
            <a:r>
              <a:rPr lang="en-US" sz="3200">
                <a:latin typeface="Palanquin" panose="020B0004020203020204" pitchFamily="34" charset="0"/>
                <a:ea typeface="Palanquin Bold"/>
                <a:cs typeface="Palanquin" panose="020B0004020203020204" pitchFamily="34" charset="0"/>
                <a:sym typeface="Palanquin Bold"/>
              </a:rPr>
              <a:t>Grant funds for allowable expenses </a:t>
            </a:r>
            <a:r>
              <a:rPr lang="en-US" sz="3200">
                <a:latin typeface="Palanquin SemiBold" panose="020B0004020203020204" pitchFamily="34" charset="0"/>
                <a:ea typeface="Palanquin Bold"/>
                <a:cs typeface="Palanquin SemiBold" panose="020B0004020203020204" pitchFamily="34" charset="0"/>
                <a:sym typeface="Palanquin Bold"/>
              </a:rPr>
              <a:t>may be </a:t>
            </a:r>
            <a:r>
              <a:rPr lang="en-US" sz="3200">
                <a:latin typeface="Palanquin" panose="020B0004020203020204" pitchFamily="34" charset="0"/>
                <a:ea typeface="Palanquin Bold"/>
                <a:cs typeface="Palanquin" panose="020B0004020203020204" pitchFamily="34" charset="0"/>
                <a:sym typeface="Palanquin Bold"/>
              </a:rPr>
              <a:t>passed through to partner organizations </a:t>
            </a:r>
          </a:p>
          <a:p>
            <a:pPr marL="1497330" lvl="3" indent="-291465">
              <a:buFont typeface="Arial"/>
              <a:buChar char="•"/>
            </a:pPr>
            <a:r>
              <a:rPr lang="en-US" sz="3200">
                <a:latin typeface="Palanquin" panose="020B0004020203020204" pitchFamily="34" charset="0"/>
                <a:ea typeface="Palanquin Bold"/>
                <a:cs typeface="Palanquin" panose="020B0004020203020204" pitchFamily="34" charset="0"/>
                <a:sym typeface="Palanquin Bold"/>
              </a:rPr>
              <a:t>Include this information in Project Budget </a:t>
            </a:r>
          </a:p>
          <a:p>
            <a:pPr marL="291465" lvl="1"/>
            <a:endParaRPr lang="en-US" sz="3200">
              <a:latin typeface="Palanquin" panose="020B0004020203020204" pitchFamily="34" charset="0"/>
              <a:ea typeface="Palanquin Bold"/>
              <a:cs typeface="Palanquin" panose="020B0004020203020204" pitchFamily="34" charset="0"/>
              <a:sym typeface="Palanquin Bold"/>
            </a:endParaRPr>
          </a:p>
          <a:p>
            <a:pPr marL="582930" lvl="1" indent="-291465">
              <a:buFont typeface="Arial"/>
              <a:buChar char="•"/>
            </a:pPr>
            <a:r>
              <a:rPr lang="en-US" sz="3200">
                <a:latin typeface="Palanquin" panose="020B0004020203020204" pitchFamily="34" charset="0"/>
                <a:ea typeface="Palanquin"/>
                <a:cs typeface="Palanquin" panose="020B0004020203020204" pitchFamily="34" charset="0"/>
                <a:sym typeface="Palanquin Bold"/>
              </a:rPr>
              <a:t>All partners integral to the project’s success should be listed on the application </a:t>
            </a:r>
          </a:p>
          <a:p>
            <a:pPr marL="291465" lvl="1"/>
            <a:endParaRPr lang="en-US" sz="3200">
              <a:latin typeface="Palanquin" panose="020B0004020203020204" pitchFamily="34" charset="0"/>
              <a:ea typeface="Palanquin"/>
              <a:cs typeface="Palanquin" panose="020B0004020203020204" pitchFamily="34" charset="0"/>
              <a:sym typeface="Palanquin Bold"/>
            </a:endParaRPr>
          </a:p>
          <a:p>
            <a:pPr marL="582930" lvl="1" indent="-291465">
              <a:buFont typeface="Arial"/>
              <a:buChar char="•"/>
            </a:pPr>
            <a:r>
              <a:rPr lang="en-US" sz="3200">
                <a:latin typeface="Palanquin" panose="020B0004020203020204" pitchFamily="34" charset="0"/>
                <a:ea typeface="Palanquin"/>
                <a:cs typeface="Palanquin" panose="020B0004020203020204" pitchFamily="34" charset="0"/>
                <a:sym typeface="Palanquin Bold"/>
              </a:rPr>
              <a:t>Applicants must submit a </a:t>
            </a:r>
            <a:r>
              <a:rPr lang="en-US" sz="3200">
                <a:latin typeface="Palanquin SemiBold" panose="020B0004020203020204" pitchFamily="34" charset="0"/>
                <a:ea typeface="Palanquin"/>
                <a:cs typeface="Palanquin SemiBold" panose="020B0004020203020204" pitchFamily="34" charset="0"/>
                <a:sym typeface="Palanquin Bold"/>
              </a:rPr>
              <a:t>Letter of Commitment </a:t>
            </a:r>
            <a:r>
              <a:rPr lang="en-US" sz="3200">
                <a:latin typeface="Palanquin" panose="020B0004020203020204" pitchFamily="34" charset="0"/>
                <a:ea typeface="Palanquin"/>
                <a:cs typeface="Palanquin" panose="020B0004020203020204" pitchFamily="34" charset="0"/>
                <a:sym typeface="Palanquin Bold"/>
              </a:rPr>
              <a:t>for each key partner outlining expectations for lead organizations and partners </a:t>
            </a:r>
            <a:endParaRPr lang="en-US" sz="3200">
              <a:latin typeface="Palanquin SemiBold" panose="020B0004020203020204" pitchFamily="34" charset="0"/>
              <a:ea typeface="Palanquin"/>
              <a:cs typeface="Palanquin SemiBold" panose="020B0004020203020204" pitchFamily="34" charset="0"/>
              <a:sym typeface="Palanquin"/>
            </a:endParaRPr>
          </a:p>
          <a:p>
            <a:pPr algn="l">
              <a:lnSpc>
                <a:spcPts val="5642"/>
              </a:lnSpc>
            </a:pPr>
            <a:endParaRPr lang="en-US" sz="3200">
              <a:solidFill>
                <a:srgbClr val="44546A"/>
              </a:solidFill>
              <a:latin typeface="Palanquin"/>
              <a:ea typeface="Palanquin"/>
              <a:cs typeface="Palanquin"/>
              <a:sym typeface="Palanquin"/>
            </a:endParaRPr>
          </a:p>
        </p:txBody>
      </p:sp>
    </p:spTree>
    <p:extLst>
      <p:ext uri="{BB962C8B-B14F-4D97-AF65-F5344CB8AC3E}">
        <p14:creationId xmlns:p14="http://schemas.microsoft.com/office/powerpoint/2010/main" val="888705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588EC-5A1F-11FA-0B08-7D5890403662}"/>
            </a:ext>
          </a:extLst>
        </p:cNvPr>
        <p:cNvGrpSpPr/>
        <p:nvPr/>
      </p:nvGrpSpPr>
      <p:grpSpPr>
        <a:xfrm>
          <a:off x="0" y="0"/>
          <a:ext cx="0" cy="0"/>
          <a:chOff x="0" y="0"/>
          <a:chExt cx="0" cy="0"/>
        </a:xfrm>
      </p:grpSpPr>
      <p:sp>
        <p:nvSpPr>
          <p:cNvPr id="2" name="TextBox 4">
            <a:extLst>
              <a:ext uri="{FF2B5EF4-FFF2-40B4-BE49-F238E27FC236}">
                <a16:creationId xmlns:a16="http://schemas.microsoft.com/office/drawing/2014/main" id="{F4B3AF63-4A1B-1DE7-C9B4-CAD13333250F}"/>
              </a:ext>
            </a:extLst>
          </p:cNvPr>
          <p:cNvSpPr txBox="1"/>
          <p:nvPr/>
        </p:nvSpPr>
        <p:spPr>
          <a:xfrm>
            <a:off x="1028700" y="1290895"/>
            <a:ext cx="8391661" cy="641201"/>
          </a:xfrm>
          <a:prstGeom prst="rect">
            <a:avLst/>
          </a:prstGeom>
        </p:spPr>
        <p:txBody>
          <a:bodyPr lIns="0" tIns="0" rIns="0" bIns="0" rtlCol="0" anchor="t">
            <a:spAutoFit/>
          </a:bodyPr>
          <a:lstStyle/>
          <a:p>
            <a:pPr algn="l">
              <a:lnSpc>
                <a:spcPts val="5034"/>
              </a:lnSpc>
            </a:pPr>
            <a:r>
              <a:rPr lang="en-US" sz="4618">
                <a:solidFill>
                  <a:srgbClr val="0044B5"/>
                </a:solidFill>
                <a:latin typeface="Antonio Bold" pitchFamily="2" charset="0"/>
                <a:ea typeface="Palanquin"/>
                <a:cs typeface="Palanquin SemiBold" panose="020B0004020203020204" pitchFamily="34" charset="0"/>
                <a:sym typeface="Palanquin"/>
              </a:rPr>
              <a:t>FUNDING ELIGIBILITY</a:t>
            </a:r>
          </a:p>
        </p:txBody>
      </p:sp>
      <p:sp>
        <p:nvSpPr>
          <p:cNvPr id="3" name="Freeform 2" descr="A blue text on a black background  Description automatically generated">
            <a:extLst>
              <a:ext uri="{FF2B5EF4-FFF2-40B4-BE49-F238E27FC236}">
                <a16:creationId xmlns:a16="http://schemas.microsoft.com/office/drawing/2014/main" id="{EDBA262D-42FB-1DA8-2FB4-83C246FF25CC}"/>
              </a:ext>
            </a:extLst>
          </p:cNvPr>
          <p:cNvSpPr/>
          <p:nvPr/>
        </p:nvSpPr>
        <p:spPr>
          <a:xfrm>
            <a:off x="680733" y="8763838"/>
            <a:ext cx="2828897" cy="855855"/>
          </a:xfrm>
          <a:custGeom>
            <a:avLst/>
            <a:gdLst/>
            <a:ahLst/>
            <a:cxnLst/>
            <a:rect l="l" t="t" r="r" b="b"/>
            <a:pathLst>
              <a:path w="2828897" h="855855">
                <a:moveTo>
                  <a:pt x="0" y="0"/>
                </a:moveTo>
                <a:lnTo>
                  <a:pt x="2828897" y="0"/>
                </a:lnTo>
                <a:lnTo>
                  <a:pt x="2828897" y="855856"/>
                </a:lnTo>
                <a:lnTo>
                  <a:pt x="0" y="855856"/>
                </a:lnTo>
                <a:lnTo>
                  <a:pt x="0" y="0"/>
                </a:lnTo>
                <a:close/>
              </a:path>
            </a:pathLst>
          </a:custGeom>
          <a:blipFill>
            <a:blip r:embed="rId2"/>
            <a:stretch>
              <a:fillRect t="-14" b="-14"/>
            </a:stretch>
          </a:blipFill>
        </p:spPr>
        <p:txBody>
          <a:bodyPr/>
          <a:lstStyle/>
          <a:p>
            <a:endParaRPr lang="en-US"/>
          </a:p>
        </p:txBody>
      </p:sp>
      <p:sp>
        <p:nvSpPr>
          <p:cNvPr id="4" name="TextBox 3">
            <a:extLst>
              <a:ext uri="{FF2B5EF4-FFF2-40B4-BE49-F238E27FC236}">
                <a16:creationId xmlns:a16="http://schemas.microsoft.com/office/drawing/2014/main" id="{F58394D8-7885-A816-4E9D-E31B979CB287}"/>
              </a:ext>
            </a:extLst>
          </p:cNvPr>
          <p:cNvSpPr txBox="1"/>
          <p:nvPr/>
        </p:nvSpPr>
        <p:spPr>
          <a:xfrm>
            <a:off x="1028700" y="2192808"/>
            <a:ext cx="13775871" cy="938719"/>
          </a:xfrm>
          <a:prstGeom prst="rect">
            <a:avLst/>
          </a:prstGeom>
        </p:spPr>
        <p:txBody>
          <a:bodyPr wrap="square" lIns="0" tIns="0" rIns="0" bIns="0" rtlCol="0" anchor="t">
            <a:spAutoFit/>
          </a:bodyPr>
          <a:lstStyle/>
          <a:p>
            <a:endParaRPr lang="en-US"/>
          </a:p>
          <a:p>
            <a:pPr algn="l">
              <a:lnSpc>
                <a:spcPts val="5642"/>
              </a:lnSpc>
            </a:pPr>
            <a:endParaRPr lang="en-US" sz="3200">
              <a:solidFill>
                <a:srgbClr val="44546A"/>
              </a:solidFill>
              <a:latin typeface="Palanquin"/>
              <a:ea typeface="Palanquin"/>
              <a:cs typeface="Palanquin"/>
              <a:sym typeface="Palanquin"/>
            </a:endParaRPr>
          </a:p>
        </p:txBody>
      </p:sp>
      <p:sp>
        <p:nvSpPr>
          <p:cNvPr id="6" name="TextBox 5">
            <a:extLst>
              <a:ext uri="{FF2B5EF4-FFF2-40B4-BE49-F238E27FC236}">
                <a16:creationId xmlns:a16="http://schemas.microsoft.com/office/drawing/2014/main" id="{72D7912B-A25E-FC8F-A3E4-6ED80EAF1DAC}"/>
              </a:ext>
            </a:extLst>
          </p:cNvPr>
          <p:cNvSpPr txBox="1"/>
          <p:nvPr/>
        </p:nvSpPr>
        <p:spPr>
          <a:xfrm>
            <a:off x="1028700" y="2591389"/>
            <a:ext cx="15726372" cy="5262979"/>
          </a:xfrm>
          <a:prstGeom prst="rect">
            <a:avLst/>
          </a:prstGeom>
        </p:spPr>
        <p:txBody>
          <a:bodyPr wrap="square" lIns="0" tIns="0" rIns="0" bIns="0" rtlCol="0" anchor="t">
            <a:spAutoFit/>
          </a:bodyPr>
          <a:lstStyle/>
          <a:p>
            <a:pPr marL="582930" lvl="1" indent="-291465">
              <a:buFont typeface="Arial"/>
              <a:buChar char="•"/>
            </a:pPr>
            <a:r>
              <a:rPr lang="en-US" sz="3800">
                <a:latin typeface="Palanquin" panose="020B0004020203020204" pitchFamily="34" charset="0"/>
                <a:ea typeface="Palanquin"/>
                <a:cs typeface="Palanquin" panose="020B0004020203020204" pitchFamily="34" charset="0"/>
                <a:sym typeface="Palanquin"/>
              </a:rPr>
              <a:t>Your organization or lead organization (for partnerships) is a 501(c)(3) nonprofit organization or has an established fiscal sponsor that is a 501(c)(3).</a:t>
            </a:r>
          </a:p>
          <a:p>
            <a:pPr marL="291465" lvl="1"/>
            <a:endParaRPr lang="en-US" sz="3800">
              <a:latin typeface="Palanquin" panose="020B0004020203020204" pitchFamily="34" charset="0"/>
              <a:ea typeface="Palanquin"/>
              <a:cs typeface="Palanquin" panose="020B0004020203020204" pitchFamily="34" charset="0"/>
              <a:sym typeface="Palanquin"/>
            </a:endParaRPr>
          </a:p>
          <a:p>
            <a:pPr marL="582930" lvl="1" indent="-291465">
              <a:buFont typeface="Arial"/>
              <a:buChar char="•"/>
            </a:pPr>
            <a:r>
              <a:rPr lang="en-US" sz="3800">
                <a:latin typeface="Palanquin" panose="020B0004020203020204" pitchFamily="34" charset="0"/>
                <a:ea typeface="Palanquin"/>
                <a:cs typeface="Palanquin" panose="020B0004020203020204" pitchFamily="34" charset="0"/>
                <a:sym typeface="Palanquin"/>
              </a:rPr>
              <a:t>Your organization's current fiscal year budget is at least $250,000.</a:t>
            </a:r>
          </a:p>
          <a:p>
            <a:pPr marL="291465" lvl="1"/>
            <a:endParaRPr lang="en-US" sz="3800">
              <a:latin typeface="Palanquin" panose="020B0004020203020204" pitchFamily="34" charset="0"/>
              <a:ea typeface="Palanquin"/>
              <a:cs typeface="Palanquin" panose="020B0004020203020204" pitchFamily="34" charset="0"/>
              <a:sym typeface="Palanquin"/>
            </a:endParaRPr>
          </a:p>
          <a:p>
            <a:pPr marL="582930" lvl="1" indent="-291465">
              <a:buFont typeface="Arial"/>
              <a:buChar char="•"/>
            </a:pPr>
            <a:r>
              <a:rPr lang="en-US" sz="3800">
                <a:latin typeface="Palanquin" panose="020B0004020203020204" pitchFamily="34" charset="0"/>
                <a:ea typeface="Palanquin"/>
                <a:cs typeface="Palanquin" panose="020B0004020203020204" pitchFamily="34" charset="0"/>
                <a:sym typeface="Palanquin"/>
              </a:rPr>
              <a:t>Organizations must operate within the Greater Twin Cities United Way nine-county service region (Anoka, Carver, Chisago, Dakota, Hennepin, Isanti, Ramsey, Scott, Washington).</a:t>
            </a:r>
          </a:p>
        </p:txBody>
      </p:sp>
    </p:spTree>
    <p:extLst>
      <p:ext uri="{BB962C8B-B14F-4D97-AF65-F5344CB8AC3E}">
        <p14:creationId xmlns:p14="http://schemas.microsoft.com/office/powerpoint/2010/main" val="167298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45185-C132-3974-FDAC-99AC5EFDE5E8}"/>
            </a:ext>
          </a:extLst>
        </p:cNvPr>
        <p:cNvGrpSpPr/>
        <p:nvPr/>
      </p:nvGrpSpPr>
      <p:grpSpPr>
        <a:xfrm>
          <a:off x="0" y="0"/>
          <a:ext cx="0" cy="0"/>
          <a:chOff x="0" y="0"/>
          <a:chExt cx="0" cy="0"/>
        </a:xfrm>
      </p:grpSpPr>
      <p:sp>
        <p:nvSpPr>
          <p:cNvPr id="2" name="TextBox 4">
            <a:extLst>
              <a:ext uri="{FF2B5EF4-FFF2-40B4-BE49-F238E27FC236}">
                <a16:creationId xmlns:a16="http://schemas.microsoft.com/office/drawing/2014/main" id="{439A8308-71F1-6F0F-6F05-7972E3AADEBE}"/>
              </a:ext>
            </a:extLst>
          </p:cNvPr>
          <p:cNvSpPr txBox="1"/>
          <p:nvPr/>
        </p:nvSpPr>
        <p:spPr>
          <a:xfrm>
            <a:off x="1028700" y="1290895"/>
            <a:ext cx="8391661" cy="641201"/>
          </a:xfrm>
          <a:prstGeom prst="rect">
            <a:avLst/>
          </a:prstGeom>
        </p:spPr>
        <p:txBody>
          <a:bodyPr lIns="0" tIns="0" rIns="0" bIns="0" rtlCol="0" anchor="t">
            <a:spAutoFit/>
          </a:bodyPr>
          <a:lstStyle/>
          <a:p>
            <a:pPr algn="l">
              <a:lnSpc>
                <a:spcPts val="5034"/>
              </a:lnSpc>
            </a:pPr>
            <a:r>
              <a:rPr lang="en-US" sz="4618">
                <a:solidFill>
                  <a:srgbClr val="0044B5"/>
                </a:solidFill>
                <a:latin typeface="Antonio Bold" pitchFamily="2" charset="0"/>
                <a:ea typeface="Palanquin"/>
                <a:cs typeface="Palanquin SemiBold" panose="020B0004020203020204" pitchFamily="34" charset="0"/>
                <a:sym typeface="Palanquin"/>
              </a:rPr>
              <a:t>FISCAL SPONSORSHIP</a:t>
            </a:r>
          </a:p>
        </p:txBody>
      </p:sp>
      <p:sp>
        <p:nvSpPr>
          <p:cNvPr id="3" name="Freeform 2" descr="A blue text on a black background  Description automatically generated">
            <a:extLst>
              <a:ext uri="{FF2B5EF4-FFF2-40B4-BE49-F238E27FC236}">
                <a16:creationId xmlns:a16="http://schemas.microsoft.com/office/drawing/2014/main" id="{AE40EE2D-E89C-BB12-451B-3E7B2F5F1D1C}"/>
              </a:ext>
            </a:extLst>
          </p:cNvPr>
          <p:cNvSpPr/>
          <p:nvPr/>
        </p:nvSpPr>
        <p:spPr>
          <a:xfrm>
            <a:off x="680733" y="8763838"/>
            <a:ext cx="2828897" cy="855855"/>
          </a:xfrm>
          <a:custGeom>
            <a:avLst/>
            <a:gdLst/>
            <a:ahLst/>
            <a:cxnLst/>
            <a:rect l="l" t="t" r="r" b="b"/>
            <a:pathLst>
              <a:path w="2828897" h="855855">
                <a:moveTo>
                  <a:pt x="0" y="0"/>
                </a:moveTo>
                <a:lnTo>
                  <a:pt x="2828897" y="0"/>
                </a:lnTo>
                <a:lnTo>
                  <a:pt x="2828897" y="855856"/>
                </a:lnTo>
                <a:lnTo>
                  <a:pt x="0" y="855856"/>
                </a:lnTo>
                <a:lnTo>
                  <a:pt x="0" y="0"/>
                </a:lnTo>
                <a:close/>
              </a:path>
            </a:pathLst>
          </a:custGeom>
          <a:blipFill>
            <a:blip r:embed="rId3"/>
            <a:stretch>
              <a:fillRect t="-14" b="-14"/>
            </a:stretch>
          </a:blipFill>
        </p:spPr>
        <p:txBody>
          <a:bodyPr/>
          <a:lstStyle/>
          <a:p>
            <a:endParaRPr lang="en-US"/>
          </a:p>
        </p:txBody>
      </p:sp>
      <p:sp>
        <p:nvSpPr>
          <p:cNvPr id="4" name="TextBox 3">
            <a:extLst>
              <a:ext uri="{FF2B5EF4-FFF2-40B4-BE49-F238E27FC236}">
                <a16:creationId xmlns:a16="http://schemas.microsoft.com/office/drawing/2014/main" id="{D40B7D39-6340-7A71-8D84-95C738AEAD16}"/>
              </a:ext>
            </a:extLst>
          </p:cNvPr>
          <p:cNvSpPr txBox="1"/>
          <p:nvPr/>
        </p:nvSpPr>
        <p:spPr>
          <a:xfrm>
            <a:off x="1028700" y="2591389"/>
            <a:ext cx="15726372" cy="5262979"/>
          </a:xfrm>
          <a:prstGeom prst="rect">
            <a:avLst/>
          </a:prstGeom>
        </p:spPr>
        <p:txBody>
          <a:bodyPr wrap="square" lIns="0" tIns="0" rIns="0" bIns="0" rtlCol="0" anchor="t">
            <a:spAutoFit/>
          </a:bodyPr>
          <a:lstStyle/>
          <a:p>
            <a:pPr marL="582930" lvl="1" indent="-291465">
              <a:buFont typeface="Arial"/>
              <a:buChar char="•"/>
            </a:pPr>
            <a:r>
              <a:rPr lang="en-US" sz="3800">
                <a:latin typeface="Palanquin" panose="020B0004020203020204" pitchFamily="34" charset="0"/>
                <a:ea typeface="Palanquin"/>
                <a:cs typeface="Palanquin" panose="020B0004020203020204" pitchFamily="34" charset="0"/>
                <a:sym typeface="Palanquin"/>
              </a:rPr>
              <a:t>If your organization is not a 501(c)(3) or does not have a budget of at least $250,000, please consider utilizing a fiscal sponsor </a:t>
            </a:r>
          </a:p>
          <a:p>
            <a:pPr marL="291465" lvl="1"/>
            <a:endParaRPr lang="en-US" sz="3800">
              <a:latin typeface="Palanquin" panose="020B0004020203020204" pitchFamily="34" charset="0"/>
              <a:ea typeface="Palanquin"/>
              <a:cs typeface="Palanquin" panose="020B0004020203020204" pitchFamily="34" charset="0"/>
              <a:sym typeface="Palanquin"/>
            </a:endParaRPr>
          </a:p>
          <a:p>
            <a:pPr marL="582930" lvl="1" indent="-291465">
              <a:buFont typeface="Arial"/>
              <a:buChar char="•"/>
            </a:pPr>
            <a:r>
              <a:rPr lang="en-US" sz="3800">
                <a:latin typeface="Palanquin" panose="020B0004020203020204" pitchFamily="34" charset="0"/>
                <a:ea typeface="Palanquin"/>
                <a:cs typeface="Palanquin" panose="020B0004020203020204" pitchFamily="34" charset="0"/>
                <a:sym typeface="Palanquin"/>
              </a:rPr>
              <a:t>A fiscal sponsor must meet all GTCUW eligibility requirements</a:t>
            </a:r>
          </a:p>
          <a:p>
            <a:pPr marL="582930" lvl="1" indent="-291465">
              <a:buFont typeface="Arial"/>
              <a:buChar char="•"/>
            </a:pPr>
            <a:endParaRPr lang="en-US" sz="3800">
              <a:latin typeface="Palanquin" panose="020B0004020203020204" pitchFamily="34" charset="0"/>
              <a:ea typeface="Palanquin"/>
              <a:cs typeface="Palanquin" panose="020B0004020203020204" pitchFamily="34" charset="0"/>
              <a:sym typeface="Palanquin"/>
            </a:endParaRPr>
          </a:p>
          <a:p>
            <a:pPr marL="582930" lvl="1" indent="-291465">
              <a:buFont typeface="Arial"/>
              <a:buChar char="•"/>
            </a:pPr>
            <a:r>
              <a:rPr lang="en-US" sz="3800">
                <a:latin typeface="Palanquin" panose="020B0004020203020204" pitchFamily="34" charset="0"/>
                <a:ea typeface="Palanquin"/>
                <a:cs typeface="Palanquin" panose="020B0004020203020204" pitchFamily="34" charset="0"/>
                <a:sym typeface="Palanquin"/>
              </a:rPr>
              <a:t>A fiscal sponsor would…</a:t>
            </a:r>
          </a:p>
          <a:p>
            <a:pPr marL="1040130" lvl="2" indent="-291465">
              <a:buFont typeface="Arial"/>
              <a:buChar char="•"/>
            </a:pPr>
            <a:r>
              <a:rPr lang="en-US" sz="3800">
                <a:latin typeface="Palanquin" panose="020B0004020203020204" pitchFamily="34" charset="0"/>
                <a:ea typeface="Palanquin"/>
                <a:cs typeface="Palanquin" panose="020B0004020203020204" pitchFamily="34" charset="0"/>
                <a:sym typeface="Palanquin"/>
              </a:rPr>
              <a:t>Receive and manage grant funds on behalf of the project </a:t>
            </a:r>
          </a:p>
          <a:p>
            <a:pPr marL="1040130" lvl="2" indent="-291465">
              <a:buFont typeface="Arial"/>
              <a:buChar char="•"/>
            </a:pPr>
            <a:r>
              <a:rPr lang="en-US" sz="3800">
                <a:latin typeface="Palanquin" panose="020B0004020203020204" pitchFamily="34" charset="0"/>
                <a:ea typeface="Palanquin"/>
                <a:cs typeface="Palanquin" panose="020B0004020203020204" pitchFamily="34" charset="0"/>
                <a:sym typeface="Palanquin"/>
              </a:rPr>
              <a:t>Take on legal and administrative responsibilities, including financial management and reporting</a:t>
            </a:r>
          </a:p>
        </p:txBody>
      </p:sp>
    </p:spTree>
    <p:extLst>
      <p:ext uri="{BB962C8B-B14F-4D97-AF65-F5344CB8AC3E}">
        <p14:creationId xmlns:p14="http://schemas.microsoft.com/office/powerpoint/2010/main" val="1903851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44B5"/>
        </a:solidFill>
        <a:effectLst/>
      </p:bgPr>
    </p:bg>
    <p:spTree>
      <p:nvGrpSpPr>
        <p:cNvPr id="1" name="">
          <a:extLst>
            <a:ext uri="{FF2B5EF4-FFF2-40B4-BE49-F238E27FC236}">
              <a16:creationId xmlns:a16="http://schemas.microsoft.com/office/drawing/2014/main" id="{5A03A219-921D-137C-F3F8-7FEDFBF6C495}"/>
            </a:ext>
          </a:extLst>
        </p:cNvPr>
        <p:cNvGrpSpPr/>
        <p:nvPr/>
      </p:nvGrpSpPr>
      <p:grpSpPr>
        <a:xfrm>
          <a:off x="0" y="0"/>
          <a:ext cx="0" cy="0"/>
          <a:chOff x="0" y="0"/>
          <a:chExt cx="0" cy="0"/>
        </a:xfrm>
      </p:grpSpPr>
      <p:sp>
        <p:nvSpPr>
          <p:cNvPr id="4" name="Freeform 4" descr="A black background with white text  Description automatically generated">
            <a:extLst>
              <a:ext uri="{FF2B5EF4-FFF2-40B4-BE49-F238E27FC236}">
                <a16:creationId xmlns:a16="http://schemas.microsoft.com/office/drawing/2014/main" id="{0F074464-17B4-C2C6-71B2-AC8FC3E50652}"/>
              </a:ext>
            </a:extLst>
          </p:cNvPr>
          <p:cNvSpPr/>
          <p:nvPr/>
        </p:nvSpPr>
        <p:spPr>
          <a:xfrm>
            <a:off x="605495" y="8742940"/>
            <a:ext cx="3714652" cy="1123833"/>
          </a:xfrm>
          <a:custGeom>
            <a:avLst/>
            <a:gdLst/>
            <a:ahLst/>
            <a:cxnLst/>
            <a:rect l="l" t="t" r="r" b="b"/>
            <a:pathLst>
              <a:path w="3714652" h="1123833">
                <a:moveTo>
                  <a:pt x="0" y="0"/>
                </a:moveTo>
                <a:lnTo>
                  <a:pt x="3714652" y="0"/>
                </a:lnTo>
                <a:lnTo>
                  <a:pt x="3714652" y="1123832"/>
                </a:lnTo>
                <a:lnTo>
                  <a:pt x="0" y="1123832"/>
                </a:lnTo>
                <a:lnTo>
                  <a:pt x="0" y="0"/>
                </a:lnTo>
                <a:close/>
              </a:path>
            </a:pathLst>
          </a:custGeom>
          <a:blipFill>
            <a:blip r:embed="rId3"/>
            <a:stretch>
              <a:fillRect t="-14" b="-14"/>
            </a:stretch>
          </a:blipFill>
        </p:spPr>
        <p:txBody>
          <a:bodyPr/>
          <a:lstStyle/>
          <a:p>
            <a:endParaRPr lang="en-US"/>
          </a:p>
        </p:txBody>
      </p:sp>
      <p:grpSp>
        <p:nvGrpSpPr>
          <p:cNvPr id="5" name="Group 5">
            <a:extLst>
              <a:ext uri="{FF2B5EF4-FFF2-40B4-BE49-F238E27FC236}">
                <a16:creationId xmlns:a16="http://schemas.microsoft.com/office/drawing/2014/main" id="{000B9E20-56F2-6D74-5529-4427FD759153}"/>
              </a:ext>
            </a:extLst>
          </p:cNvPr>
          <p:cNvGrpSpPr/>
          <p:nvPr/>
        </p:nvGrpSpPr>
        <p:grpSpPr>
          <a:xfrm>
            <a:off x="9489672" y="-683725"/>
            <a:ext cx="12011465" cy="12011465"/>
            <a:chOff x="0" y="0"/>
            <a:chExt cx="812800" cy="812800"/>
          </a:xfrm>
        </p:grpSpPr>
        <p:sp>
          <p:nvSpPr>
            <p:cNvPr id="6" name="Freeform 6">
              <a:extLst>
                <a:ext uri="{FF2B5EF4-FFF2-40B4-BE49-F238E27FC236}">
                  <a16:creationId xmlns:a16="http://schemas.microsoft.com/office/drawing/2014/main" id="{1802DDA3-BDC5-2463-F20B-4F4F4C697E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A00"/>
            </a:solidFill>
          </p:spPr>
          <p:txBody>
            <a:bodyPr/>
            <a:lstStyle/>
            <a:p>
              <a:endParaRPr lang="en-US"/>
            </a:p>
          </p:txBody>
        </p:sp>
        <p:sp>
          <p:nvSpPr>
            <p:cNvPr id="7" name="TextBox 7">
              <a:extLst>
                <a:ext uri="{FF2B5EF4-FFF2-40B4-BE49-F238E27FC236}">
                  <a16:creationId xmlns:a16="http://schemas.microsoft.com/office/drawing/2014/main" id="{FCACE866-EA89-4E57-3875-C21919047ADD}"/>
                </a:ext>
              </a:extLst>
            </p:cNvPr>
            <p:cNvSpPr txBox="1"/>
            <p:nvPr/>
          </p:nvSpPr>
          <p:spPr>
            <a:xfrm>
              <a:off x="76200" y="76200"/>
              <a:ext cx="660400" cy="660400"/>
            </a:xfrm>
            <a:prstGeom prst="rect">
              <a:avLst/>
            </a:prstGeom>
          </p:spPr>
          <p:txBody>
            <a:bodyPr lIns="50800" tIns="50800" rIns="50800" bIns="50800" rtlCol="0" anchor="ctr"/>
            <a:lstStyle/>
            <a:p>
              <a:pPr algn="ctr">
                <a:lnSpc>
                  <a:spcPts val="1980"/>
                </a:lnSpc>
              </a:pPr>
              <a:endParaRPr/>
            </a:p>
          </p:txBody>
        </p:sp>
      </p:grpSp>
      <p:sp>
        <p:nvSpPr>
          <p:cNvPr id="10" name="TextBox 10">
            <a:extLst>
              <a:ext uri="{FF2B5EF4-FFF2-40B4-BE49-F238E27FC236}">
                <a16:creationId xmlns:a16="http://schemas.microsoft.com/office/drawing/2014/main" id="{5A4DB96D-C10E-A362-D531-F807D5D38607}"/>
              </a:ext>
            </a:extLst>
          </p:cNvPr>
          <p:cNvSpPr txBox="1"/>
          <p:nvPr/>
        </p:nvSpPr>
        <p:spPr>
          <a:xfrm>
            <a:off x="2232291" y="3771329"/>
            <a:ext cx="7106409" cy="2744341"/>
          </a:xfrm>
          <a:prstGeom prst="rect">
            <a:avLst/>
          </a:prstGeom>
        </p:spPr>
        <p:txBody>
          <a:bodyPr wrap="square" lIns="0" tIns="0" rIns="0" bIns="0" rtlCol="0" anchor="t">
            <a:spAutoFit/>
          </a:bodyPr>
          <a:lstStyle/>
          <a:p>
            <a:pPr algn="l">
              <a:lnSpc>
                <a:spcPts val="10661"/>
              </a:lnSpc>
            </a:pPr>
            <a:r>
              <a:rPr lang="en-US" sz="8959" b="1">
                <a:solidFill>
                  <a:srgbClr val="FFFFFF"/>
                </a:solidFill>
                <a:latin typeface="Antonio Bold"/>
                <a:ea typeface="Antonio Bold"/>
                <a:cs typeface="Antonio Bold"/>
                <a:sym typeface="Antonio Bold"/>
              </a:rPr>
              <a:t>APPLICATION PROCESS</a:t>
            </a:r>
          </a:p>
        </p:txBody>
      </p:sp>
      <p:pic>
        <p:nvPicPr>
          <p:cNvPr id="12" name="Picture Placeholder 12" descr="A group of people standing in a field">
            <a:extLst>
              <a:ext uri="{FF2B5EF4-FFF2-40B4-BE49-F238E27FC236}">
                <a16:creationId xmlns:a16="http://schemas.microsoft.com/office/drawing/2014/main" id="{C07A52E1-C500-275C-DB2B-59EBB27B5244}"/>
              </a:ext>
            </a:extLst>
          </p:cNvPr>
          <p:cNvPicPr>
            <a:picLocks noChangeAspect="1"/>
          </p:cNvPicPr>
          <p:nvPr/>
        </p:nvPicPr>
        <p:blipFill>
          <a:blip r:embed="rId4"/>
          <a:srcRect l="16604" r="16604"/>
          <a:stretch/>
        </p:blipFill>
        <p:spPr>
          <a:xfrm rot="16200000">
            <a:off x="10313804" y="140407"/>
            <a:ext cx="10363200" cy="10363200"/>
          </a:xfrm>
          <a:prstGeom prst="ellipse">
            <a:avLst/>
          </a:prstGeom>
        </p:spPr>
      </p:pic>
    </p:spTree>
    <p:extLst>
      <p:ext uri="{BB962C8B-B14F-4D97-AF65-F5344CB8AC3E}">
        <p14:creationId xmlns:p14="http://schemas.microsoft.com/office/powerpoint/2010/main" val="4074026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349D6-441C-B90C-031B-106AD4A6944F}"/>
            </a:ext>
          </a:extLst>
        </p:cNvPr>
        <p:cNvGrpSpPr/>
        <p:nvPr/>
      </p:nvGrpSpPr>
      <p:grpSpPr>
        <a:xfrm>
          <a:off x="0" y="0"/>
          <a:ext cx="0" cy="0"/>
          <a:chOff x="0" y="0"/>
          <a:chExt cx="0" cy="0"/>
        </a:xfrm>
      </p:grpSpPr>
      <p:sp>
        <p:nvSpPr>
          <p:cNvPr id="2" name="TextBox 4">
            <a:extLst>
              <a:ext uri="{FF2B5EF4-FFF2-40B4-BE49-F238E27FC236}">
                <a16:creationId xmlns:a16="http://schemas.microsoft.com/office/drawing/2014/main" id="{8920DF67-5667-B416-1D7E-4484DAFD4C75}"/>
              </a:ext>
            </a:extLst>
          </p:cNvPr>
          <p:cNvSpPr txBox="1"/>
          <p:nvPr/>
        </p:nvSpPr>
        <p:spPr>
          <a:xfrm>
            <a:off x="1028700" y="1290895"/>
            <a:ext cx="8391661" cy="641201"/>
          </a:xfrm>
          <a:prstGeom prst="rect">
            <a:avLst/>
          </a:prstGeom>
        </p:spPr>
        <p:txBody>
          <a:bodyPr lIns="0" tIns="0" rIns="0" bIns="0" rtlCol="0" anchor="t">
            <a:spAutoFit/>
          </a:bodyPr>
          <a:lstStyle/>
          <a:p>
            <a:pPr algn="l">
              <a:lnSpc>
                <a:spcPts val="5034"/>
              </a:lnSpc>
            </a:pPr>
            <a:r>
              <a:rPr lang="en-US" sz="4618">
                <a:solidFill>
                  <a:srgbClr val="0044B5"/>
                </a:solidFill>
                <a:latin typeface="Antonio Bold" pitchFamily="2" charset="0"/>
                <a:ea typeface="Palanquin"/>
                <a:cs typeface="Palanquin SemiBold" panose="020B0004020203020204" pitchFamily="34" charset="0"/>
                <a:sym typeface="Palanquin"/>
              </a:rPr>
              <a:t>APPLICATION PROCESS</a:t>
            </a:r>
          </a:p>
        </p:txBody>
      </p:sp>
      <p:sp>
        <p:nvSpPr>
          <p:cNvPr id="3" name="Freeform 2" descr="A blue text on a black background  Description automatically generated">
            <a:extLst>
              <a:ext uri="{FF2B5EF4-FFF2-40B4-BE49-F238E27FC236}">
                <a16:creationId xmlns:a16="http://schemas.microsoft.com/office/drawing/2014/main" id="{0D5F8DD7-01DE-053B-6736-F6335B9596E5}"/>
              </a:ext>
            </a:extLst>
          </p:cNvPr>
          <p:cNvSpPr/>
          <p:nvPr/>
        </p:nvSpPr>
        <p:spPr>
          <a:xfrm>
            <a:off x="680733" y="8763838"/>
            <a:ext cx="2828897" cy="855855"/>
          </a:xfrm>
          <a:custGeom>
            <a:avLst/>
            <a:gdLst/>
            <a:ahLst/>
            <a:cxnLst/>
            <a:rect l="l" t="t" r="r" b="b"/>
            <a:pathLst>
              <a:path w="2828897" h="855855">
                <a:moveTo>
                  <a:pt x="0" y="0"/>
                </a:moveTo>
                <a:lnTo>
                  <a:pt x="2828897" y="0"/>
                </a:lnTo>
                <a:lnTo>
                  <a:pt x="2828897" y="855856"/>
                </a:lnTo>
                <a:lnTo>
                  <a:pt x="0" y="855856"/>
                </a:lnTo>
                <a:lnTo>
                  <a:pt x="0" y="0"/>
                </a:lnTo>
                <a:close/>
              </a:path>
            </a:pathLst>
          </a:custGeom>
          <a:blipFill>
            <a:blip r:embed="rId3"/>
            <a:stretch>
              <a:fillRect t="-14" b="-14"/>
            </a:stretch>
          </a:blipFill>
        </p:spPr>
        <p:txBody>
          <a:bodyPr/>
          <a:lstStyle/>
          <a:p>
            <a:endParaRPr lang="en-US"/>
          </a:p>
        </p:txBody>
      </p:sp>
      <p:sp>
        <p:nvSpPr>
          <p:cNvPr id="4" name="TextBox 3">
            <a:extLst>
              <a:ext uri="{FF2B5EF4-FFF2-40B4-BE49-F238E27FC236}">
                <a16:creationId xmlns:a16="http://schemas.microsoft.com/office/drawing/2014/main" id="{CADDD2A1-3205-B5AF-1F20-1AA71CEE6AC6}"/>
              </a:ext>
            </a:extLst>
          </p:cNvPr>
          <p:cNvSpPr txBox="1"/>
          <p:nvPr/>
        </p:nvSpPr>
        <p:spPr>
          <a:xfrm>
            <a:off x="1466850" y="2617776"/>
            <a:ext cx="15087600" cy="5655394"/>
          </a:xfrm>
          <a:prstGeom prst="rect">
            <a:avLst/>
          </a:prstGeom>
        </p:spPr>
        <p:txBody>
          <a:bodyPr wrap="square" lIns="0" tIns="0" rIns="0" bIns="0" rtlCol="0" anchor="t">
            <a:spAutoFit/>
          </a:bodyPr>
          <a:lstStyle/>
          <a:p>
            <a:pPr marL="805815" lvl="1" indent="-514350">
              <a:buAutoNum type="arabicPeriod"/>
            </a:pPr>
            <a:r>
              <a:rPr lang="en-US" sz="3800">
                <a:latin typeface="Palanquin" panose="020B0004020203020204" pitchFamily="34" charset="0"/>
                <a:ea typeface="Palanquin Bold"/>
                <a:cs typeface="Palanquin" panose="020B0004020203020204" pitchFamily="34" charset="0"/>
                <a:sym typeface="Palanquin Bold"/>
              </a:rPr>
              <a:t>Online Application – due </a:t>
            </a:r>
            <a:r>
              <a:rPr lang="en-US" sz="3800">
                <a:latin typeface="Palanquin SemiBold" panose="020B0004020203020204" pitchFamily="34" charset="0"/>
                <a:ea typeface="Palanquin Bold"/>
                <a:cs typeface="Palanquin SemiBold" panose="020B0004020203020204" pitchFamily="34" charset="0"/>
                <a:sym typeface="Palanquin Bold"/>
              </a:rPr>
              <a:t>May 29 by 5:00 pm CST</a:t>
            </a:r>
          </a:p>
          <a:p>
            <a:pPr marL="1263015" lvl="2" indent="-514350">
              <a:lnSpc>
                <a:spcPct val="150000"/>
              </a:lnSpc>
              <a:buAutoNum type="alphaLcParenR"/>
            </a:pPr>
            <a:r>
              <a:rPr lang="en-US" sz="3800">
                <a:latin typeface="Palanquin" panose="020B0004020203020204" pitchFamily="34" charset="0"/>
                <a:ea typeface="Palanquin Bold"/>
                <a:cs typeface="Palanquin" panose="020B0004020203020204" pitchFamily="34" charset="0"/>
                <a:sym typeface="Palanquin Bold"/>
              </a:rPr>
              <a:t>Financial documentation </a:t>
            </a:r>
          </a:p>
          <a:p>
            <a:pPr marL="1263015" lvl="2" indent="-514350">
              <a:lnSpc>
                <a:spcPct val="150000"/>
              </a:lnSpc>
              <a:buAutoNum type="alphaLcParenR"/>
            </a:pPr>
            <a:r>
              <a:rPr lang="en-US" sz="3800">
                <a:latin typeface="Palanquin" panose="020B0004020203020204" pitchFamily="34" charset="0"/>
                <a:ea typeface="Palanquin Bold"/>
                <a:cs typeface="Palanquin" panose="020B0004020203020204" pitchFamily="34" charset="0"/>
                <a:sym typeface="Palanquin Bold"/>
              </a:rPr>
              <a:t>General applicant information</a:t>
            </a:r>
          </a:p>
          <a:p>
            <a:pPr marL="1263015" lvl="2" indent="-514350">
              <a:lnSpc>
                <a:spcPct val="150000"/>
              </a:lnSpc>
              <a:buAutoNum type="alphaLcParenR"/>
            </a:pPr>
            <a:r>
              <a:rPr lang="en-US" sz="3800">
                <a:latin typeface="Palanquin" panose="020B0004020203020204" pitchFamily="34" charset="0"/>
                <a:ea typeface="Palanquin Bold"/>
                <a:cs typeface="Palanquin" panose="020B0004020203020204" pitchFamily="34" charset="0"/>
                <a:sym typeface="Palanquin Bold"/>
              </a:rPr>
              <a:t>Nine narrative questions; Letter(s) of Commitment; Project Budget</a:t>
            </a:r>
          </a:p>
          <a:p>
            <a:pPr marL="291465" lvl="1"/>
            <a:endParaRPr lang="en-US" sz="3800">
              <a:latin typeface="Palanquin" panose="020B0004020203020204" pitchFamily="34" charset="0"/>
              <a:ea typeface="Palanquin Bold"/>
              <a:cs typeface="Palanquin" panose="020B0004020203020204" pitchFamily="34" charset="0"/>
              <a:sym typeface="Palanquin Bold"/>
            </a:endParaRPr>
          </a:p>
          <a:p>
            <a:pPr marL="291465" lvl="1"/>
            <a:r>
              <a:rPr lang="en-US" sz="3800">
                <a:latin typeface="Palanquin" panose="020B0004020203020204" pitchFamily="34" charset="0"/>
                <a:ea typeface="Palanquin Bold"/>
                <a:cs typeface="Palanquin" panose="020B0004020203020204" pitchFamily="34" charset="0"/>
                <a:sym typeface="Palanquin Bold"/>
              </a:rPr>
              <a:t>2. Virtual Conversations (if selected) – to take place in September/October</a:t>
            </a:r>
          </a:p>
          <a:p>
            <a:pPr algn="l">
              <a:lnSpc>
                <a:spcPts val="5642"/>
              </a:lnSpc>
            </a:pPr>
            <a:endParaRPr lang="en-US" sz="3800">
              <a:solidFill>
                <a:srgbClr val="44546A"/>
              </a:solidFill>
              <a:latin typeface="Palanquin"/>
              <a:ea typeface="Palanquin"/>
              <a:cs typeface="Palanquin"/>
              <a:sym typeface="Palanquin"/>
            </a:endParaRPr>
          </a:p>
        </p:txBody>
      </p:sp>
    </p:spTree>
    <p:extLst>
      <p:ext uri="{BB962C8B-B14F-4D97-AF65-F5344CB8AC3E}">
        <p14:creationId xmlns:p14="http://schemas.microsoft.com/office/powerpoint/2010/main" val="1872394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550B2-1CB1-7388-A06A-5BDE62213DD3}"/>
            </a:ext>
          </a:extLst>
        </p:cNvPr>
        <p:cNvGrpSpPr/>
        <p:nvPr/>
      </p:nvGrpSpPr>
      <p:grpSpPr>
        <a:xfrm>
          <a:off x="0" y="0"/>
          <a:ext cx="0" cy="0"/>
          <a:chOff x="0" y="0"/>
          <a:chExt cx="0" cy="0"/>
        </a:xfrm>
      </p:grpSpPr>
      <p:sp>
        <p:nvSpPr>
          <p:cNvPr id="2" name="Freeform 2" descr="A blue text on a black background  Description automatically generated">
            <a:extLst>
              <a:ext uri="{FF2B5EF4-FFF2-40B4-BE49-F238E27FC236}">
                <a16:creationId xmlns:a16="http://schemas.microsoft.com/office/drawing/2014/main" id="{BFEA968E-AD3F-210C-4CA8-4DD48E356EBE}"/>
              </a:ext>
            </a:extLst>
          </p:cNvPr>
          <p:cNvSpPr/>
          <p:nvPr/>
        </p:nvSpPr>
        <p:spPr>
          <a:xfrm>
            <a:off x="680733" y="8763838"/>
            <a:ext cx="2828897" cy="855855"/>
          </a:xfrm>
          <a:custGeom>
            <a:avLst/>
            <a:gdLst/>
            <a:ahLst/>
            <a:cxnLst/>
            <a:rect l="l" t="t" r="r" b="b"/>
            <a:pathLst>
              <a:path w="2828897" h="855855">
                <a:moveTo>
                  <a:pt x="0" y="0"/>
                </a:moveTo>
                <a:lnTo>
                  <a:pt x="2828897" y="0"/>
                </a:lnTo>
                <a:lnTo>
                  <a:pt x="2828897" y="855856"/>
                </a:lnTo>
                <a:lnTo>
                  <a:pt x="0" y="855856"/>
                </a:lnTo>
                <a:lnTo>
                  <a:pt x="0" y="0"/>
                </a:lnTo>
                <a:close/>
              </a:path>
            </a:pathLst>
          </a:custGeom>
          <a:blipFill>
            <a:blip r:embed="rId3"/>
            <a:stretch>
              <a:fillRect t="-14" b="-14"/>
            </a:stretch>
          </a:blipFill>
        </p:spPr>
        <p:txBody>
          <a:bodyPr/>
          <a:lstStyle/>
          <a:p>
            <a:endParaRPr lang="en-US"/>
          </a:p>
        </p:txBody>
      </p:sp>
      <p:sp>
        <p:nvSpPr>
          <p:cNvPr id="11" name="TextBox 11">
            <a:extLst>
              <a:ext uri="{FF2B5EF4-FFF2-40B4-BE49-F238E27FC236}">
                <a16:creationId xmlns:a16="http://schemas.microsoft.com/office/drawing/2014/main" id="{54BDAB8C-3551-8F2F-C12F-A6AE4DF2CAB8}"/>
              </a:ext>
            </a:extLst>
          </p:cNvPr>
          <p:cNvSpPr txBox="1"/>
          <p:nvPr/>
        </p:nvSpPr>
        <p:spPr>
          <a:xfrm>
            <a:off x="1028700" y="1076325"/>
            <a:ext cx="8979377" cy="676656"/>
          </a:xfrm>
          <a:prstGeom prst="rect">
            <a:avLst/>
          </a:prstGeom>
        </p:spPr>
        <p:txBody>
          <a:bodyPr lIns="0" tIns="0" rIns="0" bIns="0" rtlCol="0" anchor="t">
            <a:spAutoFit/>
          </a:bodyPr>
          <a:lstStyle/>
          <a:p>
            <a:pPr algn="l">
              <a:lnSpc>
                <a:spcPts val="5232"/>
              </a:lnSpc>
            </a:pPr>
            <a:r>
              <a:rPr lang="en-US" sz="4800">
                <a:solidFill>
                  <a:srgbClr val="0044B5"/>
                </a:solidFill>
                <a:latin typeface="Antonio Bold" pitchFamily="2" charset="0"/>
                <a:ea typeface="Palanquin"/>
                <a:cs typeface="Palanquin"/>
                <a:sym typeface="Palanquin"/>
              </a:rPr>
              <a:t>AGENDA</a:t>
            </a:r>
          </a:p>
        </p:txBody>
      </p:sp>
      <p:sp>
        <p:nvSpPr>
          <p:cNvPr id="14" name="TextBox 13">
            <a:extLst>
              <a:ext uri="{FF2B5EF4-FFF2-40B4-BE49-F238E27FC236}">
                <a16:creationId xmlns:a16="http://schemas.microsoft.com/office/drawing/2014/main" id="{467082B4-2BC2-62E9-D9AE-0397007B041A}"/>
              </a:ext>
            </a:extLst>
          </p:cNvPr>
          <p:cNvSpPr txBox="1"/>
          <p:nvPr/>
        </p:nvSpPr>
        <p:spPr>
          <a:xfrm>
            <a:off x="1028699" y="2767908"/>
            <a:ext cx="15492493" cy="4981002"/>
          </a:xfrm>
          <a:prstGeom prst="rect">
            <a:avLst/>
          </a:prstGeom>
        </p:spPr>
        <p:txBody>
          <a:bodyPr vert="horz" lIns="91440" tIns="45720" rIns="91440" bIns="45720" rtlCol="0">
            <a:normAutofit fontScale="85000" lnSpcReduction="20000"/>
          </a:bodyPr>
          <a:lstStyle/>
          <a:p>
            <a:pPr marL="748665" lvl="1" indent="-228600">
              <a:lnSpc>
                <a:spcPct val="90000"/>
              </a:lnSpc>
              <a:spcAft>
                <a:spcPts val="600"/>
              </a:spcAft>
              <a:buFont typeface="Arial" panose="020B0604020202020204" pitchFamily="34" charset="0"/>
              <a:buChar char="•"/>
            </a:pPr>
            <a:r>
              <a:rPr lang="en-US" sz="5200">
                <a:latin typeface="Palanquin" panose="020B0004020203020204" pitchFamily="34" charset="0"/>
                <a:cs typeface="Palanquin" panose="020B0004020203020204" pitchFamily="34" charset="0"/>
                <a:sym typeface="Palanquin Bold"/>
              </a:rPr>
              <a:t>1:00 pm – 1:30 pm --- Informational Presentation</a:t>
            </a:r>
          </a:p>
          <a:p>
            <a:pPr marL="1434465" lvl="2" indent="-457200">
              <a:lnSpc>
                <a:spcPct val="90000"/>
              </a:lnSpc>
              <a:spcAft>
                <a:spcPts val="600"/>
              </a:spcAft>
              <a:buFont typeface="Courier New" panose="02070309020205020404" pitchFamily="49" charset="0"/>
              <a:buChar char="o"/>
            </a:pPr>
            <a:r>
              <a:rPr lang="en-US" sz="4300">
                <a:latin typeface="Palanquin" panose="020B0004020203020204" pitchFamily="34" charset="0"/>
                <a:cs typeface="Palanquin" panose="020B0004020203020204" pitchFamily="34" charset="0"/>
                <a:sym typeface="Palanquin Bold"/>
              </a:rPr>
              <a:t>Introductions from the Full Lives Team</a:t>
            </a:r>
          </a:p>
          <a:p>
            <a:pPr marL="1434465" lvl="2" indent="-457200">
              <a:lnSpc>
                <a:spcPct val="90000"/>
              </a:lnSpc>
              <a:spcAft>
                <a:spcPts val="600"/>
              </a:spcAft>
              <a:buFont typeface="Courier New" panose="02070309020205020404" pitchFamily="49" charset="0"/>
              <a:buChar char="o"/>
            </a:pPr>
            <a:r>
              <a:rPr lang="en-US" sz="4300">
                <a:latin typeface="Palanquin" panose="020B0004020203020204" pitchFamily="34" charset="0"/>
                <a:cs typeface="Palanquin" panose="020B0004020203020204" pitchFamily="34" charset="0"/>
                <a:sym typeface="Palanquin Bold"/>
              </a:rPr>
              <a:t>Full Lives Background</a:t>
            </a:r>
          </a:p>
          <a:p>
            <a:pPr marL="1434465" lvl="2" indent="-457200">
              <a:lnSpc>
                <a:spcPct val="90000"/>
              </a:lnSpc>
              <a:spcAft>
                <a:spcPts val="600"/>
              </a:spcAft>
              <a:buFont typeface="Courier New" panose="02070309020205020404" pitchFamily="49" charset="0"/>
              <a:buChar char="o"/>
            </a:pPr>
            <a:r>
              <a:rPr lang="en-US" sz="4300">
                <a:latin typeface="Palanquin" panose="020B0004020203020204" pitchFamily="34" charset="0"/>
                <a:cs typeface="Palanquin" panose="020B0004020203020204" pitchFamily="34" charset="0"/>
                <a:sym typeface="Palanquin Bold"/>
              </a:rPr>
              <a:t>Phase 2 Overview</a:t>
            </a:r>
          </a:p>
          <a:p>
            <a:pPr marL="1434465" lvl="2" indent="-457200">
              <a:lnSpc>
                <a:spcPct val="90000"/>
              </a:lnSpc>
              <a:spcAft>
                <a:spcPts val="600"/>
              </a:spcAft>
              <a:buFont typeface="Courier New" panose="02070309020205020404" pitchFamily="49" charset="0"/>
              <a:buChar char="o"/>
            </a:pPr>
            <a:r>
              <a:rPr lang="en-US" sz="4300">
                <a:latin typeface="Palanquin" panose="020B0004020203020204" pitchFamily="34" charset="0"/>
                <a:cs typeface="Palanquin" panose="020B0004020203020204" pitchFamily="34" charset="0"/>
                <a:sym typeface="Palanquin Bold"/>
              </a:rPr>
              <a:t>Application Process</a:t>
            </a:r>
          </a:p>
          <a:p>
            <a:pPr marL="1434465" lvl="2" indent="-457200">
              <a:lnSpc>
                <a:spcPct val="90000"/>
              </a:lnSpc>
              <a:spcAft>
                <a:spcPts val="600"/>
              </a:spcAft>
              <a:buFont typeface="Courier New" panose="02070309020205020404" pitchFamily="49" charset="0"/>
              <a:buChar char="o"/>
            </a:pPr>
            <a:r>
              <a:rPr lang="en-US" sz="4300">
                <a:latin typeface="Palanquin" panose="020B0004020203020204" pitchFamily="34" charset="0"/>
                <a:cs typeface="Palanquin" panose="020B0004020203020204" pitchFamily="34" charset="0"/>
                <a:sym typeface="Palanquin Bold"/>
              </a:rPr>
              <a:t>Grants Portal Usage</a:t>
            </a:r>
          </a:p>
          <a:p>
            <a:pPr marL="1434465" lvl="2" indent="-457200">
              <a:lnSpc>
                <a:spcPct val="90000"/>
              </a:lnSpc>
              <a:spcAft>
                <a:spcPts val="600"/>
              </a:spcAft>
              <a:buFont typeface="Courier New" panose="02070309020205020404" pitchFamily="49" charset="0"/>
              <a:buChar char="o"/>
            </a:pPr>
            <a:r>
              <a:rPr lang="en-US" sz="4300">
                <a:latin typeface="Palanquin" panose="020B0004020203020204" pitchFamily="34" charset="0"/>
                <a:cs typeface="Palanquin" panose="020B0004020203020204" pitchFamily="34" charset="0"/>
                <a:sym typeface="Palanquin Bold"/>
              </a:rPr>
              <a:t>Rubric &amp; Resources</a:t>
            </a:r>
          </a:p>
          <a:p>
            <a:pPr marL="1205865" lvl="2" indent="-228600">
              <a:lnSpc>
                <a:spcPct val="90000"/>
              </a:lnSpc>
              <a:spcAft>
                <a:spcPts val="600"/>
              </a:spcAft>
              <a:buFont typeface="Arial" panose="020B0604020202020204" pitchFamily="34" charset="0"/>
              <a:buChar char="•"/>
            </a:pPr>
            <a:endParaRPr lang="en-US" sz="4300">
              <a:latin typeface="Palanquin" panose="020B0004020203020204" pitchFamily="34" charset="0"/>
              <a:cs typeface="Palanquin" panose="020B0004020203020204" pitchFamily="34" charset="0"/>
              <a:sym typeface="Palanquin Bold"/>
            </a:endParaRPr>
          </a:p>
          <a:p>
            <a:pPr marL="1205865" lvl="2" indent="-228600">
              <a:lnSpc>
                <a:spcPct val="90000"/>
              </a:lnSpc>
              <a:spcAft>
                <a:spcPts val="600"/>
              </a:spcAft>
              <a:buFont typeface="Arial" panose="020B0604020202020204" pitchFamily="34" charset="0"/>
              <a:buChar char="•"/>
            </a:pPr>
            <a:endParaRPr lang="en-US" sz="4300">
              <a:latin typeface="Palanquin" panose="020B0004020203020204" pitchFamily="34" charset="0"/>
              <a:cs typeface="Palanquin" panose="020B0004020203020204" pitchFamily="34" charset="0"/>
              <a:sym typeface="Palanquin Bold"/>
            </a:endParaRPr>
          </a:p>
          <a:p>
            <a:pPr marL="748665" lvl="1" indent="-228600">
              <a:lnSpc>
                <a:spcPct val="90000"/>
              </a:lnSpc>
              <a:spcAft>
                <a:spcPts val="600"/>
              </a:spcAft>
              <a:buFont typeface="Arial" panose="020B0604020202020204" pitchFamily="34" charset="0"/>
              <a:buChar char="•"/>
            </a:pPr>
            <a:r>
              <a:rPr lang="en-US" sz="5200">
                <a:latin typeface="Palanquin" panose="020B0004020203020204" pitchFamily="34" charset="0"/>
                <a:cs typeface="Palanquin" panose="020B0004020203020204" pitchFamily="34" charset="0"/>
                <a:sym typeface="Palanquin Bold"/>
              </a:rPr>
              <a:t>1:30 pm – 2:00 pm --- Open Q&amp;A Session</a:t>
            </a:r>
            <a:endParaRPr lang="en-US" sz="2600">
              <a:sym typeface="Palanquin Bold"/>
            </a:endParaRPr>
          </a:p>
          <a:p>
            <a:pPr marL="1205865" lvl="2" indent="-228600">
              <a:lnSpc>
                <a:spcPct val="90000"/>
              </a:lnSpc>
              <a:spcAft>
                <a:spcPts val="600"/>
              </a:spcAft>
              <a:buFont typeface="Arial" panose="020B0604020202020204" pitchFamily="34" charset="0"/>
              <a:buChar char="•"/>
            </a:pPr>
            <a:endParaRPr lang="en-US" sz="2600">
              <a:sym typeface="Palanquin Bold"/>
            </a:endParaRPr>
          </a:p>
          <a:p>
            <a:pPr marL="748665" lvl="1" indent="-228600">
              <a:lnSpc>
                <a:spcPct val="90000"/>
              </a:lnSpc>
              <a:spcAft>
                <a:spcPts val="600"/>
              </a:spcAft>
              <a:buFont typeface="Arial" panose="020B0604020202020204" pitchFamily="34" charset="0"/>
              <a:buChar char="•"/>
            </a:pPr>
            <a:endParaRPr lang="en-US" sz="2600">
              <a:sym typeface="Palanquin Bold"/>
            </a:endParaRPr>
          </a:p>
          <a:p>
            <a:pPr indent="-228600">
              <a:lnSpc>
                <a:spcPct val="90000"/>
              </a:lnSpc>
              <a:spcAft>
                <a:spcPts val="600"/>
              </a:spcAft>
              <a:buFont typeface="Arial" panose="020B0604020202020204" pitchFamily="34" charset="0"/>
              <a:buChar char="•"/>
            </a:pPr>
            <a:endParaRPr lang="en-US" sz="2600">
              <a:sym typeface="Palanquin"/>
            </a:endParaRPr>
          </a:p>
        </p:txBody>
      </p:sp>
    </p:spTree>
    <p:extLst>
      <p:ext uri="{BB962C8B-B14F-4D97-AF65-F5344CB8AC3E}">
        <p14:creationId xmlns:p14="http://schemas.microsoft.com/office/powerpoint/2010/main" val="637288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6C4C8-51C9-1A59-D551-3DF874ABF234}"/>
            </a:ext>
          </a:extLst>
        </p:cNvPr>
        <p:cNvGrpSpPr/>
        <p:nvPr/>
      </p:nvGrpSpPr>
      <p:grpSpPr>
        <a:xfrm>
          <a:off x="0" y="0"/>
          <a:ext cx="0" cy="0"/>
          <a:chOff x="0" y="0"/>
          <a:chExt cx="0" cy="0"/>
        </a:xfrm>
      </p:grpSpPr>
      <p:sp>
        <p:nvSpPr>
          <p:cNvPr id="2" name="Freeform 2" descr="A blue text on a black background  Description automatically generated">
            <a:extLst>
              <a:ext uri="{FF2B5EF4-FFF2-40B4-BE49-F238E27FC236}">
                <a16:creationId xmlns:a16="http://schemas.microsoft.com/office/drawing/2014/main" id="{34D87CE7-6BF5-5ED8-9F82-A9993E3604C5}"/>
              </a:ext>
            </a:extLst>
          </p:cNvPr>
          <p:cNvSpPr/>
          <p:nvPr/>
        </p:nvSpPr>
        <p:spPr>
          <a:xfrm>
            <a:off x="680733" y="8763838"/>
            <a:ext cx="2828897" cy="855855"/>
          </a:xfrm>
          <a:custGeom>
            <a:avLst/>
            <a:gdLst/>
            <a:ahLst/>
            <a:cxnLst/>
            <a:rect l="l" t="t" r="r" b="b"/>
            <a:pathLst>
              <a:path w="2828897" h="855855">
                <a:moveTo>
                  <a:pt x="0" y="0"/>
                </a:moveTo>
                <a:lnTo>
                  <a:pt x="2828897" y="0"/>
                </a:lnTo>
                <a:lnTo>
                  <a:pt x="2828897" y="855856"/>
                </a:lnTo>
                <a:lnTo>
                  <a:pt x="0" y="855856"/>
                </a:lnTo>
                <a:lnTo>
                  <a:pt x="0" y="0"/>
                </a:lnTo>
                <a:close/>
              </a:path>
            </a:pathLst>
          </a:custGeom>
          <a:blipFill>
            <a:blip r:embed="rId3"/>
            <a:stretch>
              <a:fillRect t="-14" b="-14"/>
            </a:stretch>
          </a:blipFill>
        </p:spPr>
        <p:txBody>
          <a:bodyPr/>
          <a:lstStyle/>
          <a:p>
            <a:endParaRPr lang="en-US"/>
          </a:p>
        </p:txBody>
      </p:sp>
      <p:sp>
        <p:nvSpPr>
          <p:cNvPr id="3" name="TextBox 3">
            <a:extLst>
              <a:ext uri="{FF2B5EF4-FFF2-40B4-BE49-F238E27FC236}">
                <a16:creationId xmlns:a16="http://schemas.microsoft.com/office/drawing/2014/main" id="{BF81C3CD-DB1B-07AD-9103-040C3F2F5703}"/>
              </a:ext>
            </a:extLst>
          </p:cNvPr>
          <p:cNvSpPr txBox="1"/>
          <p:nvPr/>
        </p:nvSpPr>
        <p:spPr>
          <a:xfrm>
            <a:off x="1028700" y="1076325"/>
            <a:ext cx="8979377" cy="684803"/>
          </a:xfrm>
          <a:prstGeom prst="rect">
            <a:avLst/>
          </a:prstGeom>
        </p:spPr>
        <p:txBody>
          <a:bodyPr lIns="0" tIns="0" rIns="0" bIns="0" rtlCol="0" anchor="t">
            <a:spAutoFit/>
          </a:bodyPr>
          <a:lstStyle/>
          <a:p>
            <a:pPr algn="l">
              <a:lnSpc>
                <a:spcPts val="5232"/>
              </a:lnSpc>
            </a:pPr>
            <a:r>
              <a:rPr lang="en-US" sz="4800">
                <a:solidFill>
                  <a:srgbClr val="0044B5"/>
                </a:solidFill>
                <a:latin typeface="Antonio Bold" pitchFamily="2" charset="0"/>
                <a:ea typeface="Palanquin"/>
                <a:cs typeface="Palanquin"/>
                <a:sym typeface="Palanquin"/>
              </a:rPr>
              <a:t>PROJECT BUDGET </a:t>
            </a:r>
          </a:p>
        </p:txBody>
      </p:sp>
      <p:sp>
        <p:nvSpPr>
          <p:cNvPr id="4" name="TextBox 4">
            <a:extLst>
              <a:ext uri="{FF2B5EF4-FFF2-40B4-BE49-F238E27FC236}">
                <a16:creationId xmlns:a16="http://schemas.microsoft.com/office/drawing/2014/main" id="{AE70B2BA-2E71-1A85-4493-1102D4E8DD0D}"/>
              </a:ext>
            </a:extLst>
          </p:cNvPr>
          <p:cNvSpPr txBox="1"/>
          <p:nvPr/>
        </p:nvSpPr>
        <p:spPr>
          <a:xfrm>
            <a:off x="1952029" y="2280835"/>
            <a:ext cx="12237736" cy="1360629"/>
          </a:xfrm>
          <a:prstGeom prst="rect">
            <a:avLst/>
          </a:prstGeom>
        </p:spPr>
        <p:txBody>
          <a:bodyPr lIns="0" tIns="0" rIns="0" bIns="0" rtlCol="0" anchor="t">
            <a:spAutoFit/>
          </a:bodyPr>
          <a:lstStyle/>
          <a:p>
            <a:pPr marL="582930" lvl="1" indent="-291465" algn="l">
              <a:lnSpc>
                <a:spcPts val="5642"/>
              </a:lnSpc>
              <a:buFont typeface="Arial"/>
              <a:buChar char="•"/>
            </a:pPr>
            <a:endParaRPr lang="en-US" sz="2700">
              <a:solidFill>
                <a:srgbClr val="44546A"/>
              </a:solidFill>
              <a:latin typeface="Palanquin SemiBold" panose="020B0004020203020204" pitchFamily="34" charset="0"/>
              <a:ea typeface="Palanquin"/>
              <a:cs typeface="Palanquin SemiBold" panose="020B0004020203020204" pitchFamily="34" charset="0"/>
              <a:sym typeface="Palanquin"/>
            </a:endParaRPr>
          </a:p>
          <a:p>
            <a:pPr algn="l">
              <a:lnSpc>
                <a:spcPts val="5642"/>
              </a:lnSpc>
            </a:pPr>
            <a:endParaRPr lang="en-US" sz="2700">
              <a:solidFill>
                <a:srgbClr val="44546A"/>
              </a:solidFill>
              <a:latin typeface="Palanquin"/>
              <a:ea typeface="Palanquin"/>
              <a:cs typeface="Palanquin"/>
              <a:sym typeface="Palanquin"/>
            </a:endParaRPr>
          </a:p>
        </p:txBody>
      </p:sp>
      <p:sp>
        <p:nvSpPr>
          <p:cNvPr id="5" name="TextBox 4">
            <a:extLst>
              <a:ext uri="{FF2B5EF4-FFF2-40B4-BE49-F238E27FC236}">
                <a16:creationId xmlns:a16="http://schemas.microsoft.com/office/drawing/2014/main" id="{3F2076EB-0222-007C-B9D3-498D2FBFD1E2}"/>
              </a:ext>
            </a:extLst>
          </p:cNvPr>
          <p:cNvSpPr txBox="1"/>
          <p:nvPr/>
        </p:nvSpPr>
        <p:spPr>
          <a:xfrm>
            <a:off x="1952029" y="2559804"/>
            <a:ext cx="15499063" cy="5893921"/>
          </a:xfrm>
          <a:prstGeom prst="rect">
            <a:avLst/>
          </a:prstGeom>
        </p:spPr>
        <p:txBody>
          <a:bodyPr wrap="square" lIns="0" tIns="0" rIns="0" bIns="0" rtlCol="0" anchor="t">
            <a:spAutoFit/>
          </a:bodyPr>
          <a:lstStyle/>
          <a:p>
            <a:pPr marL="582930" lvl="1" indent="-291465">
              <a:buFont typeface="Arial"/>
              <a:buChar char="•"/>
            </a:pPr>
            <a:r>
              <a:rPr lang="en-US" sz="4400">
                <a:latin typeface="Palanquin" panose="020B0004020203020204" pitchFamily="34" charset="0"/>
                <a:ea typeface="Palanquin Bold"/>
                <a:cs typeface="Palanquin" panose="020B0004020203020204" pitchFamily="34" charset="0"/>
                <a:sym typeface="Palanquin Bold"/>
              </a:rPr>
              <a:t>Applicants will complete a Project Budget that details how grant funds will be used </a:t>
            </a:r>
          </a:p>
          <a:p>
            <a:pPr marL="582930" lvl="1" indent="-291465">
              <a:buFont typeface="Arial"/>
              <a:buChar char="•"/>
            </a:pPr>
            <a:endParaRPr lang="en-US" sz="4400">
              <a:latin typeface="Palanquin" panose="020B0004020203020204" pitchFamily="34" charset="0"/>
              <a:ea typeface="Palanquin Bold"/>
              <a:cs typeface="Palanquin" panose="020B0004020203020204" pitchFamily="34" charset="0"/>
              <a:sym typeface="Palanquin Bold"/>
            </a:endParaRPr>
          </a:p>
          <a:p>
            <a:pPr marL="582930" lvl="1" indent="-291465">
              <a:buFont typeface="Arial"/>
              <a:buChar char="•"/>
            </a:pPr>
            <a:r>
              <a:rPr lang="en-US" sz="4400">
                <a:latin typeface="Palanquin" panose="020B0004020203020204" pitchFamily="34" charset="0"/>
                <a:ea typeface="Palanquin Bold"/>
                <a:cs typeface="Palanquin" panose="020B0004020203020204" pitchFamily="34" charset="0"/>
                <a:sym typeface="Palanquin Bold"/>
              </a:rPr>
              <a:t>Indicate any funds passed through to key partners </a:t>
            </a:r>
          </a:p>
          <a:p>
            <a:pPr marL="291465" lvl="1"/>
            <a:endParaRPr lang="en-US" sz="4400">
              <a:latin typeface="Palanquin" panose="020B0004020203020204" pitchFamily="34" charset="0"/>
              <a:ea typeface="Palanquin Bold"/>
              <a:cs typeface="Palanquin" panose="020B0004020203020204" pitchFamily="34" charset="0"/>
              <a:sym typeface="Palanquin Bold"/>
            </a:endParaRPr>
          </a:p>
          <a:p>
            <a:pPr marL="582930" lvl="1" indent="-291465">
              <a:buFont typeface="Arial"/>
              <a:buChar char="•"/>
            </a:pPr>
            <a:r>
              <a:rPr lang="en-US" sz="4400">
                <a:latin typeface="Palanquin" panose="020B0004020203020204" pitchFamily="34" charset="0"/>
                <a:ea typeface="Palanquin Bold"/>
                <a:cs typeface="Palanquin" panose="020B0004020203020204" pitchFamily="34" charset="0"/>
                <a:sym typeface="Palanquin Bold"/>
              </a:rPr>
              <a:t>Administrative costs must not exceed 10% of total grant request </a:t>
            </a:r>
          </a:p>
          <a:p>
            <a:pPr marL="291465" lvl="1"/>
            <a:endParaRPr lang="en-US" sz="3200">
              <a:solidFill>
                <a:srgbClr val="44546A"/>
              </a:solidFill>
              <a:latin typeface="Palanquin" panose="020B0004020203020204" pitchFamily="34" charset="0"/>
              <a:ea typeface="Palanquin Bold"/>
              <a:cs typeface="Palanquin" panose="020B0004020203020204" pitchFamily="34" charset="0"/>
              <a:sym typeface="Palanquin Bold"/>
            </a:endParaRPr>
          </a:p>
          <a:p>
            <a:pPr algn="l">
              <a:lnSpc>
                <a:spcPts val="5642"/>
              </a:lnSpc>
            </a:pPr>
            <a:endParaRPr lang="en-US" sz="3200">
              <a:solidFill>
                <a:srgbClr val="44546A"/>
              </a:solidFill>
              <a:latin typeface="Palanquin"/>
              <a:ea typeface="Palanquin"/>
              <a:cs typeface="Palanquin"/>
              <a:sym typeface="Palanquin"/>
            </a:endParaRPr>
          </a:p>
        </p:txBody>
      </p:sp>
    </p:spTree>
    <p:extLst>
      <p:ext uri="{BB962C8B-B14F-4D97-AF65-F5344CB8AC3E}">
        <p14:creationId xmlns:p14="http://schemas.microsoft.com/office/powerpoint/2010/main" val="169429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44B5"/>
        </a:solidFill>
        <a:effectLst/>
      </p:bgPr>
    </p:bg>
    <p:spTree>
      <p:nvGrpSpPr>
        <p:cNvPr id="1" name="">
          <a:extLst>
            <a:ext uri="{FF2B5EF4-FFF2-40B4-BE49-F238E27FC236}">
              <a16:creationId xmlns:a16="http://schemas.microsoft.com/office/drawing/2014/main" id="{FD37981A-F2F7-60D8-D126-3AEFBD993531}"/>
            </a:ext>
          </a:extLst>
        </p:cNvPr>
        <p:cNvGrpSpPr/>
        <p:nvPr/>
      </p:nvGrpSpPr>
      <p:grpSpPr>
        <a:xfrm>
          <a:off x="0" y="0"/>
          <a:ext cx="0" cy="0"/>
          <a:chOff x="0" y="0"/>
          <a:chExt cx="0" cy="0"/>
        </a:xfrm>
      </p:grpSpPr>
      <p:sp>
        <p:nvSpPr>
          <p:cNvPr id="4" name="Freeform 4" descr="A black background with white text  Description automatically generated">
            <a:extLst>
              <a:ext uri="{FF2B5EF4-FFF2-40B4-BE49-F238E27FC236}">
                <a16:creationId xmlns:a16="http://schemas.microsoft.com/office/drawing/2014/main" id="{73870282-5A87-6CC7-6C06-1FE5C2D3CCCF}"/>
              </a:ext>
            </a:extLst>
          </p:cNvPr>
          <p:cNvSpPr/>
          <p:nvPr/>
        </p:nvSpPr>
        <p:spPr>
          <a:xfrm>
            <a:off x="605495" y="8742940"/>
            <a:ext cx="3714652" cy="1123833"/>
          </a:xfrm>
          <a:custGeom>
            <a:avLst/>
            <a:gdLst/>
            <a:ahLst/>
            <a:cxnLst/>
            <a:rect l="l" t="t" r="r" b="b"/>
            <a:pathLst>
              <a:path w="3714652" h="1123833">
                <a:moveTo>
                  <a:pt x="0" y="0"/>
                </a:moveTo>
                <a:lnTo>
                  <a:pt x="3714652" y="0"/>
                </a:lnTo>
                <a:lnTo>
                  <a:pt x="3714652" y="1123832"/>
                </a:lnTo>
                <a:lnTo>
                  <a:pt x="0" y="1123832"/>
                </a:lnTo>
                <a:lnTo>
                  <a:pt x="0" y="0"/>
                </a:lnTo>
                <a:close/>
              </a:path>
            </a:pathLst>
          </a:custGeom>
          <a:blipFill>
            <a:blip r:embed="rId3"/>
            <a:stretch>
              <a:fillRect t="-14" b="-14"/>
            </a:stretch>
          </a:blipFill>
        </p:spPr>
        <p:txBody>
          <a:bodyPr/>
          <a:lstStyle/>
          <a:p>
            <a:endParaRPr lang="en-US"/>
          </a:p>
        </p:txBody>
      </p:sp>
      <p:grpSp>
        <p:nvGrpSpPr>
          <p:cNvPr id="5" name="Group 5">
            <a:extLst>
              <a:ext uri="{FF2B5EF4-FFF2-40B4-BE49-F238E27FC236}">
                <a16:creationId xmlns:a16="http://schemas.microsoft.com/office/drawing/2014/main" id="{CEC2E704-56EC-FCCB-7C8E-C0036B53D4F5}"/>
              </a:ext>
            </a:extLst>
          </p:cNvPr>
          <p:cNvGrpSpPr/>
          <p:nvPr/>
        </p:nvGrpSpPr>
        <p:grpSpPr>
          <a:xfrm>
            <a:off x="9489672" y="-683725"/>
            <a:ext cx="12011465" cy="12011465"/>
            <a:chOff x="0" y="0"/>
            <a:chExt cx="812800" cy="812800"/>
          </a:xfrm>
        </p:grpSpPr>
        <p:sp>
          <p:nvSpPr>
            <p:cNvPr id="6" name="Freeform 6">
              <a:extLst>
                <a:ext uri="{FF2B5EF4-FFF2-40B4-BE49-F238E27FC236}">
                  <a16:creationId xmlns:a16="http://schemas.microsoft.com/office/drawing/2014/main" id="{98AA9E77-8EDD-7635-E918-43C6324E08A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A00"/>
            </a:solidFill>
          </p:spPr>
          <p:txBody>
            <a:bodyPr/>
            <a:lstStyle/>
            <a:p>
              <a:endParaRPr lang="en-US"/>
            </a:p>
          </p:txBody>
        </p:sp>
        <p:sp>
          <p:nvSpPr>
            <p:cNvPr id="7" name="TextBox 7">
              <a:extLst>
                <a:ext uri="{FF2B5EF4-FFF2-40B4-BE49-F238E27FC236}">
                  <a16:creationId xmlns:a16="http://schemas.microsoft.com/office/drawing/2014/main" id="{399EB879-3955-FCBD-7DF0-3B4141E48D95}"/>
                </a:ext>
              </a:extLst>
            </p:cNvPr>
            <p:cNvSpPr txBox="1"/>
            <p:nvPr/>
          </p:nvSpPr>
          <p:spPr>
            <a:xfrm>
              <a:off x="76200" y="76200"/>
              <a:ext cx="660400" cy="660400"/>
            </a:xfrm>
            <a:prstGeom prst="rect">
              <a:avLst/>
            </a:prstGeom>
          </p:spPr>
          <p:txBody>
            <a:bodyPr lIns="50800" tIns="50800" rIns="50800" bIns="50800" rtlCol="0" anchor="ctr"/>
            <a:lstStyle/>
            <a:p>
              <a:pPr algn="ctr">
                <a:lnSpc>
                  <a:spcPts val="1980"/>
                </a:lnSpc>
              </a:pPr>
              <a:endParaRPr/>
            </a:p>
          </p:txBody>
        </p:sp>
      </p:grpSp>
      <p:sp>
        <p:nvSpPr>
          <p:cNvPr id="10" name="TextBox 10">
            <a:extLst>
              <a:ext uri="{FF2B5EF4-FFF2-40B4-BE49-F238E27FC236}">
                <a16:creationId xmlns:a16="http://schemas.microsoft.com/office/drawing/2014/main" id="{FB016BA1-9ED9-C07B-75B9-8B9C431E6D15}"/>
              </a:ext>
            </a:extLst>
          </p:cNvPr>
          <p:cNvSpPr txBox="1"/>
          <p:nvPr/>
        </p:nvSpPr>
        <p:spPr>
          <a:xfrm>
            <a:off x="2232291" y="3771329"/>
            <a:ext cx="7106409" cy="2744341"/>
          </a:xfrm>
          <a:prstGeom prst="rect">
            <a:avLst/>
          </a:prstGeom>
        </p:spPr>
        <p:txBody>
          <a:bodyPr wrap="square" lIns="0" tIns="0" rIns="0" bIns="0" rtlCol="0" anchor="t">
            <a:spAutoFit/>
          </a:bodyPr>
          <a:lstStyle/>
          <a:p>
            <a:pPr algn="l">
              <a:lnSpc>
                <a:spcPts val="10661"/>
              </a:lnSpc>
            </a:pPr>
            <a:r>
              <a:rPr lang="en-US" sz="8959" b="1">
                <a:solidFill>
                  <a:srgbClr val="FFFFFF"/>
                </a:solidFill>
                <a:latin typeface="Antonio Bold"/>
                <a:ea typeface="Antonio Bold"/>
                <a:cs typeface="Antonio Bold"/>
                <a:sym typeface="Antonio Bold"/>
              </a:rPr>
              <a:t>GRANTS PORTAL USAGE</a:t>
            </a:r>
          </a:p>
        </p:txBody>
      </p:sp>
      <p:pic>
        <p:nvPicPr>
          <p:cNvPr id="12" name="Picture Placeholder 12" descr="A group of people standing in a field">
            <a:extLst>
              <a:ext uri="{FF2B5EF4-FFF2-40B4-BE49-F238E27FC236}">
                <a16:creationId xmlns:a16="http://schemas.microsoft.com/office/drawing/2014/main" id="{0CF36F19-FCAA-1D80-CD71-4D711189C60F}"/>
              </a:ext>
            </a:extLst>
          </p:cNvPr>
          <p:cNvPicPr>
            <a:picLocks noChangeAspect="1"/>
          </p:cNvPicPr>
          <p:nvPr/>
        </p:nvPicPr>
        <p:blipFill>
          <a:blip r:embed="rId4"/>
          <a:srcRect l="16604" r="16604"/>
          <a:stretch/>
        </p:blipFill>
        <p:spPr>
          <a:xfrm rot="16200000">
            <a:off x="10313804" y="140407"/>
            <a:ext cx="10363200" cy="10363200"/>
          </a:xfrm>
          <a:prstGeom prst="ellipse">
            <a:avLst/>
          </a:prstGeom>
        </p:spPr>
      </p:pic>
    </p:spTree>
    <p:extLst>
      <p:ext uri="{BB962C8B-B14F-4D97-AF65-F5344CB8AC3E}">
        <p14:creationId xmlns:p14="http://schemas.microsoft.com/office/powerpoint/2010/main" val="3848281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D3C9D-B713-1383-F929-BF1AE224C1B5}"/>
            </a:ext>
          </a:extLst>
        </p:cNvPr>
        <p:cNvGrpSpPr/>
        <p:nvPr/>
      </p:nvGrpSpPr>
      <p:grpSpPr>
        <a:xfrm>
          <a:off x="0" y="0"/>
          <a:ext cx="0" cy="0"/>
          <a:chOff x="0" y="0"/>
          <a:chExt cx="0" cy="0"/>
        </a:xfrm>
      </p:grpSpPr>
      <p:sp>
        <p:nvSpPr>
          <p:cNvPr id="2" name="Freeform 2" descr="A blue text on a black background  Description automatically generated">
            <a:extLst>
              <a:ext uri="{FF2B5EF4-FFF2-40B4-BE49-F238E27FC236}">
                <a16:creationId xmlns:a16="http://schemas.microsoft.com/office/drawing/2014/main" id="{195E3370-5643-6472-605A-E446A16BC8B6}"/>
              </a:ext>
            </a:extLst>
          </p:cNvPr>
          <p:cNvSpPr/>
          <p:nvPr/>
        </p:nvSpPr>
        <p:spPr>
          <a:xfrm>
            <a:off x="680733" y="8763838"/>
            <a:ext cx="2828897" cy="855855"/>
          </a:xfrm>
          <a:custGeom>
            <a:avLst/>
            <a:gdLst/>
            <a:ahLst/>
            <a:cxnLst/>
            <a:rect l="l" t="t" r="r" b="b"/>
            <a:pathLst>
              <a:path w="2828897" h="855855">
                <a:moveTo>
                  <a:pt x="0" y="0"/>
                </a:moveTo>
                <a:lnTo>
                  <a:pt x="2828897" y="0"/>
                </a:lnTo>
                <a:lnTo>
                  <a:pt x="2828897" y="855856"/>
                </a:lnTo>
                <a:lnTo>
                  <a:pt x="0" y="855856"/>
                </a:lnTo>
                <a:lnTo>
                  <a:pt x="0" y="0"/>
                </a:lnTo>
                <a:close/>
              </a:path>
            </a:pathLst>
          </a:custGeom>
          <a:blipFill>
            <a:blip r:embed="rId3"/>
            <a:stretch>
              <a:fillRect t="-14" b="-14"/>
            </a:stretch>
          </a:blipFill>
        </p:spPr>
        <p:txBody>
          <a:bodyPr/>
          <a:lstStyle/>
          <a:p>
            <a:endParaRPr lang="en-US"/>
          </a:p>
        </p:txBody>
      </p:sp>
      <p:sp>
        <p:nvSpPr>
          <p:cNvPr id="3" name="TextBox 3">
            <a:extLst>
              <a:ext uri="{FF2B5EF4-FFF2-40B4-BE49-F238E27FC236}">
                <a16:creationId xmlns:a16="http://schemas.microsoft.com/office/drawing/2014/main" id="{B609D193-9F50-6973-9F38-18DADBBB9A2B}"/>
              </a:ext>
            </a:extLst>
          </p:cNvPr>
          <p:cNvSpPr txBox="1"/>
          <p:nvPr/>
        </p:nvSpPr>
        <p:spPr>
          <a:xfrm>
            <a:off x="1028700" y="1076325"/>
            <a:ext cx="12237736" cy="666849"/>
          </a:xfrm>
          <a:prstGeom prst="rect">
            <a:avLst/>
          </a:prstGeom>
        </p:spPr>
        <p:txBody>
          <a:bodyPr wrap="square" lIns="0" tIns="0" rIns="0" bIns="0" rtlCol="0" anchor="t">
            <a:spAutoFit/>
          </a:bodyPr>
          <a:lstStyle/>
          <a:p>
            <a:pPr algn="l">
              <a:lnSpc>
                <a:spcPts val="5232"/>
              </a:lnSpc>
            </a:pPr>
            <a:r>
              <a:rPr lang="en-US" sz="4800">
                <a:solidFill>
                  <a:srgbClr val="0044B5"/>
                </a:solidFill>
                <a:latin typeface="Antonio Bold" pitchFamily="2" charset="0"/>
                <a:ea typeface="Palanquin"/>
                <a:cs typeface="Palanquin"/>
                <a:sym typeface="Palanquin"/>
              </a:rPr>
              <a:t>GTCUW GRANTS PORTAL – INSTRUCTIONS FOR NEW USERS </a:t>
            </a:r>
          </a:p>
        </p:txBody>
      </p:sp>
      <p:sp>
        <p:nvSpPr>
          <p:cNvPr id="4" name="TextBox 4">
            <a:extLst>
              <a:ext uri="{FF2B5EF4-FFF2-40B4-BE49-F238E27FC236}">
                <a16:creationId xmlns:a16="http://schemas.microsoft.com/office/drawing/2014/main" id="{19A5899C-F7D5-5F0A-8C54-741C2EF172F7}"/>
              </a:ext>
            </a:extLst>
          </p:cNvPr>
          <p:cNvSpPr txBox="1"/>
          <p:nvPr/>
        </p:nvSpPr>
        <p:spPr>
          <a:xfrm>
            <a:off x="1952029" y="2280835"/>
            <a:ext cx="12237736" cy="1360629"/>
          </a:xfrm>
          <a:prstGeom prst="rect">
            <a:avLst/>
          </a:prstGeom>
        </p:spPr>
        <p:txBody>
          <a:bodyPr lIns="0" tIns="0" rIns="0" bIns="0" rtlCol="0" anchor="t">
            <a:spAutoFit/>
          </a:bodyPr>
          <a:lstStyle/>
          <a:p>
            <a:pPr marL="582930" lvl="1" indent="-291465" algn="l">
              <a:lnSpc>
                <a:spcPts val="5642"/>
              </a:lnSpc>
              <a:buFont typeface="Arial"/>
              <a:buChar char="•"/>
            </a:pPr>
            <a:endParaRPr lang="en-US" sz="2700">
              <a:solidFill>
                <a:srgbClr val="44546A"/>
              </a:solidFill>
              <a:latin typeface="Palanquin SemiBold" panose="020B0004020203020204" pitchFamily="34" charset="0"/>
              <a:ea typeface="Palanquin"/>
              <a:cs typeface="Palanquin SemiBold" panose="020B0004020203020204" pitchFamily="34" charset="0"/>
              <a:sym typeface="Palanquin"/>
            </a:endParaRPr>
          </a:p>
          <a:p>
            <a:pPr algn="l">
              <a:lnSpc>
                <a:spcPts val="5642"/>
              </a:lnSpc>
            </a:pPr>
            <a:endParaRPr lang="en-US" sz="2700">
              <a:solidFill>
                <a:srgbClr val="44546A"/>
              </a:solidFill>
              <a:latin typeface="Palanquin"/>
              <a:ea typeface="Palanquin"/>
              <a:cs typeface="Palanquin"/>
              <a:sym typeface="Palanquin"/>
            </a:endParaRPr>
          </a:p>
        </p:txBody>
      </p:sp>
      <p:sp>
        <p:nvSpPr>
          <p:cNvPr id="5" name="TextBox 4">
            <a:extLst>
              <a:ext uri="{FF2B5EF4-FFF2-40B4-BE49-F238E27FC236}">
                <a16:creationId xmlns:a16="http://schemas.microsoft.com/office/drawing/2014/main" id="{E084DAF3-E816-1AFB-47A1-085864041078}"/>
              </a:ext>
            </a:extLst>
          </p:cNvPr>
          <p:cNvSpPr txBox="1"/>
          <p:nvPr/>
        </p:nvSpPr>
        <p:spPr>
          <a:xfrm>
            <a:off x="1952029" y="2280835"/>
            <a:ext cx="12237736" cy="1154162"/>
          </a:xfrm>
          <a:prstGeom prst="rect">
            <a:avLst/>
          </a:prstGeom>
        </p:spPr>
        <p:txBody>
          <a:bodyPr lIns="0" tIns="0" rIns="0" bIns="0" rtlCol="0" anchor="t">
            <a:spAutoFit/>
          </a:bodyPr>
          <a:lstStyle/>
          <a:p>
            <a:pPr marL="291465" lvl="1"/>
            <a:endParaRPr lang="en-US" sz="3200">
              <a:solidFill>
                <a:srgbClr val="44546A"/>
              </a:solidFill>
              <a:latin typeface="Palanquin" panose="020B0004020203020204" pitchFamily="34" charset="0"/>
              <a:ea typeface="Palanquin Bold"/>
              <a:cs typeface="Palanquin" panose="020B0004020203020204" pitchFamily="34" charset="0"/>
              <a:sym typeface="Palanquin Bold"/>
            </a:endParaRPr>
          </a:p>
          <a:p>
            <a:pPr algn="l">
              <a:lnSpc>
                <a:spcPts val="5642"/>
              </a:lnSpc>
            </a:pPr>
            <a:endParaRPr lang="en-US" sz="3200">
              <a:solidFill>
                <a:srgbClr val="44546A"/>
              </a:solidFill>
              <a:latin typeface="Palanquin"/>
              <a:ea typeface="Palanquin"/>
              <a:cs typeface="Palanquin"/>
              <a:sym typeface="Palanquin"/>
            </a:endParaRPr>
          </a:p>
        </p:txBody>
      </p:sp>
      <p:sp>
        <p:nvSpPr>
          <p:cNvPr id="8" name="TextBox 7">
            <a:extLst>
              <a:ext uri="{FF2B5EF4-FFF2-40B4-BE49-F238E27FC236}">
                <a16:creationId xmlns:a16="http://schemas.microsoft.com/office/drawing/2014/main" id="{C42FCEBF-1EFC-1AD1-A8F2-70D875EF0C3B}"/>
              </a:ext>
            </a:extLst>
          </p:cNvPr>
          <p:cNvSpPr txBox="1"/>
          <p:nvPr/>
        </p:nvSpPr>
        <p:spPr>
          <a:xfrm>
            <a:off x="516623" y="2583544"/>
            <a:ext cx="17254754" cy="5755422"/>
          </a:xfrm>
          <a:prstGeom prst="rect">
            <a:avLst/>
          </a:prstGeom>
        </p:spPr>
        <p:txBody>
          <a:bodyPr wrap="square" lIns="0" tIns="0" rIns="0" bIns="0" rtlCol="0" anchor="t">
            <a:spAutoFit/>
          </a:bodyPr>
          <a:lstStyle/>
          <a:p>
            <a:pPr marL="805815" lvl="1" indent="-514350">
              <a:buAutoNum type="arabicPeriod"/>
            </a:pPr>
            <a:r>
              <a:rPr lang="en-US" sz="3400"/>
              <a:t>Check to see if you have an existing account by entering your work email as your username and your password. If your email is recognized and you need a new password, click </a:t>
            </a:r>
            <a:r>
              <a:rPr lang="en-US" sz="3400" i="1"/>
              <a:t>Forgot User ID or Password</a:t>
            </a:r>
            <a:r>
              <a:rPr lang="en-US" sz="3400"/>
              <a:t>? If your email is not recognized and you need to create an account, proceed to step 2. </a:t>
            </a:r>
          </a:p>
          <a:p>
            <a:pPr marL="805815" lvl="1" indent="-514350">
              <a:buAutoNum type="arabicPeriod"/>
            </a:pPr>
            <a:endParaRPr lang="en-US" sz="3400"/>
          </a:p>
          <a:p>
            <a:pPr marL="805815" lvl="1" indent="-514350">
              <a:buAutoNum type="arabicPeriod"/>
            </a:pPr>
            <a:r>
              <a:rPr lang="en-US" sz="3400"/>
              <a:t>If you need to create an account, fill out our online form to get started. </a:t>
            </a:r>
            <a:r>
              <a:rPr lang="en-US" sz="3400" b="1"/>
              <a:t>It may take our team 3 business days to get your account up and running</a:t>
            </a:r>
            <a:r>
              <a:rPr lang="en-US" sz="3400"/>
              <a:t>. If you already have an account, please refer to the next slide for </a:t>
            </a:r>
            <a:r>
              <a:rPr lang="en-US" sz="3400" i="1"/>
              <a:t>Current Users </a:t>
            </a:r>
            <a:r>
              <a:rPr lang="en-US" sz="3400"/>
              <a:t>on how to receive access to open GTCUW RFPs. </a:t>
            </a:r>
          </a:p>
          <a:p>
            <a:pPr marL="805815" lvl="1" indent="-514350">
              <a:buAutoNum type="arabicPeriod"/>
            </a:pPr>
            <a:endParaRPr lang="en-US" sz="3400"/>
          </a:p>
          <a:p>
            <a:pPr marL="805815" lvl="1" indent="-514350">
              <a:buAutoNum type="arabicPeriod"/>
            </a:pPr>
            <a:r>
              <a:rPr lang="en-US" sz="3400"/>
              <a:t>Once your account has been created, you will receive an automated email from RFP@gtcuw.org directing you to log in to your Grants Portal account.</a:t>
            </a:r>
          </a:p>
        </p:txBody>
      </p:sp>
    </p:spTree>
    <p:extLst>
      <p:ext uri="{BB962C8B-B14F-4D97-AF65-F5344CB8AC3E}">
        <p14:creationId xmlns:p14="http://schemas.microsoft.com/office/powerpoint/2010/main" val="323564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E083E-5EFB-0147-7557-A000741437A7}"/>
            </a:ext>
          </a:extLst>
        </p:cNvPr>
        <p:cNvGrpSpPr/>
        <p:nvPr/>
      </p:nvGrpSpPr>
      <p:grpSpPr>
        <a:xfrm>
          <a:off x="0" y="0"/>
          <a:ext cx="0" cy="0"/>
          <a:chOff x="0" y="0"/>
          <a:chExt cx="0" cy="0"/>
        </a:xfrm>
      </p:grpSpPr>
      <p:sp>
        <p:nvSpPr>
          <p:cNvPr id="2" name="Freeform 2" descr="A blue text on a black background  Description automatically generated">
            <a:extLst>
              <a:ext uri="{FF2B5EF4-FFF2-40B4-BE49-F238E27FC236}">
                <a16:creationId xmlns:a16="http://schemas.microsoft.com/office/drawing/2014/main" id="{F7917551-BDA2-B666-E946-A7B14B994E1C}"/>
              </a:ext>
            </a:extLst>
          </p:cNvPr>
          <p:cNvSpPr/>
          <p:nvPr/>
        </p:nvSpPr>
        <p:spPr>
          <a:xfrm>
            <a:off x="680733" y="8763838"/>
            <a:ext cx="2828897" cy="855855"/>
          </a:xfrm>
          <a:custGeom>
            <a:avLst/>
            <a:gdLst/>
            <a:ahLst/>
            <a:cxnLst/>
            <a:rect l="l" t="t" r="r" b="b"/>
            <a:pathLst>
              <a:path w="2828897" h="855855">
                <a:moveTo>
                  <a:pt x="0" y="0"/>
                </a:moveTo>
                <a:lnTo>
                  <a:pt x="2828897" y="0"/>
                </a:lnTo>
                <a:lnTo>
                  <a:pt x="2828897" y="855856"/>
                </a:lnTo>
                <a:lnTo>
                  <a:pt x="0" y="855856"/>
                </a:lnTo>
                <a:lnTo>
                  <a:pt x="0" y="0"/>
                </a:lnTo>
                <a:close/>
              </a:path>
            </a:pathLst>
          </a:custGeom>
          <a:blipFill>
            <a:blip r:embed="rId3"/>
            <a:stretch>
              <a:fillRect t="-14" b="-14"/>
            </a:stretch>
          </a:blipFill>
        </p:spPr>
        <p:txBody>
          <a:bodyPr/>
          <a:lstStyle/>
          <a:p>
            <a:endParaRPr lang="en-US"/>
          </a:p>
        </p:txBody>
      </p:sp>
      <p:sp>
        <p:nvSpPr>
          <p:cNvPr id="3" name="TextBox 3">
            <a:extLst>
              <a:ext uri="{FF2B5EF4-FFF2-40B4-BE49-F238E27FC236}">
                <a16:creationId xmlns:a16="http://schemas.microsoft.com/office/drawing/2014/main" id="{9E25A8ED-C002-BF9A-40B5-3F9165B373C3}"/>
              </a:ext>
            </a:extLst>
          </p:cNvPr>
          <p:cNvSpPr txBox="1"/>
          <p:nvPr/>
        </p:nvSpPr>
        <p:spPr>
          <a:xfrm>
            <a:off x="1028700" y="1076325"/>
            <a:ext cx="12934043" cy="666849"/>
          </a:xfrm>
          <a:prstGeom prst="rect">
            <a:avLst/>
          </a:prstGeom>
        </p:spPr>
        <p:txBody>
          <a:bodyPr wrap="square" lIns="0" tIns="0" rIns="0" bIns="0" rtlCol="0" anchor="t">
            <a:spAutoFit/>
          </a:bodyPr>
          <a:lstStyle/>
          <a:p>
            <a:pPr algn="l">
              <a:lnSpc>
                <a:spcPts val="5232"/>
              </a:lnSpc>
            </a:pPr>
            <a:r>
              <a:rPr lang="en-US" sz="4800">
                <a:solidFill>
                  <a:srgbClr val="0044B5"/>
                </a:solidFill>
                <a:latin typeface="Antonio Bold" pitchFamily="2" charset="0"/>
                <a:ea typeface="Palanquin"/>
                <a:cs typeface="Palanquin"/>
                <a:sym typeface="Palanquin"/>
              </a:rPr>
              <a:t>GTCUW GRANTS PORTAL – INSTRUCTIONS FOR PRESENT USERS  </a:t>
            </a:r>
          </a:p>
        </p:txBody>
      </p:sp>
      <p:sp>
        <p:nvSpPr>
          <p:cNvPr id="4" name="TextBox 4">
            <a:extLst>
              <a:ext uri="{FF2B5EF4-FFF2-40B4-BE49-F238E27FC236}">
                <a16:creationId xmlns:a16="http://schemas.microsoft.com/office/drawing/2014/main" id="{14B62FC9-B7AE-CCA8-C06D-E74DC51BB95D}"/>
              </a:ext>
            </a:extLst>
          </p:cNvPr>
          <p:cNvSpPr txBox="1"/>
          <p:nvPr/>
        </p:nvSpPr>
        <p:spPr>
          <a:xfrm>
            <a:off x="1952029" y="2280835"/>
            <a:ext cx="12237736" cy="1360629"/>
          </a:xfrm>
          <a:prstGeom prst="rect">
            <a:avLst/>
          </a:prstGeom>
        </p:spPr>
        <p:txBody>
          <a:bodyPr lIns="0" tIns="0" rIns="0" bIns="0" rtlCol="0" anchor="t">
            <a:spAutoFit/>
          </a:bodyPr>
          <a:lstStyle/>
          <a:p>
            <a:pPr marL="582930" lvl="1" indent="-291465" algn="l">
              <a:lnSpc>
                <a:spcPts val="5642"/>
              </a:lnSpc>
              <a:buFont typeface="Arial"/>
              <a:buChar char="•"/>
            </a:pPr>
            <a:endParaRPr lang="en-US" sz="2700">
              <a:solidFill>
                <a:srgbClr val="44546A"/>
              </a:solidFill>
              <a:latin typeface="Palanquin SemiBold" panose="020B0004020203020204" pitchFamily="34" charset="0"/>
              <a:ea typeface="Palanquin"/>
              <a:cs typeface="Palanquin SemiBold" panose="020B0004020203020204" pitchFamily="34" charset="0"/>
              <a:sym typeface="Palanquin"/>
            </a:endParaRPr>
          </a:p>
          <a:p>
            <a:pPr algn="l">
              <a:lnSpc>
                <a:spcPts val="5642"/>
              </a:lnSpc>
            </a:pPr>
            <a:endParaRPr lang="en-US" sz="2700">
              <a:solidFill>
                <a:srgbClr val="44546A"/>
              </a:solidFill>
              <a:latin typeface="Palanquin"/>
              <a:ea typeface="Palanquin"/>
              <a:cs typeface="Palanquin"/>
              <a:sym typeface="Palanquin"/>
            </a:endParaRPr>
          </a:p>
        </p:txBody>
      </p:sp>
      <p:sp>
        <p:nvSpPr>
          <p:cNvPr id="5" name="TextBox 4">
            <a:extLst>
              <a:ext uri="{FF2B5EF4-FFF2-40B4-BE49-F238E27FC236}">
                <a16:creationId xmlns:a16="http://schemas.microsoft.com/office/drawing/2014/main" id="{C180F954-238E-EFE8-CC20-635E7A1BA373}"/>
              </a:ext>
            </a:extLst>
          </p:cNvPr>
          <p:cNvSpPr txBox="1"/>
          <p:nvPr/>
        </p:nvSpPr>
        <p:spPr>
          <a:xfrm>
            <a:off x="1952029" y="2280835"/>
            <a:ext cx="12237736" cy="1154162"/>
          </a:xfrm>
          <a:prstGeom prst="rect">
            <a:avLst/>
          </a:prstGeom>
        </p:spPr>
        <p:txBody>
          <a:bodyPr lIns="0" tIns="0" rIns="0" bIns="0" rtlCol="0" anchor="t">
            <a:spAutoFit/>
          </a:bodyPr>
          <a:lstStyle/>
          <a:p>
            <a:pPr marL="291465" lvl="1"/>
            <a:endParaRPr lang="en-US" sz="3200">
              <a:solidFill>
                <a:srgbClr val="44546A"/>
              </a:solidFill>
              <a:latin typeface="Palanquin" panose="020B0004020203020204" pitchFamily="34" charset="0"/>
              <a:ea typeface="Palanquin Bold"/>
              <a:cs typeface="Palanquin" panose="020B0004020203020204" pitchFamily="34" charset="0"/>
              <a:sym typeface="Palanquin Bold"/>
            </a:endParaRPr>
          </a:p>
          <a:p>
            <a:pPr algn="l">
              <a:lnSpc>
                <a:spcPts val="5642"/>
              </a:lnSpc>
            </a:pPr>
            <a:endParaRPr lang="en-US" sz="3200">
              <a:solidFill>
                <a:srgbClr val="44546A"/>
              </a:solidFill>
              <a:latin typeface="Palanquin"/>
              <a:ea typeface="Palanquin"/>
              <a:cs typeface="Palanquin"/>
              <a:sym typeface="Palanquin"/>
            </a:endParaRPr>
          </a:p>
        </p:txBody>
      </p:sp>
      <p:sp>
        <p:nvSpPr>
          <p:cNvPr id="6" name="TextBox 5">
            <a:extLst>
              <a:ext uri="{FF2B5EF4-FFF2-40B4-BE49-F238E27FC236}">
                <a16:creationId xmlns:a16="http://schemas.microsoft.com/office/drawing/2014/main" id="{51651D3A-4893-DB35-C1C7-7700D727F478}"/>
              </a:ext>
            </a:extLst>
          </p:cNvPr>
          <p:cNvSpPr txBox="1"/>
          <p:nvPr/>
        </p:nvSpPr>
        <p:spPr>
          <a:xfrm>
            <a:off x="583776" y="2633876"/>
            <a:ext cx="17120448" cy="5755422"/>
          </a:xfrm>
          <a:prstGeom prst="rect">
            <a:avLst/>
          </a:prstGeom>
        </p:spPr>
        <p:txBody>
          <a:bodyPr wrap="square" lIns="0" tIns="0" rIns="0" bIns="0" rtlCol="0" anchor="t">
            <a:spAutoFit/>
          </a:bodyPr>
          <a:lstStyle/>
          <a:p>
            <a:pPr marL="805815" lvl="1" indent="-514350">
              <a:buAutoNum type="arabicPeriod"/>
            </a:pPr>
            <a:r>
              <a:rPr lang="en-US" sz="3400"/>
              <a:t>Log in to your online Grants Portal account. If you don’t have a login, refer to the previous slide for instructions on creating one. </a:t>
            </a:r>
          </a:p>
          <a:p>
            <a:pPr marL="805815" lvl="1" indent="-514350">
              <a:buAutoNum type="arabicPeriod"/>
            </a:pPr>
            <a:endParaRPr lang="en-US" sz="3400"/>
          </a:p>
          <a:p>
            <a:pPr marL="1034415" lvl="1" indent="-742950">
              <a:buFont typeface="+mj-lt"/>
              <a:buAutoNum type="arabicPeriod"/>
            </a:pPr>
            <a:r>
              <a:rPr lang="en-US" sz="3400"/>
              <a:t>First check if you already have access to your desired RFP(s). </a:t>
            </a:r>
          </a:p>
          <a:p>
            <a:pPr marL="1491615" lvl="2" indent="-742950">
              <a:buFont typeface="+mj-lt"/>
              <a:buAutoNum type="alphaLcParenR"/>
            </a:pPr>
            <a:r>
              <a:rPr lang="en-US" sz="3400"/>
              <a:t>After logging in to your Grants Portal account, navigate to the </a:t>
            </a:r>
            <a:r>
              <a:rPr lang="en-US" sz="3400" i="1"/>
              <a:t>Applications/Reports </a:t>
            </a:r>
            <a:r>
              <a:rPr lang="en-US" sz="3400"/>
              <a:t>tab at the top of the web page to check which RFPs you currently have access to. </a:t>
            </a:r>
          </a:p>
          <a:p>
            <a:pPr marL="1034415" lvl="1" indent="-742950">
              <a:buFont typeface="+mj-lt"/>
              <a:buAutoNum type="arabicPeriod"/>
            </a:pPr>
            <a:endParaRPr lang="en-US" sz="3400"/>
          </a:p>
          <a:p>
            <a:pPr marL="1034415" lvl="1" indent="-742950">
              <a:buFont typeface="+mj-lt"/>
              <a:buAutoNum type="arabicPeriod"/>
            </a:pPr>
            <a:r>
              <a:rPr lang="en-US" sz="3400"/>
              <a:t>If you don’t see your desired RFP(s) available in the </a:t>
            </a:r>
            <a:r>
              <a:rPr lang="en-US" sz="3400" i="1"/>
              <a:t>Applications/Reports</a:t>
            </a:r>
            <a:r>
              <a:rPr lang="en-US" sz="3400"/>
              <a:t> tab, navigate to the </a:t>
            </a:r>
            <a:r>
              <a:rPr lang="en-US" sz="3400" i="1"/>
              <a:t>Sign Up for Open RFPs</a:t>
            </a:r>
            <a:r>
              <a:rPr lang="en-US" sz="3400"/>
              <a:t> tab and sign up for the Full Lives RFP. </a:t>
            </a:r>
            <a:r>
              <a:rPr lang="en-US" sz="3400" b="1"/>
              <a:t>It may take our team 3 business days to process this request and for you to see the requested RFP(s) in your </a:t>
            </a:r>
            <a:r>
              <a:rPr lang="en-US" sz="3400" b="1" i="1"/>
              <a:t>Applications/Reports </a:t>
            </a:r>
            <a:r>
              <a:rPr lang="en-US" sz="3400" b="1"/>
              <a:t>tab.</a:t>
            </a:r>
          </a:p>
        </p:txBody>
      </p:sp>
    </p:spTree>
    <p:extLst>
      <p:ext uri="{BB962C8B-B14F-4D97-AF65-F5344CB8AC3E}">
        <p14:creationId xmlns:p14="http://schemas.microsoft.com/office/powerpoint/2010/main" val="352237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74A4C-2A18-FD39-EC38-AE95AB529E2E}"/>
            </a:ext>
          </a:extLst>
        </p:cNvPr>
        <p:cNvGrpSpPr/>
        <p:nvPr/>
      </p:nvGrpSpPr>
      <p:grpSpPr>
        <a:xfrm>
          <a:off x="0" y="0"/>
          <a:ext cx="0" cy="0"/>
          <a:chOff x="0" y="0"/>
          <a:chExt cx="0" cy="0"/>
        </a:xfrm>
      </p:grpSpPr>
      <p:sp>
        <p:nvSpPr>
          <p:cNvPr id="2" name="Freeform 2" descr="A blue text on a black background  Description automatically generated">
            <a:extLst>
              <a:ext uri="{FF2B5EF4-FFF2-40B4-BE49-F238E27FC236}">
                <a16:creationId xmlns:a16="http://schemas.microsoft.com/office/drawing/2014/main" id="{3E47E0E0-D9EC-84ED-AFD0-5ED56BB2C27D}"/>
              </a:ext>
            </a:extLst>
          </p:cNvPr>
          <p:cNvSpPr/>
          <p:nvPr/>
        </p:nvSpPr>
        <p:spPr>
          <a:xfrm>
            <a:off x="680733" y="8763838"/>
            <a:ext cx="2828897" cy="855855"/>
          </a:xfrm>
          <a:custGeom>
            <a:avLst/>
            <a:gdLst/>
            <a:ahLst/>
            <a:cxnLst/>
            <a:rect l="l" t="t" r="r" b="b"/>
            <a:pathLst>
              <a:path w="2828897" h="855855">
                <a:moveTo>
                  <a:pt x="0" y="0"/>
                </a:moveTo>
                <a:lnTo>
                  <a:pt x="2828897" y="0"/>
                </a:lnTo>
                <a:lnTo>
                  <a:pt x="2828897" y="855856"/>
                </a:lnTo>
                <a:lnTo>
                  <a:pt x="0" y="855856"/>
                </a:lnTo>
                <a:lnTo>
                  <a:pt x="0" y="0"/>
                </a:lnTo>
                <a:close/>
              </a:path>
            </a:pathLst>
          </a:custGeom>
          <a:blipFill>
            <a:blip r:embed="rId3"/>
            <a:stretch>
              <a:fillRect t="-14" b="-14"/>
            </a:stretch>
          </a:blipFill>
        </p:spPr>
        <p:txBody>
          <a:bodyPr/>
          <a:lstStyle/>
          <a:p>
            <a:endParaRPr lang="en-US"/>
          </a:p>
        </p:txBody>
      </p:sp>
      <p:sp>
        <p:nvSpPr>
          <p:cNvPr id="3" name="TextBox 3">
            <a:extLst>
              <a:ext uri="{FF2B5EF4-FFF2-40B4-BE49-F238E27FC236}">
                <a16:creationId xmlns:a16="http://schemas.microsoft.com/office/drawing/2014/main" id="{E173CB46-CDE9-BDCC-42AF-5390109FF572}"/>
              </a:ext>
            </a:extLst>
          </p:cNvPr>
          <p:cNvSpPr txBox="1"/>
          <p:nvPr/>
        </p:nvSpPr>
        <p:spPr>
          <a:xfrm>
            <a:off x="1028700" y="1076325"/>
            <a:ext cx="12934043" cy="666849"/>
          </a:xfrm>
          <a:prstGeom prst="rect">
            <a:avLst/>
          </a:prstGeom>
        </p:spPr>
        <p:txBody>
          <a:bodyPr wrap="square" lIns="0" tIns="0" rIns="0" bIns="0" rtlCol="0" anchor="t">
            <a:spAutoFit/>
          </a:bodyPr>
          <a:lstStyle/>
          <a:p>
            <a:pPr algn="l">
              <a:lnSpc>
                <a:spcPts val="5232"/>
              </a:lnSpc>
            </a:pPr>
            <a:r>
              <a:rPr lang="en-US" sz="4800">
                <a:solidFill>
                  <a:srgbClr val="0044B5"/>
                </a:solidFill>
                <a:latin typeface="Antonio Bold" pitchFamily="2" charset="0"/>
                <a:ea typeface="Palanquin"/>
                <a:cs typeface="Palanquin"/>
                <a:sym typeface="Palanquin"/>
              </a:rPr>
              <a:t>SUBMITTING YOUR ONLINE APPLICATION</a:t>
            </a:r>
          </a:p>
        </p:txBody>
      </p:sp>
      <p:sp>
        <p:nvSpPr>
          <p:cNvPr id="4" name="TextBox 4">
            <a:extLst>
              <a:ext uri="{FF2B5EF4-FFF2-40B4-BE49-F238E27FC236}">
                <a16:creationId xmlns:a16="http://schemas.microsoft.com/office/drawing/2014/main" id="{951EB6CF-D798-6895-91D5-BF8591A96BBD}"/>
              </a:ext>
            </a:extLst>
          </p:cNvPr>
          <p:cNvSpPr txBox="1"/>
          <p:nvPr/>
        </p:nvSpPr>
        <p:spPr>
          <a:xfrm>
            <a:off x="1952029" y="2280835"/>
            <a:ext cx="12237736" cy="1360629"/>
          </a:xfrm>
          <a:prstGeom prst="rect">
            <a:avLst/>
          </a:prstGeom>
        </p:spPr>
        <p:txBody>
          <a:bodyPr lIns="0" tIns="0" rIns="0" bIns="0" rtlCol="0" anchor="t">
            <a:spAutoFit/>
          </a:bodyPr>
          <a:lstStyle/>
          <a:p>
            <a:pPr marL="582930" lvl="1" indent="-291465" algn="l">
              <a:lnSpc>
                <a:spcPts val="5642"/>
              </a:lnSpc>
              <a:buFont typeface="Arial"/>
              <a:buChar char="•"/>
            </a:pPr>
            <a:endParaRPr lang="en-US" sz="2700">
              <a:solidFill>
                <a:srgbClr val="44546A"/>
              </a:solidFill>
              <a:latin typeface="Palanquin SemiBold" panose="020B0004020203020204" pitchFamily="34" charset="0"/>
              <a:ea typeface="Palanquin"/>
              <a:cs typeface="Palanquin SemiBold" panose="020B0004020203020204" pitchFamily="34" charset="0"/>
              <a:sym typeface="Palanquin"/>
            </a:endParaRPr>
          </a:p>
          <a:p>
            <a:pPr algn="l">
              <a:lnSpc>
                <a:spcPts val="5642"/>
              </a:lnSpc>
            </a:pPr>
            <a:endParaRPr lang="en-US" sz="2700">
              <a:solidFill>
                <a:srgbClr val="44546A"/>
              </a:solidFill>
              <a:latin typeface="Palanquin"/>
              <a:ea typeface="Palanquin"/>
              <a:cs typeface="Palanquin"/>
              <a:sym typeface="Palanquin"/>
            </a:endParaRPr>
          </a:p>
        </p:txBody>
      </p:sp>
      <p:pic>
        <p:nvPicPr>
          <p:cNvPr id="7" name="Picture 6">
            <a:extLst>
              <a:ext uri="{FF2B5EF4-FFF2-40B4-BE49-F238E27FC236}">
                <a16:creationId xmlns:a16="http://schemas.microsoft.com/office/drawing/2014/main" id="{F01F80A2-8A3B-80EA-931E-9B441F8D6233}"/>
              </a:ext>
            </a:extLst>
          </p:cNvPr>
          <p:cNvPicPr>
            <a:picLocks noChangeAspect="1"/>
          </p:cNvPicPr>
          <p:nvPr/>
        </p:nvPicPr>
        <p:blipFill>
          <a:blip r:embed="rId4"/>
          <a:stretch>
            <a:fillRect/>
          </a:stretch>
        </p:blipFill>
        <p:spPr>
          <a:xfrm>
            <a:off x="160205" y="3641464"/>
            <a:ext cx="17967590" cy="2732548"/>
          </a:xfrm>
          <a:prstGeom prst="rect">
            <a:avLst/>
          </a:prstGeom>
        </p:spPr>
      </p:pic>
      <p:sp>
        <p:nvSpPr>
          <p:cNvPr id="8" name="Oval 7">
            <a:extLst>
              <a:ext uri="{FF2B5EF4-FFF2-40B4-BE49-F238E27FC236}">
                <a16:creationId xmlns:a16="http://schemas.microsoft.com/office/drawing/2014/main" id="{785FC1B2-A24E-498E-7274-0100F9EC19D1}"/>
              </a:ext>
            </a:extLst>
          </p:cNvPr>
          <p:cNvSpPr/>
          <p:nvPr/>
        </p:nvSpPr>
        <p:spPr>
          <a:xfrm>
            <a:off x="16226725" y="3473087"/>
            <a:ext cx="1901070" cy="306930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B8482A9-E915-27AD-109A-DB372E1F4F57}"/>
              </a:ext>
            </a:extLst>
          </p:cNvPr>
          <p:cNvSpPr/>
          <p:nvPr/>
        </p:nvSpPr>
        <p:spPr>
          <a:xfrm>
            <a:off x="1658318" y="3637591"/>
            <a:ext cx="666427" cy="3069302"/>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0" name="TextBox 9">
            <a:extLst>
              <a:ext uri="{FF2B5EF4-FFF2-40B4-BE49-F238E27FC236}">
                <a16:creationId xmlns:a16="http://schemas.microsoft.com/office/drawing/2014/main" id="{CB6BCCE6-E27B-7750-4CE7-85B273605E83}"/>
              </a:ext>
            </a:extLst>
          </p:cNvPr>
          <p:cNvSpPr txBox="1"/>
          <p:nvPr/>
        </p:nvSpPr>
        <p:spPr>
          <a:xfrm>
            <a:off x="10042902" y="2727179"/>
            <a:ext cx="6958739" cy="661720"/>
          </a:xfrm>
          <a:prstGeom prst="rect">
            <a:avLst/>
          </a:prstGeom>
        </p:spPr>
        <p:txBody>
          <a:bodyPr wrap="square" lIns="0" tIns="0" rIns="0" bIns="0" rtlCol="0" anchor="t">
            <a:spAutoFit/>
          </a:bodyPr>
          <a:lstStyle/>
          <a:p>
            <a:pPr algn="r">
              <a:lnSpc>
                <a:spcPts val="5642"/>
              </a:lnSpc>
            </a:pPr>
            <a:r>
              <a:rPr lang="en-US" sz="3200" b="1">
                <a:solidFill>
                  <a:srgbClr val="FF0000"/>
                </a:solidFill>
                <a:latin typeface="Palanquin"/>
                <a:ea typeface="Palanquin"/>
                <a:cs typeface="Palanquin"/>
                <a:sym typeface="Palanquin"/>
              </a:rPr>
              <a:t>How to know you’ve fully submitted</a:t>
            </a:r>
          </a:p>
        </p:txBody>
      </p:sp>
      <p:sp>
        <p:nvSpPr>
          <p:cNvPr id="11" name="TextBox 10">
            <a:extLst>
              <a:ext uri="{FF2B5EF4-FFF2-40B4-BE49-F238E27FC236}">
                <a16:creationId xmlns:a16="http://schemas.microsoft.com/office/drawing/2014/main" id="{1632C952-0A52-1DA5-A3F8-633A9A49DB7A}"/>
              </a:ext>
            </a:extLst>
          </p:cNvPr>
          <p:cNvSpPr txBox="1"/>
          <p:nvPr/>
        </p:nvSpPr>
        <p:spPr>
          <a:xfrm>
            <a:off x="1658318" y="6628598"/>
            <a:ext cx="7671662" cy="661720"/>
          </a:xfrm>
          <a:prstGeom prst="rect">
            <a:avLst/>
          </a:prstGeom>
        </p:spPr>
        <p:txBody>
          <a:bodyPr wrap="square" lIns="0" tIns="0" rIns="0" bIns="0" rtlCol="0" anchor="t">
            <a:spAutoFit/>
          </a:bodyPr>
          <a:lstStyle/>
          <a:p>
            <a:pPr>
              <a:lnSpc>
                <a:spcPts val="5642"/>
              </a:lnSpc>
            </a:pPr>
            <a:r>
              <a:rPr lang="en-US" sz="3200" b="1">
                <a:solidFill>
                  <a:srgbClr val="00B050"/>
                </a:solidFill>
                <a:latin typeface="Palanquin"/>
                <a:ea typeface="Palanquin"/>
                <a:cs typeface="Palanquin"/>
                <a:sym typeface="Palanquin"/>
              </a:rPr>
              <a:t>How to reopen a section after submitting</a:t>
            </a:r>
          </a:p>
        </p:txBody>
      </p:sp>
    </p:spTree>
    <p:extLst>
      <p:ext uri="{BB962C8B-B14F-4D97-AF65-F5344CB8AC3E}">
        <p14:creationId xmlns:p14="http://schemas.microsoft.com/office/powerpoint/2010/main" val="1410068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44B5"/>
        </a:solidFill>
        <a:effectLst/>
      </p:bgPr>
    </p:bg>
    <p:spTree>
      <p:nvGrpSpPr>
        <p:cNvPr id="1" name="">
          <a:extLst>
            <a:ext uri="{FF2B5EF4-FFF2-40B4-BE49-F238E27FC236}">
              <a16:creationId xmlns:a16="http://schemas.microsoft.com/office/drawing/2014/main" id="{A14897CE-A672-23E7-7252-E57AEED377F5}"/>
            </a:ext>
          </a:extLst>
        </p:cNvPr>
        <p:cNvGrpSpPr/>
        <p:nvPr/>
      </p:nvGrpSpPr>
      <p:grpSpPr>
        <a:xfrm>
          <a:off x="0" y="0"/>
          <a:ext cx="0" cy="0"/>
          <a:chOff x="0" y="0"/>
          <a:chExt cx="0" cy="0"/>
        </a:xfrm>
      </p:grpSpPr>
      <p:sp>
        <p:nvSpPr>
          <p:cNvPr id="4" name="Freeform 4" descr="A black background with white text  Description automatically generated">
            <a:extLst>
              <a:ext uri="{FF2B5EF4-FFF2-40B4-BE49-F238E27FC236}">
                <a16:creationId xmlns:a16="http://schemas.microsoft.com/office/drawing/2014/main" id="{CD164C62-5523-5F73-F5DB-CA6C9AAB691D}"/>
              </a:ext>
            </a:extLst>
          </p:cNvPr>
          <p:cNvSpPr/>
          <p:nvPr/>
        </p:nvSpPr>
        <p:spPr>
          <a:xfrm>
            <a:off x="605495" y="8742940"/>
            <a:ext cx="3714652" cy="1123833"/>
          </a:xfrm>
          <a:custGeom>
            <a:avLst/>
            <a:gdLst/>
            <a:ahLst/>
            <a:cxnLst/>
            <a:rect l="l" t="t" r="r" b="b"/>
            <a:pathLst>
              <a:path w="3714652" h="1123833">
                <a:moveTo>
                  <a:pt x="0" y="0"/>
                </a:moveTo>
                <a:lnTo>
                  <a:pt x="3714652" y="0"/>
                </a:lnTo>
                <a:lnTo>
                  <a:pt x="3714652" y="1123832"/>
                </a:lnTo>
                <a:lnTo>
                  <a:pt x="0" y="1123832"/>
                </a:lnTo>
                <a:lnTo>
                  <a:pt x="0" y="0"/>
                </a:lnTo>
                <a:close/>
              </a:path>
            </a:pathLst>
          </a:custGeom>
          <a:blipFill>
            <a:blip r:embed="rId3"/>
            <a:stretch>
              <a:fillRect t="-14" b="-14"/>
            </a:stretch>
          </a:blipFill>
        </p:spPr>
        <p:txBody>
          <a:bodyPr/>
          <a:lstStyle/>
          <a:p>
            <a:endParaRPr lang="en-US"/>
          </a:p>
        </p:txBody>
      </p:sp>
      <p:grpSp>
        <p:nvGrpSpPr>
          <p:cNvPr id="5" name="Group 5">
            <a:extLst>
              <a:ext uri="{FF2B5EF4-FFF2-40B4-BE49-F238E27FC236}">
                <a16:creationId xmlns:a16="http://schemas.microsoft.com/office/drawing/2014/main" id="{9BEAB960-6689-58F5-3292-43D26495F90A}"/>
              </a:ext>
            </a:extLst>
          </p:cNvPr>
          <p:cNvGrpSpPr/>
          <p:nvPr/>
        </p:nvGrpSpPr>
        <p:grpSpPr>
          <a:xfrm>
            <a:off x="9489672" y="-683725"/>
            <a:ext cx="12011465" cy="12011465"/>
            <a:chOff x="0" y="0"/>
            <a:chExt cx="812800" cy="812800"/>
          </a:xfrm>
        </p:grpSpPr>
        <p:sp>
          <p:nvSpPr>
            <p:cNvPr id="6" name="Freeform 6">
              <a:extLst>
                <a:ext uri="{FF2B5EF4-FFF2-40B4-BE49-F238E27FC236}">
                  <a16:creationId xmlns:a16="http://schemas.microsoft.com/office/drawing/2014/main" id="{7C4F341C-2A4D-2BAC-77C5-1600322731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A00"/>
            </a:solidFill>
          </p:spPr>
          <p:txBody>
            <a:bodyPr/>
            <a:lstStyle/>
            <a:p>
              <a:endParaRPr lang="en-US"/>
            </a:p>
          </p:txBody>
        </p:sp>
        <p:sp>
          <p:nvSpPr>
            <p:cNvPr id="7" name="TextBox 7">
              <a:extLst>
                <a:ext uri="{FF2B5EF4-FFF2-40B4-BE49-F238E27FC236}">
                  <a16:creationId xmlns:a16="http://schemas.microsoft.com/office/drawing/2014/main" id="{5A72AD94-908C-0013-6143-D5FADC6C982F}"/>
                </a:ext>
              </a:extLst>
            </p:cNvPr>
            <p:cNvSpPr txBox="1"/>
            <p:nvPr/>
          </p:nvSpPr>
          <p:spPr>
            <a:xfrm>
              <a:off x="76200" y="76200"/>
              <a:ext cx="660400" cy="660400"/>
            </a:xfrm>
            <a:prstGeom prst="rect">
              <a:avLst/>
            </a:prstGeom>
          </p:spPr>
          <p:txBody>
            <a:bodyPr lIns="50800" tIns="50800" rIns="50800" bIns="50800" rtlCol="0" anchor="ctr"/>
            <a:lstStyle/>
            <a:p>
              <a:pPr algn="ctr">
                <a:lnSpc>
                  <a:spcPts val="1980"/>
                </a:lnSpc>
              </a:pPr>
              <a:endParaRPr/>
            </a:p>
          </p:txBody>
        </p:sp>
      </p:grpSp>
      <p:sp>
        <p:nvSpPr>
          <p:cNvPr id="10" name="TextBox 10">
            <a:extLst>
              <a:ext uri="{FF2B5EF4-FFF2-40B4-BE49-F238E27FC236}">
                <a16:creationId xmlns:a16="http://schemas.microsoft.com/office/drawing/2014/main" id="{3A2639C1-0CEF-63A8-6603-C9882567A1E1}"/>
              </a:ext>
            </a:extLst>
          </p:cNvPr>
          <p:cNvSpPr txBox="1"/>
          <p:nvPr/>
        </p:nvSpPr>
        <p:spPr>
          <a:xfrm>
            <a:off x="2462821" y="3771329"/>
            <a:ext cx="7106409" cy="2744341"/>
          </a:xfrm>
          <a:prstGeom prst="rect">
            <a:avLst/>
          </a:prstGeom>
        </p:spPr>
        <p:txBody>
          <a:bodyPr wrap="square" lIns="0" tIns="0" rIns="0" bIns="0" rtlCol="0" anchor="t">
            <a:spAutoFit/>
          </a:bodyPr>
          <a:lstStyle/>
          <a:p>
            <a:pPr algn="l">
              <a:lnSpc>
                <a:spcPts val="10661"/>
              </a:lnSpc>
            </a:pPr>
            <a:r>
              <a:rPr lang="en-US" sz="8959" b="1">
                <a:solidFill>
                  <a:srgbClr val="FFFFFF"/>
                </a:solidFill>
                <a:latin typeface="Antonio Bold"/>
                <a:ea typeface="Antonio Bold"/>
                <a:cs typeface="Antonio Bold"/>
                <a:sym typeface="Antonio Bold"/>
              </a:rPr>
              <a:t>RUBRIC &amp; RESOURCES</a:t>
            </a:r>
          </a:p>
        </p:txBody>
      </p:sp>
      <p:pic>
        <p:nvPicPr>
          <p:cNvPr id="12" name="Picture Placeholder 12" descr="A group of people standing in a field">
            <a:extLst>
              <a:ext uri="{FF2B5EF4-FFF2-40B4-BE49-F238E27FC236}">
                <a16:creationId xmlns:a16="http://schemas.microsoft.com/office/drawing/2014/main" id="{A5AE5238-3A14-1398-05A6-67495FA7ED92}"/>
              </a:ext>
            </a:extLst>
          </p:cNvPr>
          <p:cNvPicPr>
            <a:picLocks noChangeAspect="1"/>
          </p:cNvPicPr>
          <p:nvPr/>
        </p:nvPicPr>
        <p:blipFill>
          <a:blip r:embed="rId4"/>
          <a:srcRect l="16604" r="16604"/>
          <a:stretch/>
        </p:blipFill>
        <p:spPr>
          <a:xfrm rot="16200000">
            <a:off x="10313804" y="140407"/>
            <a:ext cx="10363200" cy="10363200"/>
          </a:xfrm>
          <a:prstGeom prst="ellipse">
            <a:avLst/>
          </a:prstGeom>
        </p:spPr>
      </p:pic>
    </p:spTree>
    <p:extLst>
      <p:ext uri="{BB962C8B-B14F-4D97-AF65-F5344CB8AC3E}">
        <p14:creationId xmlns:p14="http://schemas.microsoft.com/office/powerpoint/2010/main" val="1593874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ue text on a black background  Description automatically generated">
            <a:extLst>
              <a:ext uri="{FF2B5EF4-FFF2-40B4-BE49-F238E27FC236}">
                <a16:creationId xmlns:a16="http://schemas.microsoft.com/office/drawing/2014/main" id="{F420DB3D-6B6C-6DB3-19A5-4F620DA1328B}"/>
              </a:ext>
            </a:extLst>
          </p:cNvPr>
          <p:cNvSpPr/>
          <p:nvPr/>
        </p:nvSpPr>
        <p:spPr>
          <a:xfrm>
            <a:off x="680733" y="8763838"/>
            <a:ext cx="2828897" cy="855855"/>
          </a:xfrm>
          <a:custGeom>
            <a:avLst/>
            <a:gdLst/>
            <a:ahLst/>
            <a:cxnLst/>
            <a:rect l="l" t="t" r="r" b="b"/>
            <a:pathLst>
              <a:path w="2828897" h="855855">
                <a:moveTo>
                  <a:pt x="0" y="0"/>
                </a:moveTo>
                <a:lnTo>
                  <a:pt x="2828897" y="0"/>
                </a:lnTo>
                <a:lnTo>
                  <a:pt x="2828897" y="855856"/>
                </a:lnTo>
                <a:lnTo>
                  <a:pt x="0" y="855856"/>
                </a:lnTo>
                <a:lnTo>
                  <a:pt x="0" y="0"/>
                </a:lnTo>
                <a:close/>
              </a:path>
            </a:pathLst>
          </a:custGeom>
          <a:blipFill>
            <a:blip r:embed="rId3"/>
            <a:stretch>
              <a:fillRect t="-14" b="-14"/>
            </a:stretch>
          </a:blipFill>
        </p:spPr>
        <p:txBody>
          <a:bodyPr/>
          <a:lstStyle/>
          <a:p>
            <a:endParaRPr lang="en-US"/>
          </a:p>
        </p:txBody>
      </p:sp>
      <p:sp>
        <p:nvSpPr>
          <p:cNvPr id="3" name="TextBox 3">
            <a:extLst>
              <a:ext uri="{FF2B5EF4-FFF2-40B4-BE49-F238E27FC236}">
                <a16:creationId xmlns:a16="http://schemas.microsoft.com/office/drawing/2014/main" id="{A4CB9EEA-E1DA-004D-455C-B6442A4E1FC2}"/>
              </a:ext>
            </a:extLst>
          </p:cNvPr>
          <p:cNvSpPr txBox="1"/>
          <p:nvPr/>
        </p:nvSpPr>
        <p:spPr>
          <a:xfrm>
            <a:off x="1028700" y="832911"/>
            <a:ext cx="8979377" cy="684803"/>
          </a:xfrm>
          <a:prstGeom prst="rect">
            <a:avLst/>
          </a:prstGeom>
        </p:spPr>
        <p:txBody>
          <a:bodyPr lIns="0" tIns="0" rIns="0" bIns="0" rtlCol="0" anchor="t">
            <a:spAutoFit/>
          </a:bodyPr>
          <a:lstStyle/>
          <a:p>
            <a:pPr algn="l">
              <a:lnSpc>
                <a:spcPts val="5232"/>
              </a:lnSpc>
            </a:pPr>
            <a:r>
              <a:rPr lang="en-US" sz="4800">
                <a:solidFill>
                  <a:srgbClr val="0044B5"/>
                </a:solidFill>
                <a:latin typeface="Antonio Bold" pitchFamily="2" charset="0"/>
                <a:ea typeface="Palanquin"/>
                <a:cs typeface="Palanquin"/>
                <a:sym typeface="Palanquin"/>
              </a:rPr>
              <a:t>PROPOSAL ASSESSMENT RUBRIC</a:t>
            </a:r>
          </a:p>
        </p:txBody>
      </p:sp>
      <p:pic>
        <p:nvPicPr>
          <p:cNvPr id="7" name="Picture 6">
            <a:extLst>
              <a:ext uri="{FF2B5EF4-FFF2-40B4-BE49-F238E27FC236}">
                <a16:creationId xmlns:a16="http://schemas.microsoft.com/office/drawing/2014/main" id="{171FA263-5327-E644-6A12-F699C33C57B6}"/>
              </a:ext>
            </a:extLst>
          </p:cNvPr>
          <p:cNvPicPr>
            <a:picLocks noChangeAspect="1"/>
          </p:cNvPicPr>
          <p:nvPr/>
        </p:nvPicPr>
        <p:blipFill>
          <a:blip r:embed="rId4"/>
          <a:stretch>
            <a:fillRect/>
          </a:stretch>
        </p:blipFill>
        <p:spPr>
          <a:xfrm>
            <a:off x="2095181" y="1755680"/>
            <a:ext cx="14053283" cy="7013606"/>
          </a:xfrm>
          <a:prstGeom prst="rect">
            <a:avLst/>
          </a:prstGeom>
        </p:spPr>
      </p:pic>
    </p:spTree>
    <p:extLst>
      <p:ext uri="{BB962C8B-B14F-4D97-AF65-F5344CB8AC3E}">
        <p14:creationId xmlns:p14="http://schemas.microsoft.com/office/powerpoint/2010/main" val="1756296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BA48E-AC62-4E16-E3F4-139179BE2482}"/>
            </a:ext>
          </a:extLst>
        </p:cNvPr>
        <p:cNvGrpSpPr/>
        <p:nvPr/>
      </p:nvGrpSpPr>
      <p:grpSpPr>
        <a:xfrm>
          <a:off x="0" y="0"/>
          <a:ext cx="0" cy="0"/>
          <a:chOff x="0" y="0"/>
          <a:chExt cx="0" cy="0"/>
        </a:xfrm>
      </p:grpSpPr>
      <p:sp>
        <p:nvSpPr>
          <p:cNvPr id="2" name="Freeform 2" descr="A blue text on a black background  Description automatically generated">
            <a:extLst>
              <a:ext uri="{FF2B5EF4-FFF2-40B4-BE49-F238E27FC236}">
                <a16:creationId xmlns:a16="http://schemas.microsoft.com/office/drawing/2014/main" id="{04F9EB36-5050-958C-DD74-478B7DAAAA40}"/>
              </a:ext>
            </a:extLst>
          </p:cNvPr>
          <p:cNvSpPr/>
          <p:nvPr/>
        </p:nvSpPr>
        <p:spPr>
          <a:xfrm>
            <a:off x="680733" y="8763838"/>
            <a:ext cx="2828897" cy="855855"/>
          </a:xfrm>
          <a:custGeom>
            <a:avLst/>
            <a:gdLst/>
            <a:ahLst/>
            <a:cxnLst/>
            <a:rect l="l" t="t" r="r" b="b"/>
            <a:pathLst>
              <a:path w="2828897" h="855855">
                <a:moveTo>
                  <a:pt x="0" y="0"/>
                </a:moveTo>
                <a:lnTo>
                  <a:pt x="2828897" y="0"/>
                </a:lnTo>
                <a:lnTo>
                  <a:pt x="2828897" y="855856"/>
                </a:lnTo>
                <a:lnTo>
                  <a:pt x="0" y="855856"/>
                </a:lnTo>
                <a:lnTo>
                  <a:pt x="0" y="0"/>
                </a:lnTo>
                <a:close/>
              </a:path>
            </a:pathLst>
          </a:custGeom>
          <a:blipFill>
            <a:blip r:embed="rId3"/>
            <a:stretch>
              <a:fillRect t="-14" b="-14"/>
            </a:stretch>
          </a:blipFill>
        </p:spPr>
        <p:txBody>
          <a:bodyPr/>
          <a:lstStyle/>
          <a:p>
            <a:endParaRPr lang="en-US"/>
          </a:p>
        </p:txBody>
      </p:sp>
      <p:sp>
        <p:nvSpPr>
          <p:cNvPr id="3" name="TextBox 3">
            <a:extLst>
              <a:ext uri="{FF2B5EF4-FFF2-40B4-BE49-F238E27FC236}">
                <a16:creationId xmlns:a16="http://schemas.microsoft.com/office/drawing/2014/main" id="{7DC8BC20-D0B5-4BBE-FFC3-BA6F722BF36B}"/>
              </a:ext>
            </a:extLst>
          </p:cNvPr>
          <p:cNvSpPr txBox="1"/>
          <p:nvPr/>
        </p:nvSpPr>
        <p:spPr>
          <a:xfrm>
            <a:off x="1028700" y="1076325"/>
            <a:ext cx="8979377" cy="684803"/>
          </a:xfrm>
          <a:prstGeom prst="rect">
            <a:avLst/>
          </a:prstGeom>
        </p:spPr>
        <p:txBody>
          <a:bodyPr lIns="0" tIns="0" rIns="0" bIns="0" rtlCol="0" anchor="t">
            <a:spAutoFit/>
          </a:bodyPr>
          <a:lstStyle/>
          <a:p>
            <a:pPr algn="l">
              <a:lnSpc>
                <a:spcPts val="5232"/>
              </a:lnSpc>
            </a:pPr>
            <a:r>
              <a:rPr lang="en-US" sz="4800">
                <a:solidFill>
                  <a:srgbClr val="0044B5"/>
                </a:solidFill>
                <a:latin typeface="Antonio Bold" pitchFamily="2" charset="0"/>
                <a:ea typeface="Palanquin"/>
                <a:cs typeface="Palanquin"/>
                <a:sym typeface="Palanquin"/>
              </a:rPr>
              <a:t>RESOURCES </a:t>
            </a:r>
          </a:p>
        </p:txBody>
      </p:sp>
      <p:sp>
        <p:nvSpPr>
          <p:cNvPr id="4" name="TextBox 4">
            <a:extLst>
              <a:ext uri="{FF2B5EF4-FFF2-40B4-BE49-F238E27FC236}">
                <a16:creationId xmlns:a16="http://schemas.microsoft.com/office/drawing/2014/main" id="{2ACA8399-EC6A-A9E0-0D12-8ABBEDF5E1D6}"/>
              </a:ext>
            </a:extLst>
          </p:cNvPr>
          <p:cNvSpPr txBox="1"/>
          <p:nvPr/>
        </p:nvSpPr>
        <p:spPr>
          <a:xfrm>
            <a:off x="1254984" y="2155916"/>
            <a:ext cx="15778032" cy="7186583"/>
          </a:xfrm>
          <a:prstGeom prst="rect">
            <a:avLst/>
          </a:prstGeom>
        </p:spPr>
        <p:txBody>
          <a:bodyPr wrap="square" lIns="0" tIns="0" rIns="0" bIns="0" rtlCol="0" anchor="t">
            <a:spAutoFit/>
          </a:bodyPr>
          <a:lstStyle/>
          <a:p>
            <a:pPr marL="582930" lvl="1" indent="-291465">
              <a:lnSpc>
                <a:spcPts val="5642"/>
              </a:lnSpc>
              <a:buFont typeface="Arial"/>
              <a:buChar char="•"/>
            </a:pPr>
            <a:r>
              <a:rPr lang="en-US" sz="4000" b="1">
                <a:latin typeface="Palanquin Bold"/>
                <a:ea typeface="Palanquin Bold"/>
                <a:cs typeface="Palanquin Bold"/>
                <a:sym typeface="Palanquin Bold"/>
              </a:rPr>
              <a:t>RFP</a:t>
            </a:r>
          </a:p>
          <a:p>
            <a:pPr marL="582930" lvl="1" indent="-291465">
              <a:lnSpc>
                <a:spcPts val="5642"/>
              </a:lnSpc>
              <a:buFont typeface="Arial"/>
              <a:buChar char="•"/>
            </a:pPr>
            <a:r>
              <a:rPr lang="en-US" sz="4000" b="1">
                <a:latin typeface="Palanquin Bold"/>
                <a:ea typeface="Palanquin Bold"/>
                <a:cs typeface="Palanquin Bold"/>
                <a:sym typeface="Palanquin Bold"/>
              </a:rPr>
              <a:t>Q&amp;A Session </a:t>
            </a:r>
          </a:p>
          <a:p>
            <a:pPr marL="1040130" lvl="2" indent="-291465">
              <a:lnSpc>
                <a:spcPts val="5642"/>
              </a:lnSpc>
              <a:buFont typeface="Arial"/>
              <a:buChar char="•"/>
            </a:pPr>
            <a:r>
              <a:rPr lang="en-US" sz="4000">
                <a:latin typeface="Palanquin" panose="020B0004020203020204" pitchFamily="34" charset="0"/>
                <a:ea typeface="Palanquin Bold"/>
                <a:cs typeface="Palanquin" panose="020B0004020203020204" pitchFamily="34" charset="0"/>
                <a:sym typeface="Palanquin Bold"/>
              </a:rPr>
              <a:t>Slides and recording will be available on our website</a:t>
            </a:r>
          </a:p>
          <a:p>
            <a:pPr marL="582930" lvl="1" indent="-291465">
              <a:lnSpc>
                <a:spcPts val="5642"/>
              </a:lnSpc>
              <a:buFont typeface="Arial"/>
              <a:buChar char="•"/>
            </a:pPr>
            <a:r>
              <a:rPr lang="en-US" sz="4000" b="1">
                <a:latin typeface="Palanquin Bold"/>
                <a:ea typeface="Palanquin Bold"/>
                <a:cs typeface="Palanquin Bold"/>
                <a:sym typeface="Palanquin Bold"/>
              </a:rPr>
              <a:t>Meetings with the Full Lives Team</a:t>
            </a:r>
          </a:p>
          <a:p>
            <a:pPr marL="1497330" lvl="3" indent="-291465">
              <a:lnSpc>
                <a:spcPts val="5642"/>
              </a:lnSpc>
              <a:buFont typeface="Arial"/>
              <a:buChar char="•"/>
            </a:pPr>
            <a:r>
              <a:rPr lang="en-US" sz="4000">
                <a:latin typeface="Palanquin" panose="020B0004020203020204" pitchFamily="34" charset="0"/>
                <a:ea typeface="Palanquin Bold"/>
                <a:cs typeface="Palanquin" panose="020B0004020203020204" pitchFamily="34" charset="0"/>
                <a:sym typeface="Palanquin Bold"/>
              </a:rPr>
              <a:t>Dates available until May 21, 2026 </a:t>
            </a:r>
          </a:p>
          <a:p>
            <a:pPr marL="582930" lvl="1" indent="-291465">
              <a:lnSpc>
                <a:spcPts val="5642"/>
              </a:lnSpc>
              <a:buFont typeface="Arial"/>
              <a:buChar char="•"/>
            </a:pPr>
            <a:r>
              <a:rPr lang="en-US" sz="4000">
                <a:latin typeface="Palanquin SemiBold" panose="020B0004020203020204" pitchFamily="34" charset="0"/>
                <a:ea typeface="Palanquin"/>
                <a:cs typeface="Palanquin SemiBold" panose="020B0004020203020204" pitchFamily="34" charset="0"/>
                <a:sym typeface="Palanquin Bold"/>
              </a:rPr>
              <a:t>GTCUW Grants Portal Info Sheet </a:t>
            </a:r>
            <a:endParaRPr lang="en-US" sz="2400">
              <a:latin typeface="Palanquin SemiBold" panose="020B0004020203020204" pitchFamily="34" charset="0"/>
              <a:ea typeface="Palanquin"/>
              <a:cs typeface="Palanquin SemiBold" panose="020B0004020203020204" pitchFamily="34" charset="0"/>
              <a:sym typeface="Palanquin Bold"/>
            </a:endParaRPr>
          </a:p>
          <a:p>
            <a:pPr marL="582930" lvl="1" indent="-291465">
              <a:lnSpc>
                <a:spcPts val="5642"/>
              </a:lnSpc>
              <a:buFont typeface="Arial"/>
              <a:buChar char="•"/>
            </a:pPr>
            <a:r>
              <a:rPr lang="en-US" sz="4000">
                <a:latin typeface="Palanquin SemiBold" panose="020B0004020203020204" pitchFamily="34" charset="0"/>
                <a:ea typeface="Palanquin"/>
                <a:cs typeface="Palanquin SemiBold" panose="020B0004020203020204" pitchFamily="34" charset="0"/>
                <a:sym typeface="Palanquin Bold"/>
              </a:rPr>
              <a:t>Email us at </a:t>
            </a:r>
            <a:r>
              <a:rPr lang="en-US" sz="4000">
                <a:solidFill>
                  <a:srgbClr val="44546A"/>
                </a:solidFill>
                <a:latin typeface="Palanquin SemiBold" panose="020B0004020203020204" pitchFamily="34" charset="0"/>
                <a:ea typeface="Palanquin"/>
                <a:cs typeface="Palanquin SemiBold" panose="020B0004020203020204" pitchFamily="34" charset="0"/>
                <a:sym typeface="Palanquin Bold"/>
                <a:hlinkClick r:id="rId4"/>
              </a:rPr>
              <a:t>RFP@gtcuw.org</a:t>
            </a:r>
            <a:r>
              <a:rPr lang="en-US" sz="4000">
                <a:solidFill>
                  <a:srgbClr val="44546A"/>
                </a:solidFill>
                <a:latin typeface="Palanquin SemiBold" panose="020B0004020203020204" pitchFamily="34" charset="0"/>
                <a:ea typeface="Palanquin"/>
                <a:cs typeface="Palanquin SemiBold" panose="020B0004020203020204" pitchFamily="34" charset="0"/>
                <a:sym typeface="Palanquin Bold"/>
              </a:rPr>
              <a:t> </a:t>
            </a:r>
            <a:r>
              <a:rPr lang="en-US" sz="4000">
                <a:latin typeface="Palanquin SemiBold" panose="020B0004020203020204" pitchFamily="34" charset="0"/>
                <a:ea typeface="Palanquin"/>
                <a:cs typeface="Palanquin SemiBold" panose="020B0004020203020204" pitchFamily="34" charset="0"/>
                <a:sym typeface="Palanquin Bold"/>
              </a:rPr>
              <a:t>with any general questions</a:t>
            </a:r>
          </a:p>
          <a:p>
            <a:pPr marL="1040130" lvl="2" indent="-291465">
              <a:lnSpc>
                <a:spcPts val="5642"/>
              </a:lnSpc>
              <a:buFont typeface="Arial"/>
              <a:buChar char="•"/>
            </a:pPr>
            <a:r>
              <a:rPr lang="en-US" sz="4000">
                <a:latin typeface="Palanquin" panose="020B0004020203020204" pitchFamily="34" charset="0"/>
                <a:ea typeface="Palanquin"/>
                <a:cs typeface="Palanquin" panose="020B0004020203020204" pitchFamily="34" charset="0"/>
                <a:sym typeface="Palanquin Bold"/>
              </a:rPr>
              <a:t>We will be unable to answer questions the afternoon of the application due date – May 29, 2026</a:t>
            </a:r>
            <a:endParaRPr lang="en-US" sz="4000">
              <a:latin typeface="Palanquin" panose="020B0004020203020204" pitchFamily="34" charset="0"/>
              <a:ea typeface="Palanquin"/>
              <a:cs typeface="Palanquin" panose="020B0004020203020204" pitchFamily="34" charset="0"/>
              <a:sym typeface="Palanquin"/>
            </a:endParaRPr>
          </a:p>
          <a:p>
            <a:pPr algn="l">
              <a:lnSpc>
                <a:spcPts val="5642"/>
              </a:lnSpc>
            </a:pPr>
            <a:endParaRPr lang="en-US" sz="4800">
              <a:solidFill>
                <a:srgbClr val="44546A"/>
              </a:solidFill>
              <a:latin typeface="Palanquin"/>
              <a:ea typeface="Palanquin"/>
              <a:cs typeface="Palanquin"/>
              <a:sym typeface="Palanquin"/>
            </a:endParaRPr>
          </a:p>
        </p:txBody>
      </p:sp>
    </p:spTree>
    <p:extLst>
      <p:ext uri="{BB962C8B-B14F-4D97-AF65-F5344CB8AC3E}">
        <p14:creationId xmlns:p14="http://schemas.microsoft.com/office/powerpoint/2010/main" val="4189880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44B5"/>
        </a:solidFill>
        <a:effectLst/>
      </p:bgPr>
    </p:bg>
    <p:spTree>
      <p:nvGrpSpPr>
        <p:cNvPr id="1" name="">
          <a:extLst>
            <a:ext uri="{FF2B5EF4-FFF2-40B4-BE49-F238E27FC236}">
              <a16:creationId xmlns:a16="http://schemas.microsoft.com/office/drawing/2014/main" id="{717CD7E6-DA9F-92DD-84E4-A9341444B705}"/>
            </a:ext>
          </a:extLst>
        </p:cNvPr>
        <p:cNvGrpSpPr/>
        <p:nvPr/>
      </p:nvGrpSpPr>
      <p:grpSpPr>
        <a:xfrm>
          <a:off x="0" y="0"/>
          <a:ext cx="0" cy="0"/>
          <a:chOff x="0" y="0"/>
          <a:chExt cx="0" cy="0"/>
        </a:xfrm>
      </p:grpSpPr>
      <p:sp>
        <p:nvSpPr>
          <p:cNvPr id="4" name="Freeform 4" descr="A black background with white text  Description automatically generated">
            <a:extLst>
              <a:ext uri="{FF2B5EF4-FFF2-40B4-BE49-F238E27FC236}">
                <a16:creationId xmlns:a16="http://schemas.microsoft.com/office/drawing/2014/main" id="{5D34402E-67F8-0EE4-BE14-E3B9D09598D0}"/>
              </a:ext>
            </a:extLst>
          </p:cNvPr>
          <p:cNvSpPr/>
          <p:nvPr/>
        </p:nvSpPr>
        <p:spPr>
          <a:xfrm>
            <a:off x="605495" y="8742940"/>
            <a:ext cx="3714652" cy="1123833"/>
          </a:xfrm>
          <a:custGeom>
            <a:avLst/>
            <a:gdLst/>
            <a:ahLst/>
            <a:cxnLst/>
            <a:rect l="l" t="t" r="r" b="b"/>
            <a:pathLst>
              <a:path w="3714652" h="1123833">
                <a:moveTo>
                  <a:pt x="0" y="0"/>
                </a:moveTo>
                <a:lnTo>
                  <a:pt x="3714652" y="0"/>
                </a:lnTo>
                <a:lnTo>
                  <a:pt x="3714652" y="1123832"/>
                </a:lnTo>
                <a:lnTo>
                  <a:pt x="0" y="1123832"/>
                </a:lnTo>
                <a:lnTo>
                  <a:pt x="0" y="0"/>
                </a:lnTo>
                <a:close/>
              </a:path>
            </a:pathLst>
          </a:custGeom>
          <a:blipFill>
            <a:blip r:embed="rId3"/>
            <a:stretch>
              <a:fillRect t="-14" b="-14"/>
            </a:stretch>
          </a:blipFill>
        </p:spPr>
        <p:txBody>
          <a:bodyPr/>
          <a:lstStyle/>
          <a:p>
            <a:endParaRPr lang="en-US"/>
          </a:p>
        </p:txBody>
      </p:sp>
      <p:grpSp>
        <p:nvGrpSpPr>
          <p:cNvPr id="5" name="Group 5">
            <a:extLst>
              <a:ext uri="{FF2B5EF4-FFF2-40B4-BE49-F238E27FC236}">
                <a16:creationId xmlns:a16="http://schemas.microsoft.com/office/drawing/2014/main" id="{2AA61841-7284-26D8-8F66-87EBEAE34D53}"/>
              </a:ext>
            </a:extLst>
          </p:cNvPr>
          <p:cNvGrpSpPr/>
          <p:nvPr/>
        </p:nvGrpSpPr>
        <p:grpSpPr>
          <a:xfrm>
            <a:off x="9489672" y="-683725"/>
            <a:ext cx="12011465" cy="12011465"/>
            <a:chOff x="0" y="0"/>
            <a:chExt cx="812800" cy="812800"/>
          </a:xfrm>
        </p:grpSpPr>
        <p:sp>
          <p:nvSpPr>
            <p:cNvPr id="6" name="Freeform 6">
              <a:extLst>
                <a:ext uri="{FF2B5EF4-FFF2-40B4-BE49-F238E27FC236}">
                  <a16:creationId xmlns:a16="http://schemas.microsoft.com/office/drawing/2014/main" id="{34D29244-56A1-E4E8-2109-EDC3595514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A00"/>
            </a:solidFill>
          </p:spPr>
          <p:txBody>
            <a:bodyPr/>
            <a:lstStyle/>
            <a:p>
              <a:endParaRPr lang="en-US"/>
            </a:p>
          </p:txBody>
        </p:sp>
        <p:sp>
          <p:nvSpPr>
            <p:cNvPr id="7" name="TextBox 7">
              <a:extLst>
                <a:ext uri="{FF2B5EF4-FFF2-40B4-BE49-F238E27FC236}">
                  <a16:creationId xmlns:a16="http://schemas.microsoft.com/office/drawing/2014/main" id="{4ECD4BE1-0A82-C83E-0685-367429DAB8D3}"/>
                </a:ext>
              </a:extLst>
            </p:cNvPr>
            <p:cNvSpPr txBox="1"/>
            <p:nvPr/>
          </p:nvSpPr>
          <p:spPr>
            <a:xfrm>
              <a:off x="76200" y="76200"/>
              <a:ext cx="660400" cy="660400"/>
            </a:xfrm>
            <a:prstGeom prst="rect">
              <a:avLst/>
            </a:prstGeom>
          </p:spPr>
          <p:txBody>
            <a:bodyPr lIns="50800" tIns="50800" rIns="50800" bIns="50800" rtlCol="0" anchor="ctr"/>
            <a:lstStyle/>
            <a:p>
              <a:pPr algn="ctr">
                <a:lnSpc>
                  <a:spcPts val="1980"/>
                </a:lnSpc>
              </a:pPr>
              <a:endParaRPr/>
            </a:p>
          </p:txBody>
        </p:sp>
      </p:grpSp>
      <p:sp>
        <p:nvSpPr>
          <p:cNvPr id="10" name="TextBox 10">
            <a:extLst>
              <a:ext uri="{FF2B5EF4-FFF2-40B4-BE49-F238E27FC236}">
                <a16:creationId xmlns:a16="http://schemas.microsoft.com/office/drawing/2014/main" id="{6AA00E6B-5FAD-B961-1AB6-0CD0455D695B}"/>
              </a:ext>
            </a:extLst>
          </p:cNvPr>
          <p:cNvSpPr txBox="1"/>
          <p:nvPr/>
        </p:nvSpPr>
        <p:spPr>
          <a:xfrm>
            <a:off x="2462821" y="4282773"/>
            <a:ext cx="7106409" cy="1372171"/>
          </a:xfrm>
          <a:prstGeom prst="rect">
            <a:avLst/>
          </a:prstGeom>
        </p:spPr>
        <p:txBody>
          <a:bodyPr wrap="square" lIns="0" tIns="0" rIns="0" bIns="0" rtlCol="0" anchor="t">
            <a:spAutoFit/>
          </a:bodyPr>
          <a:lstStyle/>
          <a:p>
            <a:pPr algn="l">
              <a:lnSpc>
                <a:spcPts val="10661"/>
              </a:lnSpc>
            </a:pPr>
            <a:r>
              <a:rPr lang="en-US" sz="8959" b="1">
                <a:solidFill>
                  <a:srgbClr val="FFFFFF"/>
                </a:solidFill>
                <a:latin typeface="Antonio Bold"/>
                <a:ea typeface="Antonio Bold"/>
                <a:cs typeface="Antonio Bold"/>
                <a:sym typeface="Antonio Bold"/>
              </a:rPr>
              <a:t>OPEN Q&amp;A</a:t>
            </a:r>
          </a:p>
        </p:txBody>
      </p:sp>
      <p:pic>
        <p:nvPicPr>
          <p:cNvPr id="12" name="Picture Placeholder 12" descr="A group of people standing in a field">
            <a:extLst>
              <a:ext uri="{FF2B5EF4-FFF2-40B4-BE49-F238E27FC236}">
                <a16:creationId xmlns:a16="http://schemas.microsoft.com/office/drawing/2014/main" id="{FB1826E9-B7CF-DFE7-4784-47AD3907D191}"/>
              </a:ext>
            </a:extLst>
          </p:cNvPr>
          <p:cNvPicPr>
            <a:picLocks noChangeAspect="1"/>
          </p:cNvPicPr>
          <p:nvPr/>
        </p:nvPicPr>
        <p:blipFill>
          <a:blip r:embed="rId4"/>
          <a:srcRect l="16604" r="16604"/>
          <a:stretch/>
        </p:blipFill>
        <p:spPr>
          <a:xfrm rot="16200000">
            <a:off x="10313804" y="140407"/>
            <a:ext cx="10363200" cy="10363200"/>
          </a:xfrm>
          <a:prstGeom prst="ellipse">
            <a:avLst/>
          </a:prstGeom>
        </p:spPr>
      </p:pic>
    </p:spTree>
    <p:extLst>
      <p:ext uri="{BB962C8B-B14F-4D97-AF65-F5344CB8AC3E}">
        <p14:creationId xmlns:p14="http://schemas.microsoft.com/office/powerpoint/2010/main" val="2544651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44B5"/>
        </a:solidFill>
        <a:effectLst/>
      </p:bgPr>
    </p:bg>
    <p:spTree>
      <p:nvGrpSpPr>
        <p:cNvPr id="1" name=""/>
        <p:cNvGrpSpPr/>
        <p:nvPr/>
      </p:nvGrpSpPr>
      <p:grpSpPr>
        <a:xfrm>
          <a:off x="0" y="0"/>
          <a:ext cx="0" cy="0"/>
          <a:chOff x="0" y="0"/>
          <a:chExt cx="0" cy="0"/>
        </a:xfrm>
      </p:grpSpPr>
      <p:sp>
        <p:nvSpPr>
          <p:cNvPr id="2" name="TextBox 2"/>
          <p:cNvSpPr txBox="1"/>
          <p:nvPr/>
        </p:nvSpPr>
        <p:spPr>
          <a:xfrm>
            <a:off x="17122140" y="9116538"/>
            <a:ext cx="393686" cy="343109"/>
          </a:xfrm>
          <a:prstGeom prst="rect">
            <a:avLst/>
          </a:prstGeom>
        </p:spPr>
        <p:txBody>
          <a:bodyPr lIns="0" tIns="0" rIns="0" bIns="0" rtlCol="0" anchor="t">
            <a:spAutoFit/>
          </a:bodyPr>
          <a:lstStyle/>
          <a:p>
            <a:pPr algn="r">
              <a:lnSpc>
                <a:spcPts val="2160"/>
              </a:lnSpc>
            </a:pPr>
            <a:r>
              <a:rPr lang="en-US" sz="1800" b="1">
                <a:solidFill>
                  <a:srgbClr val="0044B5"/>
                </a:solidFill>
                <a:latin typeface="Arimo Bold"/>
                <a:ea typeface="Arimo Bold"/>
                <a:cs typeface="Arimo Bold"/>
                <a:sym typeface="Arimo Bold"/>
              </a:rPr>
              <a:t>‹#›</a:t>
            </a:r>
          </a:p>
        </p:txBody>
      </p:sp>
      <p:sp>
        <p:nvSpPr>
          <p:cNvPr id="3" name="Freeform 3"/>
          <p:cNvSpPr/>
          <p:nvPr/>
        </p:nvSpPr>
        <p:spPr>
          <a:xfrm>
            <a:off x="647699" y="8723085"/>
            <a:ext cx="940028" cy="940028"/>
          </a:xfrm>
          <a:custGeom>
            <a:avLst/>
            <a:gdLst/>
            <a:ahLst/>
            <a:cxnLst/>
            <a:rect l="l" t="t" r="r" b="b"/>
            <a:pathLst>
              <a:path w="940028" h="940028">
                <a:moveTo>
                  <a:pt x="0" y="0"/>
                </a:moveTo>
                <a:lnTo>
                  <a:pt x="940027" y="0"/>
                </a:lnTo>
                <a:lnTo>
                  <a:pt x="940027" y="940027"/>
                </a:lnTo>
                <a:lnTo>
                  <a:pt x="0" y="940027"/>
                </a:lnTo>
                <a:lnTo>
                  <a:pt x="0" y="0"/>
                </a:lnTo>
                <a:close/>
              </a:path>
            </a:pathLst>
          </a:custGeom>
          <a:blipFill>
            <a:blip r:embed="rId2"/>
            <a:stretch>
              <a:fillRect/>
            </a:stretch>
          </a:blipFill>
        </p:spPr>
        <p:txBody>
          <a:bodyPr/>
          <a:lstStyle/>
          <a:p>
            <a:endParaRPr lang="en-US"/>
          </a:p>
        </p:txBody>
      </p:sp>
      <p:sp>
        <p:nvSpPr>
          <p:cNvPr id="4" name="Freeform 4" descr="A black background with white text  Description automatically generated"/>
          <p:cNvSpPr/>
          <p:nvPr/>
        </p:nvSpPr>
        <p:spPr>
          <a:xfrm>
            <a:off x="5130762" y="3929333"/>
            <a:ext cx="8026475" cy="2428334"/>
          </a:xfrm>
          <a:custGeom>
            <a:avLst/>
            <a:gdLst/>
            <a:ahLst/>
            <a:cxnLst/>
            <a:rect l="l" t="t" r="r" b="b"/>
            <a:pathLst>
              <a:path w="8026475" h="2428334">
                <a:moveTo>
                  <a:pt x="0" y="0"/>
                </a:moveTo>
                <a:lnTo>
                  <a:pt x="8026475" y="0"/>
                </a:lnTo>
                <a:lnTo>
                  <a:pt x="8026475" y="2428333"/>
                </a:lnTo>
                <a:lnTo>
                  <a:pt x="0" y="2428333"/>
                </a:lnTo>
                <a:lnTo>
                  <a:pt x="0" y="0"/>
                </a:lnTo>
                <a:close/>
              </a:path>
            </a:pathLst>
          </a:custGeom>
          <a:blipFill>
            <a:blip r:embed="rId3"/>
            <a:stretch>
              <a:fillRect t="-14" b="-14"/>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4B5"/>
        </a:solidFill>
        <a:effectLst/>
      </p:bgPr>
    </p:bg>
    <p:spTree>
      <p:nvGrpSpPr>
        <p:cNvPr id="1" name="">
          <a:extLst>
            <a:ext uri="{FF2B5EF4-FFF2-40B4-BE49-F238E27FC236}">
              <a16:creationId xmlns:a16="http://schemas.microsoft.com/office/drawing/2014/main" id="{B957DA45-A755-8D9C-19EF-1E5E33D3EFD1}"/>
            </a:ext>
          </a:extLst>
        </p:cNvPr>
        <p:cNvGrpSpPr/>
        <p:nvPr/>
      </p:nvGrpSpPr>
      <p:grpSpPr>
        <a:xfrm>
          <a:off x="0" y="0"/>
          <a:ext cx="0" cy="0"/>
          <a:chOff x="0" y="0"/>
          <a:chExt cx="0" cy="0"/>
        </a:xfrm>
      </p:grpSpPr>
      <p:sp>
        <p:nvSpPr>
          <p:cNvPr id="4" name="Freeform 4" descr="A black background with white text  Description automatically generated">
            <a:extLst>
              <a:ext uri="{FF2B5EF4-FFF2-40B4-BE49-F238E27FC236}">
                <a16:creationId xmlns:a16="http://schemas.microsoft.com/office/drawing/2014/main" id="{A81849DB-1CB1-992A-BB21-2DDD32532A3A}"/>
              </a:ext>
            </a:extLst>
          </p:cNvPr>
          <p:cNvSpPr/>
          <p:nvPr/>
        </p:nvSpPr>
        <p:spPr>
          <a:xfrm>
            <a:off x="605495" y="8742940"/>
            <a:ext cx="3714652" cy="1123833"/>
          </a:xfrm>
          <a:custGeom>
            <a:avLst/>
            <a:gdLst/>
            <a:ahLst/>
            <a:cxnLst/>
            <a:rect l="l" t="t" r="r" b="b"/>
            <a:pathLst>
              <a:path w="3714652" h="1123833">
                <a:moveTo>
                  <a:pt x="0" y="0"/>
                </a:moveTo>
                <a:lnTo>
                  <a:pt x="3714652" y="0"/>
                </a:lnTo>
                <a:lnTo>
                  <a:pt x="3714652" y="1123832"/>
                </a:lnTo>
                <a:lnTo>
                  <a:pt x="0" y="1123832"/>
                </a:lnTo>
                <a:lnTo>
                  <a:pt x="0" y="0"/>
                </a:lnTo>
                <a:close/>
              </a:path>
            </a:pathLst>
          </a:custGeom>
          <a:blipFill>
            <a:blip r:embed="rId3"/>
            <a:stretch>
              <a:fillRect t="-14" b="-14"/>
            </a:stretch>
          </a:blipFill>
        </p:spPr>
        <p:txBody>
          <a:bodyPr/>
          <a:lstStyle/>
          <a:p>
            <a:endParaRPr lang="en-US"/>
          </a:p>
        </p:txBody>
      </p:sp>
      <p:grpSp>
        <p:nvGrpSpPr>
          <p:cNvPr id="5" name="Group 5">
            <a:extLst>
              <a:ext uri="{FF2B5EF4-FFF2-40B4-BE49-F238E27FC236}">
                <a16:creationId xmlns:a16="http://schemas.microsoft.com/office/drawing/2014/main" id="{CDA97BAE-A390-8562-4E6F-D4CB765DBD26}"/>
              </a:ext>
            </a:extLst>
          </p:cNvPr>
          <p:cNvGrpSpPr/>
          <p:nvPr/>
        </p:nvGrpSpPr>
        <p:grpSpPr>
          <a:xfrm>
            <a:off x="9489672" y="-683725"/>
            <a:ext cx="12011465" cy="12011465"/>
            <a:chOff x="0" y="0"/>
            <a:chExt cx="812800" cy="812800"/>
          </a:xfrm>
        </p:grpSpPr>
        <p:sp>
          <p:nvSpPr>
            <p:cNvPr id="6" name="Freeform 6">
              <a:extLst>
                <a:ext uri="{FF2B5EF4-FFF2-40B4-BE49-F238E27FC236}">
                  <a16:creationId xmlns:a16="http://schemas.microsoft.com/office/drawing/2014/main" id="{977DDAFA-FD79-F974-521B-BEB034C0E99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A00"/>
            </a:solidFill>
          </p:spPr>
          <p:txBody>
            <a:bodyPr/>
            <a:lstStyle/>
            <a:p>
              <a:endParaRPr lang="en-US"/>
            </a:p>
          </p:txBody>
        </p:sp>
        <p:sp>
          <p:nvSpPr>
            <p:cNvPr id="7" name="TextBox 7">
              <a:extLst>
                <a:ext uri="{FF2B5EF4-FFF2-40B4-BE49-F238E27FC236}">
                  <a16:creationId xmlns:a16="http://schemas.microsoft.com/office/drawing/2014/main" id="{B40C9BE4-DD17-AA14-0F36-78A71EA42552}"/>
                </a:ext>
              </a:extLst>
            </p:cNvPr>
            <p:cNvSpPr txBox="1"/>
            <p:nvPr/>
          </p:nvSpPr>
          <p:spPr>
            <a:xfrm>
              <a:off x="76200" y="76200"/>
              <a:ext cx="660400" cy="660400"/>
            </a:xfrm>
            <a:prstGeom prst="rect">
              <a:avLst/>
            </a:prstGeom>
          </p:spPr>
          <p:txBody>
            <a:bodyPr lIns="50800" tIns="50800" rIns="50800" bIns="50800" rtlCol="0" anchor="ctr"/>
            <a:lstStyle/>
            <a:p>
              <a:pPr algn="ctr">
                <a:lnSpc>
                  <a:spcPts val="1980"/>
                </a:lnSpc>
              </a:pPr>
              <a:endParaRPr/>
            </a:p>
          </p:txBody>
        </p:sp>
      </p:grpSp>
      <p:sp>
        <p:nvSpPr>
          <p:cNvPr id="10" name="TextBox 10">
            <a:extLst>
              <a:ext uri="{FF2B5EF4-FFF2-40B4-BE49-F238E27FC236}">
                <a16:creationId xmlns:a16="http://schemas.microsoft.com/office/drawing/2014/main" id="{5F65472C-12CB-3A89-F88A-19F6A35BBCC2}"/>
              </a:ext>
            </a:extLst>
          </p:cNvPr>
          <p:cNvSpPr txBox="1"/>
          <p:nvPr/>
        </p:nvSpPr>
        <p:spPr>
          <a:xfrm>
            <a:off x="1971197" y="3085244"/>
            <a:ext cx="7106409" cy="4116512"/>
          </a:xfrm>
          <a:prstGeom prst="rect">
            <a:avLst/>
          </a:prstGeom>
        </p:spPr>
        <p:txBody>
          <a:bodyPr wrap="square" lIns="0" tIns="0" rIns="0" bIns="0" rtlCol="0" anchor="t">
            <a:spAutoFit/>
          </a:bodyPr>
          <a:lstStyle/>
          <a:p>
            <a:pPr algn="l">
              <a:lnSpc>
                <a:spcPts val="10661"/>
              </a:lnSpc>
            </a:pPr>
            <a:r>
              <a:rPr lang="en-US" sz="8959" b="1">
                <a:solidFill>
                  <a:srgbClr val="FFFFFF"/>
                </a:solidFill>
                <a:latin typeface="Antonio Bold"/>
                <a:ea typeface="Antonio Bold"/>
                <a:cs typeface="Antonio Bold"/>
                <a:sym typeface="Antonio Bold"/>
              </a:rPr>
              <a:t>INTRODUCTIONS FROM THE FULL LIVES TEAM</a:t>
            </a:r>
          </a:p>
        </p:txBody>
      </p:sp>
      <p:pic>
        <p:nvPicPr>
          <p:cNvPr id="12" name="Picture Placeholder 12" descr="A group of people standing in a field">
            <a:extLst>
              <a:ext uri="{FF2B5EF4-FFF2-40B4-BE49-F238E27FC236}">
                <a16:creationId xmlns:a16="http://schemas.microsoft.com/office/drawing/2014/main" id="{C4D4BE4A-8192-6F6A-7CFF-65A4CF05F713}"/>
              </a:ext>
            </a:extLst>
          </p:cNvPr>
          <p:cNvPicPr>
            <a:picLocks noChangeAspect="1"/>
          </p:cNvPicPr>
          <p:nvPr/>
        </p:nvPicPr>
        <p:blipFill>
          <a:blip r:embed="rId4"/>
          <a:srcRect l="16604" r="16604"/>
          <a:stretch/>
        </p:blipFill>
        <p:spPr>
          <a:xfrm rot="16200000">
            <a:off x="10313804" y="140407"/>
            <a:ext cx="10363200" cy="10363200"/>
          </a:xfrm>
          <a:prstGeom prst="ellipse">
            <a:avLst/>
          </a:prstGeom>
        </p:spPr>
      </p:pic>
    </p:spTree>
    <p:extLst>
      <p:ext uri="{BB962C8B-B14F-4D97-AF65-F5344CB8AC3E}">
        <p14:creationId xmlns:p14="http://schemas.microsoft.com/office/powerpoint/2010/main" val="3238390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ue text on a black background  Description automatically generated"/>
          <p:cNvSpPr/>
          <p:nvPr/>
        </p:nvSpPr>
        <p:spPr>
          <a:xfrm>
            <a:off x="680733" y="8763838"/>
            <a:ext cx="2828897" cy="855855"/>
          </a:xfrm>
          <a:custGeom>
            <a:avLst/>
            <a:gdLst/>
            <a:ahLst/>
            <a:cxnLst/>
            <a:rect l="l" t="t" r="r" b="b"/>
            <a:pathLst>
              <a:path w="2828897" h="855855">
                <a:moveTo>
                  <a:pt x="0" y="0"/>
                </a:moveTo>
                <a:lnTo>
                  <a:pt x="2828897" y="0"/>
                </a:lnTo>
                <a:lnTo>
                  <a:pt x="2828897" y="855856"/>
                </a:lnTo>
                <a:lnTo>
                  <a:pt x="0" y="855856"/>
                </a:lnTo>
                <a:lnTo>
                  <a:pt x="0" y="0"/>
                </a:lnTo>
                <a:close/>
              </a:path>
            </a:pathLst>
          </a:custGeom>
          <a:blipFill>
            <a:blip r:embed="rId3"/>
            <a:stretch>
              <a:fillRect t="-14" b="-14"/>
            </a:stretch>
          </a:blipFill>
        </p:spPr>
        <p:txBody>
          <a:bodyPr/>
          <a:lstStyle/>
          <a:p>
            <a:endParaRPr lang="en-US"/>
          </a:p>
        </p:txBody>
      </p:sp>
      <p:grpSp>
        <p:nvGrpSpPr>
          <p:cNvPr id="3" name="Group 3"/>
          <p:cNvGrpSpPr/>
          <p:nvPr/>
        </p:nvGrpSpPr>
        <p:grpSpPr>
          <a:xfrm>
            <a:off x="2053245" y="2884946"/>
            <a:ext cx="2912770" cy="291277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8098" r="-8098"/>
              </a:stretch>
            </a:blipFill>
          </p:spPr>
          <p:txBody>
            <a:bodyPr/>
            <a:lstStyle/>
            <a:p>
              <a:endParaRPr lang="en-US"/>
            </a:p>
          </p:txBody>
        </p:sp>
      </p:grpSp>
      <p:sp>
        <p:nvSpPr>
          <p:cNvPr id="5" name="TextBox 5"/>
          <p:cNvSpPr txBox="1"/>
          <p:nvPr/>
        </p:nvSpPr>
        <p:spPr>
          <a:xfrm>
            <a:off x="1185328" y="6192596"/>
            <a:ext cx="4648603" cy="531620"/>
          </a:xfrm>
          <a:prstGeom prst="rect">
            <a:avLst/>
          </a:prstGeom>
        </p:spPr>
        <p:txBody>
          <a:bodyPr wrap="square" lIns="0" tIns="0" rIns="0" bIns="0" rtlCol="0" anchor="t">
            <a:spAutoFit/>
          </a:bodyPr>
          <a:lstStyle/>
          <a:p>
            <a:pPr algn="l">
              <a:lnSpc>
                <a:spcPts val="4293"/>
              </a:lnSpc>
            </a:pPr>
            <a:r>
              <a:rPr lang="en-US" sz="3067" b="1">
                <a:solidFill>
                  <a:srgbClr val="0044B5"/>
                </a:solidFill>
                <a:latin typeface="Palanquin Bold"/>
                <a:ea typeface="Palanquin Bold"/>
                <a:cs typeface="Palanquin Bold"/>
                <a:sym typeface="Palanquin Bold"/>
              </a:rPr>
              <a:t>Katie Chatfield MPH, RDN </a:t>
            </a:r>
          </a:p>
        </p:txBody>
      </p:sp>
      <p:sp>
        <p:nvSpPr>
          <p:cNvPr id="6" name="TextBox 6"/>
          <p:cNvSpPr txBox="1"/>
          <p:nvPr/>
        </p:nvSpPr>
        <p:spPr>
          <a:xfrm>
            <a:off x="1836689" y="6773243"/>
            <a:ext cx="3345880" cy="398664"/>
          </a:xfrm>
          <a:prstGeom prst="rect">
            <a:avLst/>
          </a:prstGeom>
        </p:spPr>
        <p:txBody>
          <a:bodyPr lIns="0" tIns="0" rIns="0" bIns="0" rtlCol="0" anchor="t">
            <a:spAutoFit/>
          </a:bodyPr>
          <a:lstStyle/>
          <a:p>
            <a:pPr algn="l">
              <a:lnSpc>
                <a:spcPts val="3271"/>
              </a:lnSpc>
            </a:pPr>
            <a:r>
              <a:rPr lang="en-US" sz="2336">
                <a:solidFill>
                  <a:srgbClr val="0044B5"/>
                </a:solidFill>
                <a:latin typeface="Palanquin"/>
                <a:ea typeface="Palanquin"/>
                <a:cs typeface="Palanquin"/>
                <a:sym typeface="Palanquin"/>
              </a:rPr>
              <a:t>Full Lives Program Officer </a:t>
            </a:r>
          </a:p>
        </p:txBody>
      </p:sp>
      <p:grpSp>
        <p:nvGrpSpPr>
          <p:cNvPr id="7" name="Group 7"/>
          <p:cNvGrpSpPr/>
          <p:nvPr/>
        </p:nvGrpSpPr>
        <p:grpSpPr>
          <a:xfrm>
            <a:off x="7647611" y="2944643"/>
            <a:ext cx="2912770" cy="291277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7894" r="-7894"/>
              </a:stretch>
            </a:blipFill>
          </p:spPr>
          <p:txBody>
            <a:bodyPr/>
            <a:lstStyle/>
            <a:p>
              <a:endParaRPr lang="en-US"/>
            </a:p>
          </p:txBody>
        </p:sp>
      </p:grpSp>
      <p:sp>
        <p:nvSpPr>
          <p:cNvPr id="9" name="TextBox 9"/>
          <p:cNvSpPr txBox="1"/>
          <p:nvPr/>
        </p:nvSpPr>
        <p:spPr>
          <a:xfrm>
            <a:off x="7910448" y="6192596"/>
            <a:ext cx="2467103" cy="531620"/>
          </a:xfrm>
          <a:prstGeom prst="rect">
            <a:avLst/>
          </a:prstGeom>
        </p:spPr>
        <p:txBody>
          <a:bodyPr wrap="square" lIns="0" tIns="0" rIns="0" bIns="0" rtlCol="0" anchor="t">
            <a:spAutoFit/>
          </a:bodyPr>
          <a:lstStyle/>
          <a:p>
            <a:pPr algn="l">
              <a:lnSpc>
                <a:spcPts val="4293"/>
              </a:lnSpc>
            </a:pPr>
            <a:r>
              <a:rPr lang="en-US" sz="3067" b="1">
                <a:solidFill>
                  <a:srgbClr val="0044B5"/>
                </a:solidFill>
                <a:latin typeface="Palanquin Bold"/>
                <a:ea typeface="Palanquin Bold"/>
                <a:cs typeface="Palanquin Bold"/>
                <a:sym typeface="Palanquin Bold"/>
              </a:rPr>
              <a:t>Zach Mellow </a:t>
            </a:r>
          </a:p>
        </p:txBody>
      </p:sp>
      <p:sp>
        <p:nvSpPr>
          <p:cNvPr id="10" name="TextBox 10"/>
          <p:cNvSpPr txBox="1"/>
          <p:nvPr/>
        </p:nvSpPr>
        <p:spPr>
          <a:xfrm>
            <a:off x="7967697" y="6773243"/>
            <a:ext cx="2352604" cy="398664"/>
          </a:xfrm>
          <a:prstGeom prst="rect">
            <a:avLst/>
          </a:prstGeom>
        </p:spPr>
        <p:txBody>
          <a:bodyPr lIns="0" tIns="0" rIns="0" bIns="0" rtlCol="0" anchor="t">
            <a:spAutoFit/>
          </a:bodyPr>
          <a:lstStyle/>
          <a:p>
            <a:pPr algn="l">
              <a:lnSpc>
                <a:spcPts val="3271"/>
              </a:lnSpc>
            </a:pPr>
            <a:r>
              <a:rPr lang="en-US" sz="2336">
                <a:solidFill>
                  <a:srgbClr val="0044B5"/>
                </a:solidFill>
                <a:latin typeface="Palanquin"/>
                <a:ea typeface="Palanquin"/>
                <a:cs typeface="Palanquin"/>
                <a:sym typeface="Palanquin"/>
              </a:rPr>
              <a:t>Program Manager </a:t>
            </a:r>
          </a:p>
        </p:txBody>
      </p:sp>
      <p:sp>
        <p:nvSpPr>
          <p:cNvPr id="11" name="TextBox 11"/>
          <p:cNvSpPr txBox="1"/>
          <p:nvPr/>
        </p:nvSpPr>
        <p:spPr>
          <a:xfrm>
            <a:off x="1028700" y="1076325"/>
            <a:ext cx="8979377" cy="676656"/>
          </a:xfrm>
          <a:prstGeom prst="rect">
            <a:avLst/>
          </a:prstGeom>
        </p:spPr>
        <p:txBody>
          <a:bodyPr lIns="0" tIns="0" rIns="0" bIns="0" rtlCol="0" anchor="t">
            <a:spAutoFit/>
          </a:bodyPr>
          <a:lstStyle/>
          <a:p>
            <a:pPr algn="l">
              <a:lnSpc>
                <a:spcPts val="5232"/>
              </a:lnSpc>
            </a:pPr>
            <a:r>
              <a:rPr lang="en-US" sz="4800">
                <a:solidFill>
                  <a:srgbClr val="0044B5"/>
                </a:solidFill>
                <a:latin typeface="Antonio Bold" pitchFamily="2" charset="0"/>
                <a:ea typeface="Palanquin"/>
                <a:cs typeface="Palanquin"/>
                <a:sym typeface="Palanquin"/>
              </a:rPr>
              <a:t>FULL LIVES TEAM </a:t>
            </a:r>
          </a:p>
        </p:txBody>
      </p:sp>
      <p:sp>
        <p:nvSpPr>
          <p:cNvPr id="12" name="TextBox 6">
            <a:extLst>
              <a:ext uri="{FF2B5EF4-FFF2-40B4-BE49-F238E27FC236}">
                <a16:creationId xmlns:a16="http://schemas.microsoft.com/office/drawing/2014/main" id="{195280A1-C1C1-3A9D-C496-571A4111ABD4}"/>
              </a:ext>
            </a:extLst>
          </p:cNvPr>
          <p:cNvSpPr txBox="1"/>
          <p:nvPr/>
        </p:nvSpPr>
        <p:spPr>
          <a:xfrm>
            <a:off x="1836689" y="7215690"/>
            <a:ext cx="3345880" cy="407291"/>
          </a:xfrm>
          <a:prstGeom prst="rect">
            <a:avLst/>
          </a:prstGeom>
        </p:spPr>
        <p:txBody>
          <a:bodyPr lIns="0" tIns="0" rIns="0" bIns="0" rtlCol="0" anchor="t">
            <a:spAutoFit/>
          </a:bodyPr>
          <a:lstStyle/>
          <a:p>
            <a:pPr algn="l">
              <a:lnSpc>
                <a:spcPts val="3271"/>
              </a:lnSpc>
            </a:pPr>
            <a:r>
              <a:rPr lang="en-US" sz="2336">
                <a:solidFill>
                  <a:srgbClr val="0044B5"/>
                </a:solidFill>
                <a:latin typeface="Palanquin"/>
                <a:ea typeface="Palanquin"/>
                <a:cs typeface="Palanquin"/>
                <a:sym typeface="Palanquin"/>
              </a:rPr>
              <a:t>Katie.Chatfield@gtcuw.org</a:t>
            </a:r>
          </a:p>
        </p:txBody>
      </p:sp>
      <p:sp>
        <p:nvSpPr>
          <p:cNvPr id="13" name="TextBox 6">
            <a:extLst>
              <a:ext uri="{FF2B5EF4-FFF2-40B4-BE49-F238E27FC236}">
                <a16:creationId xmlns:a16="http://schemas.microsoft.com/office/drawing/2014/main" id="{6EF68825-5676-7A4B-03F2-6E22175C154F}"/>
              </a:ext>
            </a:extLst>
          </p:cNvPr>
          <p:cNvSpPr txBox="1"/>
          <p:nvPr/>
        </p:nvSpPr>
        <p:spPr>
          <a:xfrm>
            <a:off x="7471059" y="7171907"/>
            <a:ext cx="3345880" cy="407291"/>
          </a:xfrm>
          <a:prstGeom prst="rect">
            <a:avLst/>
          </a:prstGeom>
        </p:spPr>
        <p:txBody>
          <a:bodyPr lIns="0" tIns="0" rIns="0" bIns="0" rtlCol="0" anchor="t">
            <a:spAutoFit/>
          </a:bodyPr>
          <a:lstStyle/>
          <a:p>
            <a:pPr algn="l">
              <a:lnSpc>
                <a:spcPts val="3271"/>
              </a:lnSpc>
            </a:pPr>
            <a:r>
              <a:rPr lang="en-US" sz="2336">
                <a:solidFill>
                  <a:srgbClr val="0044B5"/>
                </a:solidFill>
                <a:latin typeface="Palanquin"/>
                <a:ea typeface="Palanquin"/>
                <a:cs typeface="Palanquin"/>
                <a:sym typeface="Palanquin"/>
              </a:rPr>
              <a:t>Zach.Mellow@gtcuw.org</a:t>
            </a:r>
          </a:p>
        </p:txBody>
      </p:sp>
      <p:pic>
        <p:nvPicPr>
          <p:cNvPr id="18" name="Picture 17">
            <a:extLst>
              <a:ext uri="{FF2B5EF4-FFF2-40B4-BE49-F238E27FC236}">
                <a16:creationId xmlns:a16="http://schemas.microsoft.com/office/drawing/2014/main" id="{F93A90B5-A2E6-E9C1-3A5A-E74E74BA3037}"/>
              </a:ext>
            </a:extLst>
          </p:cNvPr>
          <p:cNvPicPr>
            <a:picLocks noChangeAspect="1"/>
          </p:cNvPicPr>
          <p:nvPr/>
        </p:nvPicPr>
        <p:blipFill>
          <a:blip r:embed="rId6"/>
          <a:srcRect l="7905" t="1161" r="6008" b="431"/>
          <a:stretch>
            <a:fillRect/>
          </a:stretch>
        </p:blipFill>
        <p:spPr>
          <a:xfrm>
            <a:off x="13241977" y="2884946"/>
            <a:ext cx="2992778" cy="3032165"/>
          </a:xfrm>
          <a:prstGeom prst="rect">
            <a:avLst/>
          </a:prstGeom>
        </p:spPr>
      </p:pic>
      <p:sp>
        <p:nvSpPr>
          <p:cNvPr id="19" name="TextBox 9">
            <a:extLst>
              <a:ext uri="{FF2B5EF4-FFF2-40B4-BE49-F238E27FC236}">
                <a16:creationId xmlns:a16="http://schemas.microsoft.com/office/drawing/2014/main" id="{3AEBDAAE-1AA9-9C86-3163-6311F1CEB90C}"/>
              </a:ext>
            </a:extLst>
          </p:cNvPr>
          <p:cNvSpPr txBox="1"/>
          <p:nvPr/>
        </p:nvSpPr>
        <p:spPr>
          <a:xfrm>
            <a:off x="13602067" y="6192596"/>
            <a:ext cx="2467103" cy="531620"/>
          </a:xfrm>
          <a:prstGeom prst="rect">
            <a:avLst/>
          </a:prstGeom>
        </p:spPr>
        <p:txBody>
          <a:bodyPr wrap="square" lIns="0" tIns="0" rIns="0" bIns="0" rtlCol="0" anchor="t">
            <a:spAutoFit/>
          </a:bodyPr>
          <a:lstStyle/>
          <a:p>
            <a:pPr algn="l">
              <a:lnSpc>
                <a:spcPts val="4293"/>
              </a:lnSpc>
            </a:pPr>
            <a:r>
              <a:rPr lang="en-US" sz="3067" b="1">
                <a:solidFill>
                  <a:srgbClr val="0044B5"/>
                </a:solidFill>
                <a:latin typeface="Palanquin Bold"/>
                <a:ea typeface="Palanquin Bold"/>
                <a:cs typeface="Palanquin Bold"/>
                <a:sym typeface="Palanquin Bold"/>
              </a:rPr>
              <a:t>Grace McLean </a:t>
            </a:r>
          </a:p>
        </p:txBody>
      </p:sp>
      <p:sp>
        <p:nvSpPr>
          <p:cNvPr id="20" name="TextBox 10">
            <a:extLst>
              <a:ext uri="{FF2B5EF4-FFF2-40B4-BE49-F238E27FC236}">
                <a16:creationId xmlns:a16="http://schemas.microsoft.com/office/drawing/2014/main" id="{8BEA4DC8-9B90-4B7A-A850-810BD90DF852}"/>
              </a:ext>
            </a:extLst>
          </p:cNvPr>
          <p:cNvSpPr txBox="1"/>
          <p:nvPr/>
        </p:nvSpPr>
        <p:spPr>
          <a:xfrm>
            <a:off x="13342368" y="6773243"/>
            <a:ext cx="2791995" cy="407291"/>
          </a:xfrm>
          <a:prstGeom prst="rect">
            <a:avLst/>
          </a:prstGeom>
        </p:spPr>
        <p:txBody>
          <a:bodyPr wrap="square" lIns="0" tIns="0" rIns="0" bIns="0" rtlCol="0" anchor="t">
            <a:spAutoFit/>
          </a:bodyPr>
          <a:lstStyle/>
          <a:p>
            <a:pPr algn="l">
              <a:lnSpc>
                <a:spcPts val="3271"/>
              </a:lnSpc>
            </a:pPr>
            <a:r>
              <a:rPr lang="en-US" sz="2336">
                <a:solidFill>
                  <a:srgbClr val="0044B5"/>
                </a:solidFill>
                <a:latin typeface="Palanquin"/>
                <a:ea typeface="Palanquin"/>
                <a:cs typeface="Palanquin"/>
                <a:sym typeface="Palanquin"/>
              </a:rPr>
              <a:t>Operations Specialist </a:t>
            </a:r>
          </a:p>
        </p:txBody>
      </p:sp>
      <p:sp>
        <p:nvSpPr>
          <p:cNvPr id="21" name="TextBox 6">
            <a:extLst>
              <a:ext uri="{FF2B5EF4-FFF2-40B4-BE49-F238E27FC236}">
                <a16:creationId xmlns:a16="http://schemas.microsoft.com/office/drawing/2014/main" id="{07A1D5B8-1CD3-97FC-E5CC-F3B6607D15F3}"/>
              </a:ext>
            </a:extLst>
          </p:cNvPr>
          <p:cNvSpPr txBox="1"/>
          <p:nvPr/>
        </p:nvSpPr>
        <p:spPr>
          <a:xfrm>
            <a:off x="13162678" y="7171906"/>
            <a:ext cx="3345880" cy="407291"/>
          </a:xfrm>
          <a:prstGeom prst="rect">
            <a:avLst/>
          </a:prstGeom>
        </p:spPr>
        <p:txBody>
          <a:bodyPr lIns="0" tIns="0" rIns="0" bIns="0" rtlCol="0" anchor="t">
            <a:spAutoFit/>
          </a:bodyPr>
          <a:lstStyle/>
          <a:p>
            <a:pPr algn="l">
              <a:lnSpc>
                <a:spcPts val="3271"/>
              </a:lnSpc>
            </a:pPr>
            <a:r>
              <a:rPr lang="en-US" sz="2336">
                <a:solidFill>
                  <a:srgbClr val="0044B5"/>
                </a:solidFill>
                <a:latin typeface="Palanquin"/>
                <a:ea typeface="Palanquin"/>
                <a:cs typeface="Palanquin"/>
                <a:sym typeface="Palanquin"/>
              </a:rPr>
              <a:t>Grace.McLean@gtcuw.org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4B5"/>
        </a:solidFill>
        <a:effectLst/>
      </p:bgPr>
    </p:bg>
    <p:spTree>
      <p:nvGrpSpPr>
        <p:cNvPr id="1" name="">
          <a:extLst>
            <a:ext uri="{FF2B5EF4-FFF2-40B4-BE49-F238E27FC236}">
              <a16:creationId xmlns:a16="http://schemas.microsoft.com/office/drawing/2014/main" id="{AF5FA338-4B99-5198-CB3B-C95983A7F003}"/>
            </a:ext>
          </a:extLst>
        </p:cNvPr>
        <p:cNvGrpSpPr/>
        <p:nvPr/>
      </p:nvGrpSpPr>
      <p:grpSpPr>
        <a:xfrm>
          <a:off x="0" y="0"/>
          <a:ext cx="0" cy="0"/>
          <a:chOff x="0" y="0"/>
          <a:chExt cx="0" cy="0"/>
        </a:xfrm>
      </p:grpSpPr>
      <p:sp>
        <p:nvSpPr>
          <p:cNvPr id="4" name="Freeform 4" descr="A black background with white text  Description automatically generated">
            <a:extLst>
              <a:ext uri="{FF2B5EF4-FFF2-40B4-BE49-F238E27FC236}">
                <a16:creationId xmlns:a16="http://schemas.microsoft.com/office/drawing/2014/main" id="{0DFD503A-D887-C5D7-FA67-9641E5B6976B}"/>
              </a:ext>
            </a:extLst>
          </p:cNvPr>
          <p:cNvSpPr/>
          <p:nvPr/>
        </p:nvSpPr>
        <p:spPr>
          <a:xfrm>
            <a:off x="605495" y="8742940"/>
            <a:ext cx="3714652" cy="1123833"/>
          </a:xfrm>
          <a:custGeom>
            <a:avLst/>
            <a:gdLst/>
            <a:ahLst/>
            <a:cxnLst/>
            <a:rect l="l" t="t" r="r" b="b"/>
            <a:pathLst>
              <a:path w="3714652" h="1123833">
                <a:moveTo>
                  <a:pt x="0" y="0"/>
                </a:moveTo>
                <a:lnTo>
                  <a:pt x="3714652" y="0"/>
                </a:lnTo>
                <a:lnTo>
                  <a:pt x="3714652" y="1123832"/>
                </a:lnTo>
                <a:lnTo>
                  <a:pt x="0" y="1123832"/>
                </a:lnTo>
                <a:lnTo>
                  <a:pt x="0" y="0"/>
                </a:lnTo>
                <a:close/>
              </a:path>
            </a:pathLst>
          </a:custGeom>
          <a:blipFill>
            <a:blip r:embed="rId3"/>
            <a:stretch>
              <a:fillRect t="-14" b="-14"/>
            </a:stretch>
          </a:blipFill>
        </p:spPr>
        <p:txBody>
          <a:bodyPr/>
          <a:lstStyle/>
          <a:p>
            <a:endParaRPr lang="en-US"/>
          </a:p>
        </p:txBody>
      </p:sp>
      <p:grpSp>
        <p:nvGrpSpPr>
          <p:cNvPr id="5" name="Group 5">
            <a:extLst>
              <a:ext uri="{FF2B5EF4-FFF2-40B4-BE49-F238E27FC236}">
                <a16:creationId xmlns:a16="http://schemas.microsoft.com/office/drawing/2014/main" id="{0E47B778-C7B5-A800-5ABB-4497D7DEEAEE}"/>
              </a:ext>
            </a:extLst>
          </p:cNvPr>
          <p:cNvGrpSpPr/>
          <p:nvPr/>
        </p:nvGrpSpPr>
        <p:grpSpPr>
          <a:xfrm>
            <a:off x="9489672" y="-683725"/>
            <a:ext cx="12011465" cy="12011465"/>
            <a:chOff x="0" y="0"/>
            <a:chExt cx="812800" cy="812800"/>
          </a:xfrm>
        </p:grpSpPr>
        <p:sp>
          <p:nvSpPr>
            <p:cNvPr id="6" name="Freeform 6">
              <a:extLst>
                <a:ext uri="{FF2B5EF4-FFF2-40B4-BE49-F238E27FC236}">
                  <a16:creationId xmlns:a16="http://schemas.microsoft.com/office/drawing/2014/main" id="{02EA9F2A-4252-F70F-0E15-20A32230816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A00"/>
            </a:solidFill>
          </p:spPr>
          <p:txBody>
            <a:bodyPr/>
            <a:lstStyle/>
            <a:p>
              <a:endParaRPr lang="en-US"/>
            </a:p>
          </p:txBody>
        </p:sp>
        <p:sp>
          <p:nvSpPr>
            <p:cNvPr id="7" name="TextBox 7">
              <a:extLst>
                <a:ext uri="{FF2B5EF4-FFF2-40B4-BE49-F238E27FC236}">
                  <a16:creationId xmlns:a16="http://schemas.microsoft.com/office/drawing/2014/main" id="{05A7B4F5-3E79-20AE-4A52-56034C6CAE0E}"/>
                </a:ext>
              </a:extLst>
            </p:cNvPr>
            <p:cNvSpPr txBox="1"/>
            <p:nvPr/>
          </p:nvSpPr>
          <p:spPr>
            <a:xfrm>
              <a:off x="76200" y="76200"/>
              <a:ext cx="660400" cy="660400"/>
            </a:xfrm>
            <a:prstGeom prst="rect">
              <a:avLst/>
            </a:prstGeom>
          </p:spPr>
          <p:txBody>
            <a:bodyPr lIns="50800" tIns="50800" rIns="50800" bIns="50800" rtlCol="0" anchor="ctr"/>
            <a:lstStyle/>
            <a:p>
              <a:pPr algn="ctr">
                <a:lnSpc>
                  <a:spcPts val="1980"/>
                </a:lnSpc>
              </a:pPr>
              <a:endParaRPr/>
            </a:p>
          </p:txBody>
        </p:sp>
      </p:grpSp>
      <p:sp>
        <p:nvSpPr>
          <p:cNvPr id="10" name="TextBox 10">
            <a:extLst>
              <a:ext uri="{FF2B5EF4-FFF2-40B4-BE49-F238E27FC236}">
                <a16:creationId xmlns:a16="http://schemas.microsoft.com/office/drawing/2014/main" id="{4DC7C81B-1BE6-ECC2-45AE-425372347FE5}"/>
              </a:ext>
            </a:extLst>
          </p:cNvPr>
          <p:cNvSpPr txBox="1"/>
          <p:nvPr/>
        </p:nvSpPr>
        <p:spPr>
          <a:xfrm>
            <a:off x="2232291" y="3771329"/>
            <a:ext cx="7106409" cy="2744341"/>
          </a:xfrm>
          <a:prstGeom prst="rect">
            <a:avLst/>
          </a:prstGeom>
        </p:spPr>
        <p:txBody>
          <a:bodyPr wrap="square" lIns="0" tIns="0" rIns="0" bIns="0" rtlCol="0" anchor="t">
            <a:spAutoFit/>
          </a:bodyPr>
          <a:lstStyle/>
          <a:p>
            <a:pPr algn="l">
              <a:lnSpc>
                <a:spcPts val="10661"/>
              </a:lnSpc>
            </a:pPr>
            <a:r>
              <a:rPr lang="en-US" sz="8959" b="1">
                <a:solidFill>
                  <a:srgbClr val="FFFFFF"/>
                </a:solidFill>
                <a:latin typeface="Antonio Bold"/>
                <a:ea typeface="Antonio Bold"/>
                <a:cs typeface="Antonio Bold"/>
                <a:sym typeface="Antonio Bold"/>
              </a:rPr>
              <a:t>FULL LIVES BACKGROUND</a:t>
            </a:r>
          </a:p>
        </p:txBody>
      </p:sp>
      <p:pic>
        <p:nvPicPr>
          <p:cNvPr id="12" name="Picture Placeholder 12" descr="A group of people standing in a field">
            <a:extLst>
              <a:ext uri="{FF2B5EF4-FFF2-40B4-BE49-F238E27FC236}">
                <a16:creationId xmlns:a16="http://schemas.microsoft.com/office/drawing/2014/main" id="{B1708172-DA58-564A-A425-2E4AD49B0974}"/>
              </a:ext>
            </a:extLst>
          </p:cNvPr>
          <p:cNvPicPr>
            <a:picLocks noChangeAspect="1"/>
          </p:cNvPicPr>
          <p:nvPr/>
        </p:nvPicPr>
        <p:blipFill>
          <a:blip r:embed="rId4"/>
          <a:srcRect l="16604" r="16604"/>
          <a:stretch/>
        </p:blipFill>
        <p:spPr>
          <a:xfrm rot="16200000">
            <a:off x="10313804" y="140407"/>
            <a:ext cx="10363200" cy="10363200"/>
          </a:xfrm>
          <a:prstGeom prst="ellipse">
            <a:avLst/>
          </a:prstGeom>
        </p:spPr>
      </p:pic>
    </p:spTree>
    <p:extLst>
      <p:ext uri="{BB962C8B-B14F-4D97-AF65-F5344CB8AC3E}">
        <p14:creationId xmlns:p14="http://schemas.microsoft.com/office/powerpoint/2010/main" val="396004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23960" y="0"/>
            <a:ext cx="9464040" cy="10287000"/>
          </a:xfrm>
          <a:custGeom>
            <a:avLst/>
            <a:gdLst/>
            <a:ahLst/>
            <a:cxnLst/>
            <a:rect l="l" t="t" r="r" b="b"/>
            <a:pathLst>
              <a:path w="9464040" h="10287000">
                <a:moveTo>
                  <a:pt x="0" y="0"/>
                </a:moveTo>
                <a:lnTo>
                  <a:pt x="9464040" y="0"/>
                </a:lnTo>
                <a:lnTo>
                  <a:pt x="9464040" y="10287000"/>
                </a:lnTo>
                <a:lnTo>
                  <a:pt x="0" y="10287000"/>
                </a:lnTo>
                <a:lnTo>
                  <a:pt x="0" y="0"/>
                </a:lnTo>
                <a:close/>
              </a:path>
            </a:pathLst>
          </a:custGeom>
          <a:blipFill>
            <a:blip r:embed="rId3"/>
            <a:stretch>
              <a:fillRect/>
            </a:stretch>
          </a:blipFill>
        </p:spPr>
        <p:txBody>
          <a:bodyPr/>
          <a:lstStyle/>
          <a:p>
            <a:endParaRPr lang="en-US"/>
          </a:p>
        </p:txBody>
      </p:sp>
      <p:sp>
        <p:nvSpPr>
          <p:cNvPr id="3" name="Freeform 3" descr="A blue text on a black background  Description automatically generated"/>
          <p:cNvSpPr/>
          <p:nvPr/>
        </p:nvSpPr>
        <p:spPr>
          <a:xfrm>
            <a:off x="680733" y="8763838"/>
            <a:ext cx="2828897" cy="855855"/>
          </a:xfrm>
          <a:custGeom>
            <a:avLst/>
            <a:gdLst/>
            <a:ahLst/>
            <a:cxnLst/>
            <a:rect l="l" t="t" r="r" b="b"/>
            <a:pathLst>
              <a:path w="2828897" h="855855">
                <a:moveTo>
                  <a:pt x="0" y="0"/>
                </a:moveTo>
                <a:lnTo>
                  <a:pt x="2828897" y="0"/>
                </a:lnTo>
                <a:lnTo>
                  <a:pt x="2828897" y="855856"/>
                </a:lnTo>
                <a:lnTo>
                  <a:pt x="0" y="855856"/>
                </a:lnTo>
                <a:lnTo>
                  <a:pt x="0" y="0"/>
                </a:lnTo>
                <a:close/>
              </a:path>
            </a:pathLst>
          </a:custGeom>
          <a:blipFill>
            <a:blip r:embed="rId4"/>
            <a:stretch>
              <a:fillRect t="-14" b="-14"/>
            </a:stretch>
          </a:blipFill>
        </p:spPr>
        <p:txBody>
          <a:bodyPr/>
          <a:lstStyle/>
          <a:p>
            <a:endParaRPr lang="en-US"/>
          </a:p>
        </p:txBody>
      </p:sp>
      <p:sp>
        <p:nvSpPr>
          <p:cNvPr id="4" name="TextBox 4"/>
          <p:cNvSpPr txBox="1"/>
          <p:nvPr/>
        </p:nvSpPr>
        <p:spPr>
          <a:xfrm>
            <a:off x="17122140" y="9116538"/>
            <a:ext cx="393686" cy="343109"/>
          </a:xfrm>
          <a:prstGeom prst="rect">
            <a:avLst/>
          </a:prstGeom>
        </p:spPr>
        <p:txBody>
          <a:bodyPr lIns="0" tIns="0" rIns="0" bIns="0" rtlCol="0" anchor="t">
            <a:spAutoFit/>
          </a:bodyPr>
          <a:lstStyle/>
          <a:p>
            <a:pPr algn="r">
              <a:lnSpc>
                <a:spcPts val="2160"/>
              </a:lnSpc>
            </a:pPr>
            <a:r>
              <a:rPr lang="en-US" sz="1800" b="1">
                <a:solidFill>
                  <a:srgbClr val="0044B5"/>
                </a:solidFill>
                <a:latin typeface="Arimo Bold"/>
                <a:ea typeface="Arimo Bold"/>
                <a:cs typeface="Arimo Bold"/>
                <a:sym typeface="Arimo Bold"/>
              </a:rPr>
              <a:t>‹#›</a:t>
            </a:r>
          </a:p>
        </p:txBody>
      </p:sp>
      <p:sp>
        <p:nvSpPr>
          <p:cNvPr id="5" name="TextBox 5"/>
          <p:cNvSpPr txBox="1"/>
          <p:nvPr/>
        </p:nvSpPr>
        <p:spPr>
          <a:xfrm>
            <a:off x="10970073" y="6221507"/>
            <a:ext cx="5645337" cy="409575"/>
          </a:xfrm>
          <a:prstGeom prst="rect">
            <a:avLst/>
          </a:prstGeom>
        </p:spPr>
        <p:txBody>
          <a:bodyPr lIns="0" tIns="0" rIns="0" bIns="0" rtlCol="0" anchor="t">
            <a:spAutoFit/>
          </a:bodyPr>
          <a:lstStyle/>
          <a:p>
            <a:pPr algn="l">
              <a:lnSpc>
                <a:spcPts val="3240"/>
              </a:lnSpc>
            </a:pPr>
            <a:r>
              <a:rPr lang="en-US" sz="2400" b="1">
                <a:solidFill>
                  <a:srgbClr val="000000"/>
                </a:solidFill>
                <a:latin typeface="Palanquin Bold"/>
                <a:ea typeface="Palanquin Bold"/>
                <a:cs typeface="Palanquin Bold"/>
                <a:sym typeface="Palanquin Bold"/>
              </a:rPr>
              <a:t>-FULL LIVES FUNDED PARTNER </a:t>
            </a:r>
          </a:p>
        </p:txBody>
      </p:sp>
      <p:sp>
        <p:nvSpPr>
          <p:cNvPr id="6" name="TextBox 6"/>
          <p:cNvSpPr txBox="1"/>
          <p:nvPr/>
        </p:nvSpPr>
        <p:spPr>
          <a:xfrm>
            <a:off x="10970073" y="3486575"/>
            <a:ext cx="5645337" cy="2552700"/>
          </a:xfrm>
          <a:prstGeom prst="rect">
            <a:avLst/>
          </a:prstGeom>
        </p:spPr>
        <p:txBody>
          <a:bodyPr lIns="0" tIns="0" rIns="0" bIns="0" rtlCol="0" anchor="t">
            <a:spAutoFit/>
          </a:bodyPr>
          <a:lstStyle/>
          <a:p>
            <a:pPr algn="l">
              <a:lnSpc>
                <a:spcPts val="5040"/>
              </a:lnSpc>
            </a:pPr>
            <a:r>
              <a:rPr lang="en-US" sz="4200" b="1">
                <a:solidFill>
                  <a:srgbClr val="000000"/>
                </a:solidFill>
                <a:latin typeface="Palanquin Bold"/>
                <a:ea typeface="Palanquin Bold"/>
                <a:cs typeface="Palanquin Bold"/>
                <a:sym typeface="Palanquin Bold"/>
              </a:rPr>
              <a:t>“All of this work is feeding the community in a healthy way.”</a:t>
            </a:r>
          </a:p>
        </p:txBody>
      </p:sp>
      <p:sp>
        <p:nvSpPr>
          <p:cNvPr id="7" name="TextBox 7"/>
          <p:cNvSpPr txBox="1"/>
          <p:nvPr/>
        </p:nvSpPr>
        <p:spPr>
          <a:xfrm>
            <a:off x="1028700" y="1962575"/>
            <a:ext cx="6807678" cy="5694444"/>
          </a:xfrm>
          <a:prstGeom prst="rect">
            <a:avLst/>
          </a:prstGeom>
        </p:spPr>
        <p:txBody>
          <a:bodyPr lIns="0" tIns="0" rIns="0" bIns="0" rtlCol="0" anchor="t">
            <a:spAutoFit/>
          </a:bodyPr>
          <a:lstStyle/>
          <a:p>
            <a:pPr algn="l">
              <a:lnSpc>
                <a:spcPts val="3719"/>
              </a:lnSpc>
              <a:spcBef>
                <a:spcPct val="0"/>
              </a:spcBef>
            </a:pPr>
            <a:r>
              <a:rPr lang="en-US" sz="3099">
                <a:solidFill>
                  <a:srgbClr val="0044B5"/>
                </a:solidFill>
                <a:latin typeface="Palanquin"/>
                <a:ea typeface="Palanquin"/>
                <a:cs typeface="Palanquin"/>
                <a:sym typeface="Palanquin"/>
              </a:rPr>
              <a:t>The Full Lives initiative focuses on strengthening the regional community food system to improve long-term food security. </a:t>
            </a:r>
          </a:p>
          <a:p>
            <a:pPr algn="l">
              <a:lnSpc>
                <a:spcPts val="3719"/>
              </a:lnSpc>
              <a:spcBef>
                <a:spcPct val="0"/>
              </a:spcBef>
            </a:pPr>
            <a:endParaRPr lang="en-US" sz="3099">
              <a:solidFill>
                <a:srgbClr val="0044B5"/>
              </a:solidFill>
              <a:latin typeface="Palanquin"/>
              <a:ea typeface="Palanquin"/>
              <a:cs typeface="Palanquin"/>
              <a:sym typeface="Palanquin"/>
            </a:endParaRPr>
          </a:p>
          <a:p>
            <a:pPr algn="l">
              <a:lnSpc>
                <a:spcPts val="3719"/>
              </a:lnSpc>
              <a:spcBef>
                <a:spcPct val="0"/>
              </a:spcBef>
            </a:pPr>
            <a:r>
              <a:rPr lang="en-US" sz="3099" b="1">
                <a:solidFill>
                  <a:srgbClr val="0044B5"/>
                </a:solidFill>
                <a:latin typeface="Palanquin Bold"/>
                <a:ea typeface="Palanquin Bold"/>
                <a:cs typeface="Palanquin Bold"/>
                <a:sym typeface="Palanquin Bold"/>
              </a:rPr>
              <a:t>Vision: </a:t>
            </a:r>
            <a:r>
              <a:rPr lang="en-US" sz="3099">
                <a:solidFill>
                  <a:srgbClr val="0044B5"/>
                </a:solidFill>
                <a:latin typeface="Palanquin"/>
                <a:ea typeface="Palanquin"/>
                <a:cs typeface="Palanquin"/>
                <a:sym typeface="Palanquin"/>
              </a:rPr>
              <a:t>A thriving and equitable Twin Cities regional food system where all communities have physical and economic access to food that meets their cultural, dietary, and nutritional needs. </a:t>
            </a:r>
          </a:p>
          <a:p>
            <a:pPr algn="l">
              <a:lnSpc>
                <a:spcPts val="3719"/>
              </a:lnSpc>
              <a:spcBef>
                <a:spcPct val="0"/>
              </a:spcBef>
            </a:pPr>
            <a:endParaRPr lang="en-US" sz="3099">
              <a:solidFill>
                <a:srgbClr val="0044B5"/>
              </a:solidFill>
              <a:latin typeface="Palanquin"/>
              <a:ea typeface="Palanquin"/>
              <a:cs typeface="Palanquin"/>
              <a:sym typeface="Palanqu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ue text on a black background  Description automatically generated"/>
          <p:cNvSpPr/>
          <p:nvPr/>
        </p:nvSpPr>
        <p:spPr>
          <a:xfrm>
            <a:off x="680733" y="8763838"/>
            <a:ext cx="2828897" cy="855855"/>
          </a:xfrm>
          <a:custGeom>
            <a:avLst/>
            <a:gdLst/>
            <a:ahLst/>
            <a:cxnLst/>
            <a:rect l="l" t="t" r="r" b="b"/>
            <a:pathLst>
              <a:path w="2828897" h="855855">
                <a:moveTo>
                  <a:pt x="0" y="0"/>
                </a:moveTo>
                <a:lnTo>
                  <a:pt x="2828897" y="0"/>
                </a:lnTo>
                <a:lnTo>
                  <a:pt x="2828897" y="855856"/>
                </a:lnTo>
                <a:lnTo>
                  <a:pt x="0" y="855856"/>
                </a:lnTo>
                <a:lnTo>
                  <a:pt x="0" y="0"/>
                </a:lnTo>
                <a:close/>
              </a:path>
            </a:pathLst>
          </a:custGeom>
          <a:blipFill>
            <a:blip r:embed="rId3"/>
            <a:stretch>
              <a:fillRect t="-14" b="-14"/>
            </a:stretch>
          </a:blipFill>
        </p:spPr>
        <p:txBody>
          <a:bodyPr/>
          <a:lstStyle/>
          <a:p>
            <a:endParaRPr lang="en-US"/>
          </a:p>
        </p:txBody>
      </p:sp>
      <p:sp>
        <p:nvSpPr>
          <p:cNvPr id="3" name="Freeform 3" descr="A person looking out a window  Description automatically generated"/>
          <p:cNvSpPr/>
          <p:nvPr/>
        </p:nvSpPr>
        <p:spPr>
          <a:xfrm>
            <a:off x="10456070" y="1595438"/>
            <a:ext cx="7150893" cy="7096125"/>
          </a:xfrm>
          <a:custGeom>
            <a:avLst/>
            <a:gdLst/>
            <a:ahLst/>
            <a:cxnLst/>
            <a:rect l="l" t="t" r="r" b="b"/>
            <a:pathLst>
              <a:path w="7150893" h="7096125">
                <a:moveTo>
                  <a:pt x="0" y="0"/>
                </a:moveTo>
                <a:lnTo>
                  <a:pt x="7150892" y="0"/>
                </a:lnTo>
                <a:lnTo>
                  <a:pt x="7150892" y="7096124"/>
                </a:lnTo>
                <a:lnTo>
                  <a:pt x="0" y="7096124"/>
                </a:lnTo>
                <a:lnTo>
                  <a:pt x="0" y="0"/>
                </a:lnTo>
                <a:close/>
              </a:path>
            </a:pathLst>
          </a:custGeom>
          <a:blipFill>
            <a:blip r:embed="rId4"/>
            <a:stretch>
              <a:fillRect l="-20557" r="-28229" b="-7"/>
            </a:stretch>
          </a:blipFill>
        </p:spPr>
        <p:txBody>
          <a:bodyPr/>
          <a:lstStyle/>
          <a:p>
            <a:endParaRPr lang="en-US"/>
          </a:p>
        </p:txBody>
      </p:sp>
      <p:sp>
        <p:nvSpPr>
          <p:cNvPr id="4" name="TextBox 4"/>
          <p:cNvSpPr txBox="1"/>
          <p:nvPr/>
        </p:nvSpPr>
        <p:spPr>
          <a:xfrm>
            <a:off x="1527290" y="1076563"/>
            <a:ext cx="4547354" cy="664597"/>
          </a:xfrm>
          <a:prstGeom prst="rect">
            <a:avLst/>
          </a:prstGeom>
        </p:spPr>
        <p:txBody>
          <a:bodyPr lIns="0" tIns="0" rIns="0" bIns="0" rtlCol="0" anchor="t">
            <a:spAutoFit/>
          </a:bodyPr>
          <a:lstStyle/>
          <a:p>
            <a:pPr algn="l">
              <a:lnSpc>
                <a:spcPts val="5034"/>
              </a:lnSpc>
              <a:spcBef>
                <a:spcPct val="0"/>
              </a:spcBef>
            </a:pPr>
            <a:r>
              <a:rPr lang="en-US" sz="4618" b="1">
                <a:solidFill>
                  <a:srgbClr val="0044B5"/>
                </a:solidFill>
                <a:latin typeface="Antonio Bold" pitchFamily="2" charset="0"/>
                <a:ea typeface="Palanquin"/>
                <a:cs typeface="Palanquin SemiBold" panose="020B0004020203020204" pitchFamily="34" charset="0"/>
                <a:sym typeface="Palanquin"/>
              </a:rPr>
              <a:t>PHASE 1 SNAPSHOT </a:t>
            </a:r>
          </a:p>
        </p:txBody>
      </p:sp>
      <p:sp>
        <p:nvSpPr>
          <p:cNvPr id="5" name="TextBox 5"/>
          <p:cNvSpPr txBox="1"/>
          <p:nvPr/>
        </p:nvSpPr>
        <p:spPr>
          <a:xfrm>
            <a:off x="1527290" y="2324100"/>
            <a:ext cx="7921509" cy="5461110"/>
          </a:xfrm>
          <a:prstGeom prst="rect">
            <a:avLst/>
          </a:prstGeom>
        </p:spPr>
        <p:txBody>
          <a:bodyPr wrap="square" lIns="0" tIns="0" rIns="0" bIns="0" rtlCol="0" anchor="t">
            <a:spAutoFit/>
          </a:bodyPr>
          <a:lstStyle/>
          <a:p>
            <a:pPr marL="561344" lvl="1" indent="-280672" algn="l">
              <a:lnSpc>
                <a:spcPct val="150000"/>
              </a:lnSpc>
              <a:buFont typeface="Arial"/>
              <a:buChar char="•"/>
            </a:pPr>
            <a:r>
              <a:rPr lang="en-US" sz="2900">
                <a:latin typeface="Palanquin"/>
                <a:ea typeface="Palanquin"/>
                <a:cs typeface="Palanquin"/>
                <a:sym typeface="Palanquin"/>
              </a:rPr>
              <a:t>Grant Period: July 2024-December 2025</a:t>
            </a:r>
          </a:p>
          <a:p>
            <a:pPr marL="280672" lvl="1" algn="l">
              <a:lnSpc>
                <a:spcPct val="150000"/>
              </a:lnSpc>
            </a:pPr>
            <a:endParaRPr lang="en-US" sz="1200">
              <a:latin typeface="Palanquin"/>
              <a:ea typeface="Palanquin"/>
              <a:cs typeface="Palanquin"/>
              <a:sym typeface="Palanquin"/>
            </a:endParaRPr>
          </a:p>
          <a:p>
            <a:pPr marL="561344" lvl="1" indent="-280672" algn="l">
              <a:lnSpc>
                <a:spcPct val="150000"/>
              </a:lnSpc>
              <a:buFont typeface="Arial"/>
              <a:buChar char="•"/>
            </a:pPr>
            <a:r>
              <a:rPr lang="en-US" sz="2900">
                <a:latin typeface="Palanquin"/>
                <a:ea typeface="Palanquin"/>
                <a:cs typeface="Palanquin"/>
                <a:sym typeface="Palanquin"/>
              </a:rPr>
              <a:t>Over </a:t>
            </a:r>
            <a:r>
              <a:rPr lang="en-US" sz="2900">
                <a:latin typeface="Palanquin SemiBold" panose="020B0004020203020204" pitchFamily="34" charset="0"/>
                <a:ea typeface="Palanquin"/>
                <a:cs typeface="Palanquin SemiBold" panose="020B0004020203020204" pitchFamily="34" charset="0"/>
                <a:sym typeface="Palanquin"/>
              </a:rPr>
              <a:t>19 funded partner organizations</a:t>
            </a:r>
          </a:p>
          <a:p>
            <a:pPr marL="280672" lvl="1" algn="l">
              <a:lnSpc>
                <a:spcPct val="150000"/>
              </a:lnSpc>
            </a:pPr>
            <a:endParaRPr lang="en-US" sz="1200">
              <a:latin typeface="Palanquin SemiBold" panose="020B0004020203020204" pitchFamily="34" charset="0"/>
              <a:ea typeface="Palanquin"/>
              <a:cs typeface="Palanquin SemiBold" panose="020B0004020203020204" pitchFamily="34" charset="0"/>
              <a:sym typeface="Palanquin"/>
            </a:endParaRPr>
          </a:p>
          <a:p>
            <a:pPr marL="561344" lvl="1" indent="-280672" algn="l">
              <a:lnSpc>
                <a:spcPct val="150000"/>
              </a:lnSpc>
              <a:buFont typeface="Arial"/>
              <a:buChar char="•"/>
            </a:pPr>
            <a:r>
              <a:rPr lang="en-US" sz="2900">
                <a:latin typeface="Palanquin SemiBold" panose="020B0004020203020204" pitchFamily="34" charset="0"/>
                <a:ea typeface="Palanquin"/>
                <a:cs typeface="Palanquin SemiBold" panose="020B0004020203020204" pitchFamily="34" charset="0"/>
                <a:sym typeface="Palanquin"/>
              </a:rPr>
              <a:t>3 key program components </a:t>
            </a:r>
            <a:r>
              <a:rPr lang="en-US" sz="2900">
                <a:latin typeface="Palanquin" panose="020B0004020203020204" pitchFamily="34" charset="0"/>
                <a:ea typeface="Palanquin"/>
                <a:cs typeface="Palanquin" panose="020B0004020203020204" pitchFamily="34" charset="0"/>
                <a:sym typeface="Palanquin"/>
              </a:rPr>
              <a:t>to build capacity </a:t>
            </a:r>
          </a:p>
          <a:p>
            <a:pPr marL="561344" lvl="1" indent="-280672" algn="l">
              <a:lnSpc>
                <a:spcPct val="150000"/>
              </a:lnSpc>
              <a:buFont typeface="Arial"/>
              <a:buChar char="•"/>
            </a:pPr>
            <a:endParaRPr lang="en-US" sz="1200">
              <a:latin typeface="Palanquin"/>
              <a:ea typeface="Palanquin"/>
              <a:cs typeface="Palanquin"/>
              <a:sym typeface="Palanquin"/>
            </a:endParaRPr>
          </a:p>
          <a:p>
            <a:pPr marL="561344" lvl="1" indent="-280672" algn="l">
              <a:lnSpc>
                <a:spcPct val="150000"/>
              </a:lnSpc>
              <a:buFont typeface="Arial"/>
              <a:buChar char="•"/>
            </a:pPr>
            <a:r>
              <a:rPr lang="en-US" sz="2900">
                <a:latin typeface="Palanquin SemiBold" panose="020B0004020203020204" pitchFamily="34" charset="0"/>
                <a:ea typeface="Palanquin"/>
                <a:cs typeface="Palanquin SemiBold" panose="020B0004020203020204" pitchFamily="34" charset="0"/>
                <a:sym typeface="Palanquin"/>
              </a:rPr>
              <a:t>Primary outcomes</a:t>
            </a:r>
            <a:r>
              <a:rPr lang="en-US" sz="2900">
                <a:latin typeface="Palanquin"/>
                <a:ea typeface="Palanquin"/>
                <a:cs typeface="Palanquin"/>
                <a:sym typeface="Palanquin"/>
              </a:rPr>
              <a:t>: </a:t>
            </a:r>
          </a:p>
          <a:p>
            <a:pPr marL="1018544" lvl="2" indent="-280672">
              <a:lnSpc>
                <a:spcPct val="150000"/>
              </a:lnSpc>
              <a:buFont typeface="Arial"/>
              <a:buChar char="•"/>
            </a:pPr>
            <a:r>
              <a:rPr lang="en-US" sz="2900">
                <a:latin typeface="Palanquin"/>
                <a:ea typeface="Palanquin"/>
                <a:cs typeface="Palanquin"/>
                <a:sym typeface="Palanquin"/>
              </a:rPr>
              <a:t>Deepened and expanded relationships</a:t>
            </a:r>
          </a:p>
          <a:p>
            <a:pPr marL="1018544" lvl="2" indent="-280672">
              <a:lnSpc>
                <a:spcPct val="150000"/>
              </a:lnSpc>
              <a:buFont typeface="Arial"/>
              <a:buChar char="•"/>
            </a:pPr>
            <a:r>
              <a:rPr lang="en-US" sz="2900">
                <a:latin typeface="Palanquin"/>
                <a:ea typeface="Palanquin"/>
                <a:cs typeface="Palanquin"/>
                <a:sym typeface="Palanquin"/>
              </a:rPr>
              <a:t>Increased capacity </a:t>
            </a:r>
          </a:p>
          <a:p>
            <a:pPr marL="1018544" lvl="2" indent="-280672">
              <a:lnSpc>
                <a:spcPct val="150000"/>
              </a:lnSpc>
              <a:buFont typeface="Arial"/>
              <a:buChar char="•"/>
            </a:pPr>
            <a:r>
              <a:rPr lang="en-US" sz="2900">
                <a:latin typeface="Palanquin"/>
                <a:ea typeface="Palanquin"/>
                <a:cs typeface="Palanquin"/>
                <a:sym typeface="Palanquin"/>
              </a:rPr>
              <a:t>Trust-based partnership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4B5"/>
        </a:solidFill>
        <a:effectLst/>
      </p:bgPr>
    </p:bg>
    <p:spTree>
      <p:nvGrpSpPr>
        <p:cNvPr id="1" name="">
          <a:extLst>
            <a:ext uri="{FF2B5EF4-FFF2-40B4-BE49-F238E27FC236}">
              <a16:creationId xmlns:a16="http://schemas.microsoft.com/office/drawing/2014/main" id="{08F7B3F7-D117-2CB8-54A6-37603EAEC4E5}"/>
            </a:ext>
          </a:extLst>
        </p:cNvPr>
        <p:cNvGrpSpPr/>
        <p:nvPr/>
      </p:nvGrpSpPr>
      <p:grpSpPr>
        <a:xfrm>
          <a:off x="0" y="0"/>
          <a:ext cx="0" cy="0"/>
          <a:chOff x="0" y="0"/>
          <a:chExt cx="0" cy="0"/>
        </a:xfrm>
      </p:grpSpPr>
      <p:sp>
        <p:nvSpPr>
          <p:cNvPr id="4" name="Freeform 4" descr="A black background with white text  Description automatically generated">
            <a:extLst>
              <a:ext uri="{FF2B5EF4-FFF2-40B4-BE49-F238E27FC236}">
                <a16:creationId xmlns:a16="http://schemas.microsoft.com/office/drawing/2014/main" id="{90E2DB12-3455-91D2-8E94-6F96B7279541}"/>
              </a:ext>
            </a:extLst>
          </p:cNvPr>
          <p:cNvSpPr/>
          <p:nvPr/>
        </p:nvSpPr>
        <p:spPr>
          <a:xfrm>
            <a:off x="605495" y="8742940"/>
            <a:ext cx="3714652" cy="1123833"/>
          </a:xfrm>
          <a:custGeom>
            <a:avLst/>
            <a:gdLst/>
            <a:ahLst/>
            <a:cxnLst/>
            <a:rect l="l" t="t" r="r" b="b"/>
            <a:pathLst>
              <a:path w="3714652" h="1123833">
                <a:moveTo>
                  <a:pt x="0" y="0"/>
                </a:moveTo>
                <a:lnTo>
                  <a:pt x="3714652" y="0"/>
                </a:lnTo>
                <a:lnTo>
                  <a:pt x="3714652" y="1123832"/>
                </a:lnTo>
                <a:lnTo>
                  <a:pt x="0" y="1123832"/>
                </a:lnTo>
                <a:lnTo>
                  <a:pt x="0" y="0"/>
                </a:lnTo>
                <a:close/>
              </a:path>
            </a:pathLst>
          </a:custGeom>
          <a:blipFill>
            <a:blip r:embed="rId3"/>
            <a:stretch>
              <a:fillRect t="-14" b="-14"/>
            </a:stretch>
          </a:blipFill>
        </p:spPr>
        <p:txBody>
          <a:bodyPr/>
          <a:lstStyle/>
          <a:p>
            <a:endParaRPr lang="en-US"/>
          </a:p>
        </p:txBody>
      </p:sp>
      <p:grpSp>
        <p:nvGrpSpPr>
          <p:cNvPr id="5" name="Group 5">
            <a:extLst>
              <a:ext uri="{FF2B5EF4-FFF2-40B4-BE49-F238E27FC236}">
                <a16:creationId xmlns:a16="http://schemas.microsoft.com/office/drawing/2014/main" id="{844968B9-437B-AFE4-5C72-CA47E53BC39B}"/>
              </a:ext>
            </a:extLst>
          </p:cNvPr>
          <p:cNvGrpSpPr/>
          <p:nvPr/>
        </p:nvGrpSpPr>
        <p:grpSpPr>
          <a:xfrm>
            <a:off x="9489672" y="-683725"/>
            <a:ext cx="12011465" cy="12011465"/>
            <a:chOff x="0" y="0"/>
            <a:chExt cx="812800" cy="812800"/>
          </a:xfrm>
        </p:grpSpPr>
        <p:sp>
          <p:nvSpPr>
            <p:cNvPr id="6" name="Freeform 6">
              <a:extLst>
                <a:ext uri="{FF2B5EF4-FFF2-40B4-BE49-F238E27FC236}">
                  <a16:creationId xmlns:a16="http://schemas.microsoft.com/office/drawing/2014/main" id="{770F029D-4535-3778-A2FF-90EAE5F3B7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A00"/>
            </a:solidFill>
          </p:spPr>
          <p:txBody>
            <a:bodyPr/>
            <a:lstStyle/>
            <a:p>
              <a:endParaRPr lang="en-US"/>
            </a:p>
          </p:txBody>
        </p:sp>
        <p:sp>
          <p:nvSpPr>
            <p:cNvPr id="7" name="TextBox 7">
              <a:extLst>
                <a:ext uri="{FF2B5EF4-FFF2-40B4-BE49-F238E27FC236}">
                  <a16:creationId xmlns:a16="http://schemas.microsoft.com/office/drawing/2014/main" id="{B1A9A44C-CCB2-2DDD-A551-B41881D6DEDC}"/>
                </a:ext>
              </a:extLst>
            </p:cNvPr>
            <p:cNvSpPr txBox="1"/>
            <p:nvPr/>
          </p:nvSpPr>
          <p:spPr>
            <a:xfrm>
              <a:off x="76200" y="76200"/>
              <a:ext cx="660400" cy="660400"/>
            </a:xfrm>
            <a:prstGeom prst="rect">
              <a:avLst/>
            </a:prstGeom>
          </p:spPr>
          <p:txBody>
            <a:bodyPr lIns="50800" tIns="50800" rIns="50800" bIns="50800" rtlCol="0" anchor="ctr"/>
            <a:lstStyle/>
            <a:p>
              <a:pPr algn="ctr">
                <a:lnSpc>
                  <a:spcPts val="1980"/>
                </a:lnSpc>
              </a:pPr>
              <a:endParaRPr/>
            </a:p>
          </p:txBody>
        </p:sp>
      </p:grpSp>
      <p:sp>
        <p:nvSpPr>
          <p:cNvPr id="10" name="TextBox 10">
            <a:extLst>
              <a:ext uri="{FF2B5EF4-FFF2-40B4-BE49-F238E27FC236}">
                <a16:creationId xmlns:a16="http://schemas.microsoft.com/office/drawing/2014/main" id="{C48833D8-A9F3-9E3F-FBB7-6B5DD2D3E8CD}"/>
              </a:ext>
            </a:extLst>
          </p:cNvPr>
          <p:cNvSpPr txBox="1"/>
          <p:nvPr/>
        </p:nvSpPr>
        <p:spPr>
          <a:xfrm>
            <a:off x="2232291" y="3771329"/>
            <a:ext cx="7106409" cy="2744341"/>
          </a:xfrm>
          <a:prstGeom prst="rect">
            <a:avLst/>
          </a:prstGeom>
        </p:spPr>
        <p:txBody>
          <a:bodyPr wrap="square" lIns="0" tIns="0" rIns="0" bIns="0" rtlCol="0" anchor="t">
            <a:spAutoFit/>
          </a:bodyPr>
          <a:lstStyle/>
          <a:p>
            <a:pPr algn="l">
              <a:lnSpc>
                <a:spcPts val="10661"/>
              </a:lnSpc>
            </a:pPr>
            <a:r>
              <a:rPr lang="en-US" sz="8959" b="1">
                <a:solidFill>
                  <a:srgbClr val="FFFFFF"/>
                </a:solidFill>
                <a:latin typeface="Antonio Bold"/>
                <a:ea typeface="Antonio Bold"/>
                <a:cs typeface="Antonio Bold"/>
                <a:sym typeface="Antonio Bold"/>
              </a:rPr>
              <a:t>PHASE 2 OVERVIEW</a:t>
            </a:r>
          </a:p>
        </p:txBody>
      </p:sp>
      <p:pic>
        <p:nvPicPr>
          <p:cNvPr id="12" name="Picture Placeholder 12" descr="A group of people standing in a field">
            <a:extLst>
              <a:ext uri="{FF2B5EF4-FFF2-40B4-BE49-F238E27FC236}">
                <a16:creationId xmlns:a16="http://schemas.microsoft.com/office/drawing/2014/main" id="{05AF6DB1-CD9D-2AE2-8394-9767090EF904}"/>
              </a:ext>
            </a:extLst>
          </p:cNvPr>
          <p:cNvPicPr>
            <a:picLocks noChangeAspect="1"/>
          </p:cNvPicPr>
          <p:nvPr/>
        </p:nvPicPr>
        <p:blipFill>
          <a:blip r:embed="rId4"/>
          <a:srcRect l="16604" r="16604"/>
          <a:stretch/>
        </p:blipFill>
        <p:spPr>
          <a:xfrm rot="16200000">
            <a:off x="10313804" y="140407"/>
            <a:ext cx="10363200" cy="10363200"/>
          </a:xfrm>
          <a:prstGeom prst="ellipse">
            <a:avLst/>
          </a:prstGeom>
        </p:spPr>
      </p:pic>
    </p:spTree>
    <p:extLst>
      <p:ext uri="{BB962C8B-B14F-4D97-AF65-F5344CB8AC3E}">
        <p14:creationId xmlns:p14="http://schemas.microsoft.com/office/powerpoint/2010/main" val="3164836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ue text on a black background  Description automatically generated"/>
          <p:cNvSpPr/>
          <p:nvPr/>
        </p:nvSpPr>
        <p:spPr>
          <a:xfrm>
            <a:off x="680733" y="8763838"/>
            <a:ext cx="2828897" cy="855855"/>
          </a:xfrm>
          <a:custGeom>
            <a:avLst/>
            <a:gdLst/>
            <a:ahLst/>
            <a:cxnLst/>
            <a:rect l="l" t="t" r="r" b="b"/>
            <a:pathLst>
              <a:path w="2828897" h="855855">
                <a:moveTo>
                  <a:pt x="0" y="0"/>
                </a:moveTo>
                <a:lnTo>
                  <a:pt x="2828897" y="0"/>
                </a:lnTo>
                <a:lnTo>
                  <a:pt x="2828897" y="855856"/>
                </a:lnTo>
                <a:lnTo>
                  <a:pt x="0" y="855856"/>
                </a:lnTo>
                <a:lnTo>
                  <a:pt x="0" y="0"/>
                </a:lnTo>
                <a:close/>
              </a:path>
            </a:pathLst>
          </a:custGeom>
          <a:blipFill>
            <a:blip r:embed="rId3"/>
            <a:stretch>
              <a:fillRect t="-14" b="-14"/>
            </a:stretch>
          </a:blipFill>
        </p:spPr>
        <p:txBody>
          <a:bodyPr/>
          <a:lstStyle/>
          <a:p>
            <a:endParaRPr lang="en-US"/>
          </a:p>
        </p:txBody>
      </p:sp>
      <p:sp>
        <p:nvSpPr>
          <p:cNvPr id="3" name="Freeform 3"/>
          <p:cNvSpPr/>
          <p:nvPr/>
        </p:nvSpPr>
        <p:spPr>
          <a:xfrm>
            <a:off x="11398373" y="1290895"/>
            <a:ext cx="6270268" cy="5779854"/>
          </a:xfrm>
          <a:custGeom>
            <a:avLst/>
            <a:gdLst/>
            <a:ahLst/>
            <a:cxnLst/>
            <a:rect l="l" t="t" r="r" b="b"/>
            <a:pathLst>
              <a:path w="6270268" h="5779854">
                <a:moveTo>
                  <a:pt x="0" y="0"/>
                </a:moveTo>
                <a:lnTo>
                  <a:pt x="6270267" y="0"/>
                </a:lnTo>
                <a:lnTo>
                  <a:pt x="6270267" y="5779854"/>
                </a:lnTo>
                <a:lnTo>
                  <a:pt x="0" y="5779854"/>
                </a:lnTo>
                <a:lnTo>
                  <a:pt x="0" y="0"/>
                </a:lnTo>
                <a:close/>
              </a:path>
            </a:pathLst>
          </a:custGeom>
          <a:blipFill>
            <a:blip r:embed="rId4"/>
            <a:stretch>
              <a:fillRect l="-33810"/>
            </a:stretch>
          </a:blipFill>
        </p:spPr>
        <p:txBody>
          <a:bodyPr/>
          <a:lstStyle/>
          <a:p>
            <a:endParaRPr lang="en-US"/>
          </a:p>
        </p:txBody>
      </p:sp>
      <p:sp>
        <p:nvSpPr>
          <p:cNvPr id="4" name="TextBox 4"/>
          <p:cNvSpPr txBox="1"/>
          <p:nvPr/>
        </p:nvSpPr>
        <p:spPr>
          <a:xfrm>
            <a:off x="1028700" y="1290895"/>
            <a:ext cx="8131865" cy="641201"/>
          </a:xfrm>
          <a:prstGeom prst="rect">
            <a:avLst/>
          </a:prstGeom>
        </p:spPr>
        <p:txBody>
          <a:bodyPr wrap="square" lIns="0" tIns="0" rIns="0" bIns="0" rtlCol="0" anchor="t">
            <a:spAutoFit/>
          </a:bodyPr>
          <a:lstStyle/>
          <a:p>
            <a:pPr algn="l">
              <a:lnSpc>
                <a:spcPts val="5034"/>
              </a:lnSpc>
            </a:pPr>
            <a:r>
              <a:rPr lang="en-US" sz="4618">
                <a:solidFill>
                  <a:srgbClr val="0044B5"/>
                </a:solidFill>
                <a:latin typeface="Antonio Bold" pitchFamily="2" charset="0"/>
                <a:ea typeface="Palanquin"/>
                <a:cs typeface="Palanquin SemiBold" panose="020B0004020203020204" pitchFamily="34" charset="0"/>
                <a:sym typeface="Palanquin"/>
              </a:rPr>
              <a:t>PHASE 2: BACKGROUND AND RATIONALE  </a:t>
            </a:r>
          </a:p>
        </p:txBody>
      </p:sp>
      <p:sp>
        <p:nvSpPr>
          <p:cNvPr id="5" name="TextBox 5"/>
          <p:cNvSpPr txBox="1"/>
          <p:nvPr/>
        </p:nvSpPr>
        <p:spPr>
          <a:xfrm>
            <a:off x="12621162" y="7476765"/>
            <a:ext cx="4058470" cy="2160848"/>
          </a:xfrm>
          <a:prstGeom prst="rect">
            <a:avLst/>
          </a:prstGeom>
        </p:spPr>
        <p:txBody>
          <a:bodyPr lIns="0" tIns="0" rIns="0" bIns="0" rtlCol="0" anchor="t">
            <a:spAutoFit/>
          </a:bodyPr>
          <a:lstStyle/>
          <a:p>
            <a:pPr algn="ctr">
              <a:lnSpc>
                <a:spcPts val="2363"/>
              </a:lnSpc>
              <a:spcBef>
                <a:spcPct val="0"/>
              </a:spcBef>
            </a:pPr>
            <a:r>
              <a:rPr lang="en-US" sz="2168">
                <a:solidFill>
                  <a:srgbClr val="0044B5"/>
                </a:solidFill>
                <a:latin typeface="Palanquin"/>
                <a:ea typeface="Palanquin"/>
                <a:cs typeface="Palanquin"/>
                <a:sym typeface="Palanquin"/>
              </a:rPr>
              <a:t>“Logistics are so important in connecting people to smaller, local producers and making that successful in terms of a job for somebody or a family business.”</a:t>
            </a:r>
          </a:p>
          <a:p>
            <a:pPr algn="ctr">
              <a:lnSpc>
                <a:spcPts val="2363"/>
              </a:lnSpc>
              <a:spcBef>
                <a:spcPct val="0"/>
              </a:spcBef>
            </a:pPr>
            <a:endParaRPr lang="en-US" sz="2168">
              <a:solidFill>
                <a:srgbClr val="0044B5"/>
              </a:solidFill>
              <a:latin typeface="Palanquin"/>
              <a:ea typeface="Palanquin"/>
              <a:cs typeface="Palanquin"/>
              <a:sym typeface="Palanquin"/>
            </a:endParaRPr>
          </a:p>
          <a:p>
            <a:pPr algn="ctr">
              <a:lnSpc>
                <a:spcPts val="2363"/>
              </a:lnSpc>
              <a:spcBef>
                <a:spcPct val="0"/>
              </a:spcBef>
            </a:pPr>
            <a:r>
              <a:rPr lang="en-US" sz="2168">
                <a:solidFill>
                  <a:srgbClr val="0044B5"/>
                </a:solidFill>
                <a:latin typeface="Palanquin"/>
                <a:ea typeface="Palanquin"/>
                <a:cs typeface="Palanquin"/>
                <a:sym typeface="Palanquin"/>
              </a:rPr>
              <a:t>-</a:t>
            </a:r>
            <a:r>
              <a:rPr lang="en-US" sz="2168" i="1">
                <a:solidFill>
                  <a:srgbClr val="0044B5"/>
                </a:solidFill>
                <a:latin typeface="Palanquin"/>
                <a:ea typeface="Palanquin"/>
                <a:cs typeface="Palanquin"/>
                <a:sym typeface="Palanquin"/>
              </a:rPr>
              <a:t>Full Lives funded partner </a:t>
            </a:r>
          </a:p>
        </p:txBody>
      </p:sp>
      <p:sp>
        <p:nvSpPr>
          <p:cNvPr id="6" name="TextBox 6"/>
          <p:cNvSpPr txBox="1"/>
          <p:nvPr/>
        </p:nvSpPr>
        <p:spPr>
          <a:xfrm>
            <a:off x="1028700" y="2994275"/>
            <a:ext cx="9448154" cy="4139595"/>
          </a:xfrm>
          <a:prstGeom prst="rect">
            <a:avLst/>
          </a:prstGeom>
        </p:spPr>
        <p:txBody>
          <a:bodyPr wrap="square" lIns="0" tIns="0" rIns="0" bIns="0" rtlCol="0" anchor="t">
            <a:spAutoFit/>
          </a:bodyPr>
          <a:lstStyle/>
          <a:p>
            <a:pPr marL="626112" lvl="1" indent="-313056">
              <a:lnSpc>
                <a:spcPts val="3161"/>
              </a:lnSpc>
              <a:buFont typeface="Arial"/>
              <a:buChar char="•"/>
            </a:pPr>
            <a:r>
              <a:rPr lang="en-US" sz="3600">
                <a:latin typeface="Palanquin"/>
                <a:ea typeface="Palanquin"/>
                <a:cs typeface="Palanquin"/>
                <a:sym typeface="Palanquin"/>
              </a:rPr>
              <a:t>Food production is not a limiting factor in our region; getting it to people is </a:t>
            </a:r>
          </a:p>
          <a:p>
            <a:pPr marL="626112" lvl="1" indent="-313056">
              <a:lnSpc>
                <a:spcPts val="3161"/>
              </a:lnSpc>
              <a:buFont typeface="Arial"/>
              <a:buChar char="•"/>
            </a:pPr>
            <a:endParaRPr lang="en-US" sz="3600">
              <a:latin typeface="Palanquin"/>
              <a:ea typeface="Palanquin"/>
              <a:cs typeface="Palanquin"/>
              <a:sym typeface="Palanquin"/>
            </a:endParaRPr>
          </a:p>
          <a:p>
            <a:pPr marL="626112" lvl="1" indent="-313056" algn="l">
              <a:lnSpc>
                <a:spcPts val="3161"/>
              </a:lnSpc>
              <a:buFont typeface="Arial"/>
              <a:buChar char="•"/>
            </a:pPr>
            <a:r>
              <a:rPr lang="en-US" sz="3600" b="1">
                <a:latin typeface="Palanquin"/>
                <a:ea typeface="Palanquin"/>
                <a:cs typeface="Palanquin"/>
                <a:sym typeface="Palanquin"/>
              </a:rPr>
              <a:t>Goal</a:t>
            </a:r>
            <a:r>
              <a:rPr lang="en-US" sz="3600">
                <a:latin typeface="Palanquin"/>
                <a:ea typeface="Palanquin"/>
                <a:cs typeface="Palanquin"/>
                <a:sym typeface="Palanquin"/>
              </a:rPr>
              <a:t>: Address gaps in infrastructure and logistics to support the Twin Cities regional food system</a:t>
            </a:r>
          </a:p>
          <a:p>
            <a:pPr algn="l">
              <a:lnSpc>
                <a:spcPts val="3161"/>
              </a:lnSpc>
            </a:pPr>
            <a:endParaRPr lang="en-US" sz="3600">
              <a:latin typeface="Palanquin"/>
              <a:ea typeface="Palanquin"/>
              <a:cs typeface="Palanquin"/>
              <a:sym typeface="Palanquin"/>
            </a:endParaRPr>
          </a:p>
          <a:p>
            <a:pPr marL="626112" lvl="1" indent="-313056" algn="l">
              <a:lnSpc>
                <a:spcPts val="3161"/>
              </a:lnSpc>
              <a:buFont typeface="Arial"/>
              <a:buChar char="•"/>
            </a:pPr>
            <a:r>
              <a:rPr lang="en-US" sz="3600">
                <a:latin typeface="Palanquin"/>
                <a:ea typeface="Palanquin"/>
                <a:cs typeface="Palanquin"/>
                <a:sym typeface="Palanquin"/>
              </a:rPr>
              <a:t>Two </a:t>
            </a:r>
            <a:r>
              <a:rPr lang="en-US" sz="3600">
                <a:latin typeface="Palanquin SemiBold" panose="020B0004020203020204" pitchFamily="34" charset="0"/>
                <a:ea typeface="Palanquin"/>
                <a:cs typeface="Palanquin SemiBold" panose="020B0004020203020204" pitchFamily="34" charset="0"/>
                <a:sym typeface="Palanquin"/>
              </a:rPr>
              <a:t>primary focus areas</a:t>
            </a:r>
            <a:r>
              <a:rPr lang="en-US" sz="3600">
                <a:latin typeface="Palanquin"/>
                <a:ea typeface="Palanquin"/>
                <a:cs typeface="Palanquin"/>
                <a:sym typeface="Palanquin"/>
              </a:rPr>
              <a:t>: </a:t>
            </a:r>
          </a:p>
          <a:p>
            <a:pPr marL="1252224" lvl="2" indent="-417408" algn="l">
              <a:lnSpc>
                <a:spcPts val="3161"/>
              </a:lnSpc>
              <a:buFont typeface="Arial"/>
              <a:buChar char="⚬"/>
            </a:pPr>
            <a:r>
              <a:rPr lang="en-US" sz="3600">
                <a:latin typeface="Palanquin"/>
                <a:ea typeface="Palanquin"/>
                <a:cs typeface="Palanquin"/>
                <a:sym typeface="Palanquin"/>
              </a:rPr>
              <a:t>Market access &amp; business development </a:t>
            </a:r>
          </a:p>
          <a:p>
            <a:pPr marL="1252224" lvl="2" indent="-417408" algn="l">
              <a:lnSpc>
                <a:spcPts val="3161"/>
              </a:lnSpc>
              <a:buFont typeface="Arial"/>
              <a:buChar char="⚬"/>
            </a:pPr>
            <a:r>
              <a:rPr lang="en-US" sz="3600">
                <a:latin typeface="Palanquin"/>
                <a:ea typeface="Palanquin"/>
                <a:cs typeface="Palanquin"/>
                <a:sym typeface="Palanquin"/>
              </a:rPr>
              <a:t>Local food distribution and infrastructure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A23B02EF1ECD46A3A7943C26D670B0" ma:contentTypeVersion="14" ma:contentTypeDescription="Create a new document." ma:contentTypeScope="" ma:versionID="9a379f12dca2b603c264429780042eff">
  <xsd:schema xmlns:xsd="http://www.w3.org/2001/XMLSchema" xmlns:xs="http://www.w3.org/2001/XMLSchema" xmlns:p="http://schemas.microsoft.com/office/2006/metadata/properties" xmlns:ns2="042144a3-c909-46a2-b304-996f4a32a811" xmlns:ns3="52625894-7069-478f-bb6a-339da29aa9b2" targetNamespace="http://schemas.microsoft.com/office/2006/metadata/properties" ma:root="true" ma:fieldsID="1716d1c66b235106c6062d76c742edc0" ns2:_="" ns3:_="">
    <xsd:import namespace="042144a3-c909-46a2-b304-996f4a32a811"/>
    <xsd:import namespace="52625894-7069-478f-bb6a-339da29aa9b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144a3-c909-46a2-b304-996f4a32a8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3853cf8-079d-441d-9611-0354cff028c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625894-7069-478f-bb6a-339da29aa9b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9295ea13-d9c8-4c1b-bb5f-c41543276519}" ma:internalName="TaxCatchAll" ma:showField="CatchAllData" ma:web="52625894-7069-478f-bb6a-339da29aa9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42144a3-c909-46a2-b304-996f4a32a811">
      <Terms xmlns="http://schemas.microsoft.com/office/infopath/2007/PartnerControls"/>
    </lcf76f155ced4ddcb4097134ff3c332f>
    <TaxCatchAll xmlns="52625894-7069-478f-bb6a-339da29aa9b2" xsi:nil="true"/>
  </documentManagement>
</p:properties>
</file>

<file path=customXml/itemProps1.xml><?xml version="1.0" encoding="utf-8"?>
<ds:datastoreItem xmlns:ds="http://schemas.openxmlformats.org/officeDocument/2006/customXml" ds:itemID="{FC2CB34A-35B7-4457-A4ED-07491AF2E529}">
  <ds:schemaRefs>
    <ds:schemaRef ds:uri="042144a3-c909-46a2-b304-996f4a32a811"/>
    <ds:schemaRef ds:uri="52625894-7069-478f-bb6a-339da29aa9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6BD41B6-59EF-4BDF-8670-594713F5E4DC}">
  <ds:schemaRefs>
    <ds:schemaRef ds:uri="http://schemas.microsoft.com/sharepoint/v3/contenttype/forms"/>
  </ds:schemaRefs>
</ds:datastoreItem>
</file>

<file path=customXml/itemProps3.xml><?xml version="1.0" encoding="utf-8"?>
<ds:datastoreItem xmlns:ds="http://schemas.openxmlformats.org/officeDocument/2006/customXml" ds:itemID="{1E39E00C-FCBA-49A8-8747-2E5C11150765}">
  <ds:schemaRefs>
    <ds:schemaRef ds:uri="042144a3-c909-46a2-b304-996f4a32a811"/>
    <ds:schemaRef ds:uri="52625894-7069-478f-bb6a-339da29aa9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Food Justice Summit Workshop Deck</Template>
  <Application>Microsoft Office PowerPoint</Application>
  <PresentationFormat>Custom</PresentationFormat>
  <Slides>29</Slides>
  <Notes>27</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Katie Chatfield</dc:creator>
  <cp:revision>2</cp:revision>
  <dcterms:created xsi:type="dcterms:W3CDTF">2026-04-09T14:17:24Z</dcterms:created>
  <dcterms:modified xsi:type="dcterms:W3CDTF">2026-04-24T20:39:30Z</dcterms:modified>
  <dc:identifier>DAHEa2esKTg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0x010100BBA23B02EF1ECD46A3A7943C26D670B0</vt:lpwstr>
  </property>
  <property fmtid="{D5CDD505-2E9C-101B-9397-08002B2CF9AE}" pid="3" name="MediaServiceImageTags">
    <vt:lpwstr/>
  </property>
</Properties>
</file>