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7.xml" ContentType="application/vnd.openxmlformats-officedocument.presentationml.notesSlide+xml"/>
  <Override PartName="/ppt/notesSlides/notesSlide43.xml" ContentType="application/vnd.openxmlformats-officedocument.presentationml.notesSlide+xml"/>
  <Override PartName="/ppt/notesSlides/notesSlide45.xml" ContentType="application/vnd.openxmlformats-officedocument.presentationml.notesSlide+xml"/>
  <Override PartName="/ppt/notesSlides/notesSlide44.xml" ContentType="application/vnd.openxmlformats-officedocument.presentationml.notesSlide+xml"/>
  <Override PartName="/ppt/notesSlides/notesSlide46.xml" ContentType="application/vnd.openxmlformats-officedocument.presentationml.notesSlide+xml"/>
  <Override PartName="/ppt/notesSlides/notesSlide10.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ppt/revisionInfo.xml" ContentType="application/vnd.ms-powerpoint.revisioninfo+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1"/>
  </p:notesMasterIdLst>
  <p:handoutMasterIdLst>
    <p:handoutMasterId r:id="rId72"/>
  </p:handoutMasterIdLst>
  <p:sldIdLst>
    <p:sldId id="332" r:id="rId2"/>
    <p:sldId id="333" r:id="rId3"/>
    <p:sldId id="321" r:id="rId4"/>
    <p:sldId id="258" r:id="rId5"/>
    <p:sldId id="257"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88"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 id="310" r:id="rId57"/>
    <p:sldId id="311" r:id="rId58"/>
    <p:sldId id="312" r:id="rId59"/>
    <p:sldId id="313" r:id="rId60"/>
    <p:sldId id="314" r:id="rId61"/>
    <p:sldId id="315" r:id="rId62"/>
    <p:sldId id="316" r:id="rId63"/>
    <p:sldId id="317" r:id="rId64"/>
    <p:sldId id="318" r:id="rId65"/>
    <p:sldId id="319" r:id="rId66"/>
    <p:sldId id="320" r:id="rId67"/>
    <p:sldId id="322" r:id="rId68"/>
    <p:sldId id="331" r:id="rId69"/>
    <p:sldId id="289" r:id="rId70"/>
  </p:sldIdLst>
  <p:sldSz cx="9144000" cy="6858000" type="screen4x3"/>
  <p:notesSz cx="6858000" cy="9144000"/>
  <p:defaultTextStyle>
    <a:defPPr>
      <a:defRPr lang="en-US"/>
    </a:defPPr>
    <a:lvl1pPr algn="l" rtl="0" eaLnBrk="0" fontAlgn="base" hangingPunct="0">
      <a:spcBef>
        <a:spcPct val="0"/>
      </a:spcBef>
      <a:spcAft>
        <a:spcPct val="0"/>
      </a:spcAft>
      <a:defRPr sz="2000" b="1" kern="1200">
        <a:solidFill>
          <a:schemeClr val="bg1"/>
        </a:solidFill>
        <a:latin typeface="Arial Rounded MT Bold" panose="020F0704030504030204" pitchFamily="34" charset="0"/>
        <a:ea typeface="+mn-ea"/>
        <a:cs typeface="+mn-cs"/>
      </a:defRPr>
    </a:lvl1pPr>
    <a:lvl2pPr marL="457200" algn="l" rtl="0" eaLnBrk="0" fontAlgn="base" hangingPunct="0">
      <a:spcBef>
        <a:spcPct val="0"/>
      </a:spcBef>
      <a:spcAft>
        <a:spcPct val="0"/>
      </a:spcAft>
      <a:defRPr sz="2000" b="1" kern="1200">
        <a:solidFill>
          <a:schemeClr val="bg1"/>
        </a:solidFill>
        <a:latin typeface="Arial Rounded MT Bold" panose="020F0704030504030204" pitchFamily="34" charset="0"/>
        <a:ea typeface="+mn-ea"/>
        <a:cs typeface="+mn-cs"/>
      </a:defRPr>
    </a:lvl2pPr>
    <a:lvl3pPr marL="914400" algn="l" rtl="0" eaLnBrk="0" fontAlgn="base" hangingPunct="0">
      <a:spcBef>
        <a:spcPct val="0"/>
      </a:spcBef>
      <a:spcAft>
        <a:spcPct val="0"/>
      </a:spcAft>
      <a:defRPr sz="2000" b="1" kern="1200">
        <a:solidFill>
          <a:schemeClr val="bg1"/>
        </a:solidFill>
        <a:latin typeface="Arial Rounded MT Bold" panose="020F0704030504030204" pitchFamily="34" charset="0"/>
        <a:ea typeface="+mn-ea"/>
        <a:cs typeface="+mn-cs"/>
      </a:defRPr>
    </a:lvl3pPr>
    <a:lvl4pPr marL="1371600" algn="l" rtl="0" eaLnBrk="0" fontAlgn="base" hangingPunct="0">
      <a:spcBef>
        <a:spcPct val="0"/>
      </a:spcBef>
      <a:spcAft>
        <a:spcPct val="0"/>
      </a:spcAft>
      <a:defRPr sz="2000" b="1" kern="1200">
        <a:solidFill>
          <a:schemeClr val="bg1"/>
        </a:solidFill>
        <a:latin typeface="Arial Rounded MT Bold" panose="020F0704030504030204" pitchFamily="34" charset="0"/>
        <a:ea typeface="+mn-ea"/>
        <a:cs typeface="+mn-cs"/>
      </a:defRPr>
    </a:lvl4pPr>
    <a:lvl5pPr marL="1828800" algn="l" rtl="0" eaLnBrk="0" fontAlgn="base" hangingPunct="0">
      <a:spcBef>
        <a:spcPct val="0"/>
      </a:spcBef>
      <a:spcAft>
        <a:spcPct val="0"/>
      </a:spcAft>
      <a:defRPr sz="2000" b="1" kern="1200">
        <a:solidFill>
          <a:schemeClr val="bg1"/>
        </a:solidFill>
        <a:latin typeface="Arial Rounded MT Bold" panose="020F0704030504030204" pitchFamily="34" charset="0"/>
        <a:ea typeface="+mn-ea"/>
        <a:cs typeface="+mn-cs"/>
      </a:defRPr>
    </a:lvl5pPr>
    <a:lvl6pPr marL="2286000" algn="l" defTabSz="914400" rtl="0" eaLnBrk="1" latinLnBrk="0" hangingPunct="1">
      <a:defRPr sz="2000" b="1" kern="1200">
        <a:solidFill>
          <a:schemeClr val="bg1"/>
        </a:solidFill>
        <a:latin typeface="Arial Rounded MT Bold" panose="020F0704030504030204" pitchFamily="34" charset="0"/>
        <a:ea typeface="+mn-ea"/>
        <a:cs typeface="+mn-cs"/>
      </a:defRPr>
    </a:lvl6pPr>
    <a:lvl7pPr marL="2743200" algn="l" defTabSz="914400" rtl="0" eaLnBrk="1" latinLnBrk="0" hangingPunct="1">
      <a:defRPr sz="2000" b="1" kern="1200">
        <a:solidFill>
          <a:schemeClr val="bg1"/>
        </a:solidFill>
        <a:latin typeface="Arial Rounded MT Bold" panose="020F0704030504030204" pitchFamily="34" charset="0"/>
        <a:ea typeface="+mn-ea"/>
        <a:cs typeface="+mn-cs"/>
      </a:defRPr>
    </a:lvl7pPr>
    <a:lvl8pPr marL="3200400" algn="l" defTabSz="914400" rtl="0" eaLnBrk="1" latinLnBrk="0" hangingPunct="1">
      <a:defRPr sz="2000" b="1" kern="1200">
        <a:solidFill>
          <a:schemeClr val="bg1"/>
        </a:solidFill>
        <a:latin typeface="Arial Rounded MT Bold" panose="020F0704030504030204" pitchFamily="34" charset="0"/>
        <a:ea typeface="+mn-ea"/>
        <a:cs typeface="+mn-cs"/>
      </a:defRPr>
    </a:lvl8pPr>
    <a:lvl9pPr marL="3657600" algn="l" defTabSz="914400" rtl="0" eaLnBrk="1" latinLnBrk="0" hangingPunct="1">
      <a:defRPr sz="2000" b="1" kern="1200">
        <a:solidFill>
          <a:schemeClr val="bg1"/>
        </a:solidFill>
        <a:latin typeface="Arial Rounded MT Bold" panose="020F07040305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B89C1"/>
    <a:srgbClr val="00385F"/>
    <a:srgbClr val="FFFFCC"/>
    <a:srgbClr val="FFFF3B"/>
    <a:srgbClr val="3399FF"/>
    <a:srgbClr val="4472C4"/>
    <a:srgbClr val="00CC00"/>
    <a:srgbClr val="66FF33"/>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49B897-11CF-4D65-B1BC-333B1746A774}" v="2425" dt="2020-08-18T21:12:07.7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6254" autoAdjust="0"/>
    <p:restoredTop sz="73371" autoAdjust="0"/>
  </p:normalViewPr>
  <p:slideViewPr>
    <p:cSldViewPr>
      <p:cViewPr varScale="1">
        <p:scale>
          <a:sx n="46" d="100"/>
          <a:sy n="46" d="100"/>
        </p:scale>
        <p:origin x="1452"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79" Type="http://schemas.openxmlformats.org/officeDocument/2006/relationships/customXml" Target="../customXml/item2.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microsoft.com/office/2015/10/relationships/revisionInfo" Target="revisionInfo.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80"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78"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29" Type="http://schemas.openxmlformats.org/officeDocument/2006/relationships/slide" Target="slides/slide2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39DE56CF-7B49-489E-800A-B8E22C0B956C}"/>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a:extLst>
              <a:ext uri="{FF2B5EF4-FFF2-40B4-BE49-F238E27FC236}">
                <a16:creationId xmlns:a16="http://schemas.microsoft.com/office/drawing/2014/main" id="{25AEBC0A-B202-4EF8-96D6-8ABB8B90B55D}"/>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a:extLst>
              <a:ext uri="{FF2B5EF4-FFF2-40B4-BE49-F238E27FC236}">
                <a16:creationId xmlns:a16="http://schemas.microsoft.com/office/drawing/2014/main" id="{319E691A-B93C-469E-A2FF-603DDFF4668A}"/>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a:extLst>
              <a:ext uri="{FF2B5EF4-FFF2-40B4-BE49-F238E27FC236}">
                <a16:creationId xmlns:a16="http://schemas.microsoft.com/office/drawing/2014/main" id="{1019D125-A2AC-4346-882F-E273E192AC8F}"/>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46E84D70-E5BF-4021-AED3-EB5322D8784C}"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4210" name="Rectangle 2">
            <a:extLst>
              <a:ext uri="{FF2B5EF4-FFF2-40B4-BE49-F238E27FC236}">
                <a16:creationId xmlns:a16="http://schemas.microsoft.com/office/drawing/2014/main" id="{6524A365-A837-45F8-A50D-77BFB47B7C12}"/>
              </a:ext>
            </a:extLst>
          </p:cNvPr>
          <p:cNvSpPr>
            <a:spLocks noGrp="1" noChangeArrowheads="1"/>
          </p:cNvSpPr>
          <p:nvPr>
            <p:ph type="hdr" sz="quarter"/>
          </p:nvPr>
        </p:nvSpPr>
        <p:spPr bwMode="auto">
          <a:xfrm>
            <a:off x="0" y="0"/>
            <a:ext cx="820738" cy="274638"/>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defRPr sz="1200"/>
            </a:lvl1pPr>
          </a:lstStyle>
          <a:p>
            <a:pPr>
              <a:defRPr/>
            </a:pPr>
            <a:endParaRPr lang="en-US"/>
          </a:p>
        </p:txBody>
      </p:sp>
      <p:sp>
        <p:nvSpPr>
          <p:cNvPr id="94211" name="Rectangle 3">
            <a:extLst>
              <a:ext uri="{FF2B5EF4-FFF2-40B4-BE49-F238E27FC236}">
                <a16:creationId xmlns:a16="http://schemas.microsoft.com/office/drawing/2014/main" id="{3F8C1C61-568F-4FE0-BCAE-1DB2CF8B268C}"/>
              </a:ext>
            </a:extLst>
          </p:cNvPr>
          <p:cNvSpPr>
            <a:spLocks noGrp="1" noChangeArrowheads="1"/>
          </p:cNvSpPr>
          <p:nvPr>
            <p:ph type="dt" idx="1"/>
          </p:nvPr>
        </p:nvSpPr>
        <p:spPr bwMode="auto">
          <a:xfrm>
            <a:off x="5868988" y="0"/>
            <a:ext cx="989012" cy="274638"/>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lvl1pPr algn="r">
              <a:defRPr sz="1200"/>
            </a:lvl1pPr>
          </a:lstStyle>
          <a:p>
            <a:pPr>
              <a:defRPr/>
            </a:pPr>
            <a:endParaRPr lang="en-US"/>
          </a:p>
        </p:txBody>
      </p:sp>
      <p:sp>
        <p:nvSpPr>
          <p:cNvPr id="2052" name="Rectangle 4">
            <a:extLst>
              <a:ext uri="{FF2B5EF4-FFF2-40B4-BE49-F238E27FC236}">
                <a16:creationId xmlns:a16="http://schemas.microsoft.com/office/drawing/2014/main" id="{D6C27010-599F-4DA1-B691-9CD2EA4C61DC}"/>
              </a:ext>
            </a:extLst>
          </p:cNvPr>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4213" name="Rectangle 5">
            <a:extLst>
              <a:ext uri="{FF2B5EF4-FFF2-40B4-BE49-F238E27FC236}">
                <a16:creationId xmlns:a16="http://schemas.microsoft.com/office/drawing/2014/main" id="{72C1A5FE-D97C-4517-B513-4A9C88E20D3B}"/>
              </a:ext>
            </a:extLst>
          </p:cNvPr>
          <p:cNvSpPr>
            <a:spLocks noGrp="1" noChangeArrowheads="1"/>
          </p:cNvSpPr>
          <p:nvPr>
            <p:ph type="body" sz="quarter" idx="3"/>
          </p:nvPr>
        </p:nvSpPr>
        <p:spPr bwMode="auto">
          <a:xfrm>
            <a:off x="914400" y="4343400"/>
            <a:ext cx="2646363" cy="1227138"/>
          </a:xfrm>
          <a:prstGeom prst="rect">
            <a:avLst/>
          </a:prstGeom>
          <a:noFill/>
          <a:ln w="9525">
            <a:noFill/>
            <a:miter lim="800000"/>
            <a:headEnd/>
            <a:tailEnd/>
          </a:ln>
          <a:effectLst/>
        </p:spPr>
        <p:txBody>
          <a:bodyPr vert="horz" wrap="none" lIns="91440" tIns="45720" rIns="91440" bIns="45720" numCol="1" anchor="t" anchorCtr="0" compatLnSpc="1">
            <a:prstTxWarp prst="textNoShape">
              <a:avLst/>
            </a:prstTxWarp>
            <a:sp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4214" name="Rectangle 6">
            <a:extLst>
              <a:ext uri="{FF2B5EF4-FFF2-40B4-BE49-F238E27FC236}">
                <a16:creationId xmlns:a16="http://schemas.microsoft.com/office/drawing/2014/main" id="{7BE4FB8B-F78D-4202-A510-1B245568D440}"/>
              </a:ext>
            </a:extLst>
          </p:cNvPr>
          <p:cNvSpPr>
            <a:spLocks noGrp="1" noChangeArrowheads="1"/>
          </p:cNvSpPr>
          <p:nvPr>
            <p:ph type="ftr" sz="quarter" idx="4"/>
          </p:nvPr>
        </p:nvSpPr>
        <p:spPr bwMode="auto">
          <a:xfrm>
            <a:off x="0" y="8869363"/>
            <a:ext cx="741363" cy="274637"/>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spAutoFit/>
          </a:bodyPr>
          <a:lstStyle>
            <a:lvl1pPr>
              <a:defRPr sz="1200"/>
            </a:lvl1pPr>
          </a:lstStyle>
          <a:p>
            <a:pPr>
              <a:defRPr/>
            </a:pPr>
            <a:endParaRPr lang="en-US"/>
          </a:p>
        </p:txBody>
      </p:sp>
      <p:sp>
        <p:nvSpPr>
          <p:cNvPr id="94215" name="Rectangle 7">
            <a:extLst>
              <a:ext uri="{FF2B5EF4-FFF2-40B4-BE49-F238E27FC236}">
                <a16:creationId xmlns:a16="http://schemas.microsoft.com/office/drawing/2014/main" id="{A722FB36-CFA7-4E40-8DCD-A5E2F5766BD2}"/>
              </a:ext>
            </a:extLst>
          </p:cNvPr>
          <p:cNvSpPr>
            <a:spLocks noGrp="1" noChangeArrowheads="1"/>
          </p:cNvSpPr>
          <p:nvPr>
            <p:ph type="sldNum" sz="quarter" idx="5"/>
          </p:nvPr>
        </p:nvSpPr>
        <p:spPr bwMode="auto">
          <a:xfrm>
            <a:off x="6478588" y="8869363"/>
            <a:ext cx="379412" cy="274637"/>
          </a:xfrm>
          <a:prstGeom prst="rect">
            <a:avLst/>
          </a:prstGeom>
          <a:noFill/>
          <a:ln w="9525">
            <a:noFill/>
            <a:miter lim="800000"/>
            <a:headEnd/>
            <a:tailEnd/>
          </a:ln>
          <a:effectLst/>
        </p:spPr>
        <p:txBody>
          <a:bodyPr vert="horz" wrap="none" lIns="91440" tIns="45720" rIns="91440" bIns="45720" numCol="1" anchor="b" anchorCtr="0" compatLnSpc="1">
            <a:prstTxWarp prst="textNoShape">
              <a:avLst/>
            </a:prstTxWarp>
            <a:spAutoFit/>
          </a:bodyPr>
          <a:lstStyle>
            <a:lvl1pPr algn="r">
              <a:defRPr sz="1200"/>
            </a:lvl1pPr>
          </a:lstStyle>
          <a:p>
            <a:pPr>
              <a:defRPr/>
            </a:pPr>
            <a:fld id="{C82FD5D3-E400-41BD-A7B6-365AD00511A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mncompass.org/education/overview"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brookings.edu/research/metro-monitor-2019-inclusion-remains-elusive-amid-widespread-metro-growth-and-rising-prosperity/"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3" Type="http://schemas.openxmlformats.org/officeDocument/2006/relationships/hyperlink" Target="http://mnhomeless.org/minnesota-homeless-study/homelessness-in-minnesota.php" TargetMode="External"/><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mn.gov/deed/data/data-tools/col/"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www.urbanchildinstitute.org/why-0-3/baby-and-brain"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hungersolutions.org/data-posts/food-shelves-see-record-number-of-visits-in-2017/" TargetMode="External"/><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closegapsby5.org/" TargetMode="External"/><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s://www.mncompass.org/_pdfs/compass-points-2017.pdf" TargetMode="External"/><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s://www.mncompass.org/education/overview" TargetMode="External"/><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3" Type="http://schemas.openxmlformats.org/officeDocument/2006/relationships/hyperlink" Target="https://www.brookings.edu/research/metro-monitor-2019-inclusion-remains-elusive-amid-widespread-metro-growth-and-rising-prosperity/" TargetMode="External"/><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3" Type="http://schemas.openxmlformats.org/officeDocument/2006/relationships/hyperlink" Target="http://mnhomeless.org/minnesota-homeless-study/homelessness-in-minnesota.php" TargetMode="External"/><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urbanchildinstitute.org/why-0-3/baby-and-brai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3" Type="http://schemas.openxmlformats.org/officeDocument/2006/relationships/hyperlink" Target="https://mn.gov/deed/data/data-tools/col/" TargetMode="External"/><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3" Type="http://schemas.openxmlformats.org/officeDocument/2006/relationships/hyperlink" Target="http://www.urbanchildinstitute.org/why-0-3/baby-and-brain" TargetMode="External"/><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3" Type="http://schemas.openxmlformats.org/officeDocument/2006/relationships/hyperlink" Target="http://www.hungersolutions.org/data-posts/food-shelves-see-record-number-of-visits-in-2017/"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3" Type="http://schemas.openxmlformats.org/officeDocument/2006/relationships/hyperlink" Target="http://www.closegapsby5.org/"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3" Type="http://schemas.openxmlformats.org/officeDocument/2006/relationships/hyperlink" Target="https://www.mncompass.org/_pdfs/compass-points-2017.pdf"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3" Type="http://schemas.openxmlformats.org/officeDocument/2006/relationships/hyperlink" Target="https://www.mncompass.org/education/overview" TargetMode="External"/><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3" Type="http://schemas.openxmlformats.org/officeDocument/2006/relationships/hyperlink" Target="https://www.brookings.edu/research/metro-monitor-2019-inclusion-remains-elusive-amid-widespread-metro-growth-and-rising-prosperity/" TargetMode="External"/><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3" Type="http://schemas.openxmlformats.org/officeDocument/2006/relationships/hyperlink" Target="http://mnhomeless.org/minnesota-homeless-study/homelessness-in-minnesota.php" TargetMode="External"/><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3" Type="http://schemas.openxmlformats.org/officeDocument/2006/relationships/hyperlink" Target="https://mn.gov/deed/data/data-tools/col/" TargetMode="External"/><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hungersolutions.org/data-posts/food-shelves-see-record-number-of-visits-in-2017/"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closegapsby5.org/"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mncompass.org/_pdfs/compass-points-2017.pdf"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C82FD5D3-E400-41BD-A7B6-365AD00511A4}" type="slidenum">
              <a:rPr lang="en-US" altLang="en-US" smtClean="0"/>
              <a:pPr>
                <a:defRPr/>
              </a:pPr>
              <a:t>3</a:t>
            </a:fld>
            <a:endParaRPr lang="en-US" altLang="en-US"/>
          </a:p>
        </p:txBody>
      </p:sp>
    </p:spTree>
    <p:extLst>
      <p:ext uri="{BB962C8B-B14F-4D97-AF65-F5344CB8AC3E}">
        <p14:creationId xmlns:p14="http://schemas.microsoft.com/office/powerpoint/2010/main" val="6343626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pitchFamily="18" charset="0"/>
                <a:ea typeface="+mn-ea"/>
                <a:cs typeface="+mn-cs"/>
              </a:rPr>
              <a:t>Minnesota’s high school graduation rate has steadily increased, improving to 84% in 2018, and rates have improved across all races and ethnicities. But in a national comparison of graduation rates, Minnesota ranks in the bottom of states. While there has been gradual improvement in the education gap over the last four years, we envision a region where all youth are equipped with the knowledge, skills, mindsets and relationships to choose and direct their own future path and contribute to their communities.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https://www.mncompass.org/education/overview</a:t>
            </a:r>
            <a:r>
              <a:rPr lang="en-US" sz="1200" kern="1200" dirty="0">
                <a:solidFill>
                  <a:schemeClr val="tx1"/>
                </a:solidFill>
                <a:effectLst/>
                <a:latin typeface="Times New Roman" pitchFamily="18" charset="0"/>
                <a:ea typeface="+mn-ea"/>
                <a:cs typeface="+mn-cs"/>
              </a:rPr>
              <a:t>)</a:t>
            </a:r>
          </a:p>
          <a:p>
            <a:endParaRPr lang="en-US" dirty="0"/>
          </a:p>
        </p:txBody>
      </p:sp>
      <p:sp>
        <p:nvSpPr>
          <p:cNvPr id="4" name="Slide Number Placeholder 3"/>
          <p:cNvSpPr>
            <a:spLocks noGrp="1"/>
          </p:cNvSpPr>
          <p:nvPr>
            <p:ph type="sldNum" sz="quarter" idx="5"/>
          </p:nvPr>
        </p:nvSpPr>
        <p:spPr/>
        <p:txBody>
          <a:bodyPr/>
          <a:lstStyle/>
          <a:p>
            <a:pPr>
              <a:defRPr/>
            </a:pPr>
            <a:fld id="{C82FD5D3-E400-41BD-A7B6-365AD00511A4}" type="slidenum">
              <a:rPr lang="en-US" altLang="en-US" smtClean="0"/>
              <a:pPr>
                <a:defRPr/>
              </a:pPr>
              <a:t>13</a:t>
            </a:fld>
            <a:endParaRPr lang="en-US" altLang="en-US"/>
          </a:p>
        </p:txBody>
      </p:sp>
    </p:spTree>
    <p:extLst>
      <p:ext uri="{BB962C8B-B14F-4D97-AF65-F5344CB8AC3E}">
        <p14:creationId xmlns:p14="http://schemas.microsoft.com/office/powerpoint/2010/main" val="14076254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E9504E40-8B43-466A-92AA-D3AB0BED17E0}"/>
              </a:ext>
            </a:extLst>
          </p:cNvPr>
          <p:cNvSpPr>
            <a:spLocks noGrp="1" noRot="1" noChangeAspect="1" noChangeArrowheads="1" noTextEdit="1"/>
          </p:cNvSpPr>
          <p:nvPr>
            <p:ph type="sldImg"/>
          </p:nvPr>
        </p:nvSpPr>
        <p:spPr>
          <a:ln/>
        </p:spPr>
      </p:sp>
      <p:sp>
        <p:nvSpPr>
          <p:cNvPr id="25603" name="Notes Placeholder 2">
            <a:extLst>
              <a:ext uri="{FF2B5EF4-FFF2-40B4-BE49-F238E27FC236}">
                <a16:creationId xmlns:a16="http://schemas.microsoft.com/office/drawing/2014/main" id="{1D62BFEB-8FC6-4706-9B6F-417A3D5E36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GTCUW believes all adults deserve the opportunity to earn a family-sustaining wage and thrive, regardless of income, race, or zip code. </a:t>
            </a:r>
          </a:p>
        </p:txBody>
      </p:sp>
      <p:sp>
        <p:nvSpPr>
          <p:cNvPr id="25604" name="Slide Number Placeholder 3">
            <a:extLst>
              <a:ext uri="{FF2B5EF4-FFF2-40B4-BE49-F238E27FC236}">
                <a16:creationId xmlns:a16="http://schemas.microsoft.com/office/drawing/2014/main" id="{58B70D1B-8301-4A19-85DA-94AAE470C1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1CDC995E-0D96-4AD4-96A6-1D80B4A06ADA}" type="slidenum">
              <a:rPr lang="en-US" altLang="en-US" sz="1200" smtClean="0"/>
              <a:pPr/>
              <a:t>14</a:t>
            </a:fld>
            <a:endParaRPr lang="en-US" altLang="en-US" sz="12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1A3CA834-1ED0-4E39-98B3-2C895613C073}"/>
              </a:ext>
            </a:extLst>
          </p:cNvPr>
          <p:cNvSpPr>
            <a:spLocks noGrp="1" noRot="1" noChangeAspect="1" noChangeArrowheads="1" noTextEdit="1"/>
          </p:cNvSpPr>
          <p:nvPr>
            <p:ph type="sldImg"/>
          </p:nvPr>
        </p:nvSpPr>
        <p:spPr>
          <a:ln/>
        </p:spPr>
      </p:sp>
      <p:sp>
        <p:nvSpPr>
          <p:cNvPr id="27651" name="Notes Placeholder 2">
            <a:extLst>
              <a:ext uri="{FF2B5EF4-FFF2-40B4-BE49-F238E27FC236}">
                <a16:creationId xmlns:a16="http://schemas.microsoft.com/office/drawing/2014/main" id="{3AEB4C71-2C6F-4C2D-AB2C-1A08CE06389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The emergency food system fills an enormous gap in the nutritional needs of people in our state. It is made up of programs like food shelves and meal programs that support individuals, families, and community. GTCUW envisions a healthy and equitable food system where all people in our 9-county region have access to high quality, culturally relevant food.</a:t>
            </a:r>
          </a:p>
        </p:txBody>
      </p:sp>
      <p:sp>
        <p:nvSpPr>
          <p:cNvPr id="27652" name="Slide Number Placeholder 3">
            <a:extLst>
              <a:ext uri="{FF2B5EF4-FFF2-40B4-BE49-F238E27FC236}">
                <a16:creationId xmlns:a16="http://schemas.microsoft.com/office/drawing/2014/main" id="{DF54ECE3-BB53-4B96-8B69-5ECCC30A2CB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C8955431-D544-4E77-8A35-DCBB4F20423E}" type="slidenum">
              <a:rPr lang="en-US" altLang="en-US" sz="1200" smtClean="0"/>
              <a:pPr/>
              <a:t>15</a:t>
            </a:fld>
            <a:endParaRPr lang="en-US" altLang="en-US" sz="120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BB4187B5-4820-4D22-B7DA-E8EA07A96A8A}"/>
              </a:ext>
            </a:extLst>
          </p:cNvPr>
          <p:cNvSpPr>
            <a:spLocks noGrp="1" noRot="1" noChangeAspect="1" noChangeArrowheads="1" noTextEdit="1"/>
          </p:cNvSpPr>
          <p:nvPr>
            <p:ph type="sldImg"/>
          </p:nvPr>
        </p:nvSpPr>
        <p:spPr>
          <a:ln/>
        </p:spPr>
      </p:sp>
      <p:sp>
        <p:nvSpPr>
          <p:cNvPr id="29699" name="Notes Placeholder 2">
            <a:extLst>
              <a:ext uri="{FF2B5EF4-FFF2-40B4-BE49-F238E27FC236}">
                <a16:creationId xmlns:a16="http://schemas.microsoft.com/office/drawing/2014/main" id="{A619F16B-E14A-45F6-94A0-DA874B4CB51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According to a Brookings report for the 2016-17 period, Minneapolis-Saint Paul ranks among the “Worst Performing” of 100 metro areas for economic inclusion (88th) and for racial inclusion (92nd). Economic inclusion means the equality of opportunity for all members of a society to participate in the economic life of their community. GTCUW believes all adults deserve the opportunity to earn a family-sustaining wage and thrive, regardless of income, race, or zip code.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https://www.brookings.edu/research/metro-monitor-2019-inclusion-remains-elusive-amid-widespread-metro-growth-and-rising-prosperity/</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29700" name="Slide Number Placeholder 3">
            <a:extLst>
              <a:ext uri="{FF2B5EF4-FFF2-40B4-BE49-F238E27FC236}">
                <a16:creationId xmlns:a16="http://schemas.microsoft.com/office/drawing/2014/main" id="{87DFD740-E839-4675-A5D2-2B99E5E2A77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E0AC54A4-81AA-4BC1-8F5F-C82C1203F42D}" type="slidenum">
              <a:rPr lang="en-US" altLang="en-US" sz="1200" smtClean="0"/>
              <a:pPr/>
              <a:t>16</a:t>
            </a:fld>
            <a:endParaRPr lang="en-US" altLang="en-US" sz="120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13AA8828-E1EB-4CA9-AA91-590E048564BC}"/>
              </a:ext>
            </a:extLst>
          </p:cNvPr>
          <p:cNvSpPr>
            <a:spLocks noGrp="1" noRot="1" noChangeAspect="1" noChangeArrowheads="1" noTextEdit="1"/>
          </p:cNvSpPr>
          <p:nvPr>
            <p:ph type="sldImg"/>
          </p:nvPr>
        </p:nvSpPr>
        <p:spPr>
          <a:ln/>
        </p:spPr>
      </p:sp>
      <p:sp>
        <p:nvSpPr>
          <p:cNvPr id="31747" name="Notes Placeholder 2">
            <a:extLst>
              <a:ext uri="{FF2B5EF4-FFF2-40B4-BE49-F238E27FC236}">
                <a16:creationId xmlns:a16="http://schemas.microsoft.com/office/drawing/2014/main" id="{896BDCD7-AC25-4318-A01E-0BD5C06AA6D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Since 2015 this is a 9% increase in homelessness in the metro, and a 13% increase across greater Minnesota. GTCUW envisions a region in which all people have safe, affordable, and stable homes and where experiences of homelessness are rare, brief, and nonrecurring.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http://mnhomeless.org/minnesota-homeless-study/homelessness-in-minnesota.php</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31748" name="Slide Number Placeholder 3">
            <a:extLst>
              <a:ext uri="{FF2B5EF4-FFF2-40B4-BE49-F238E27FC236}">
                <a16:creationId xmlns:a16="http://schemas.microsoft.com/office/drawing/2014/main" id="{7A645FF4-4923-468D-82BE-BA01859B46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383C9803-C4CA-46F6-8278-15F0854B3932}" type="slidenum">
              <a:rPr lang="en-US" altLang="en-US" sz="1200" smtClean="0"/>
              <a:pPr/>
              <a:t>17</a:t>
            </a:fld>
            <a:endParaRPr lang="en-US" altLang="en-US" sz="120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A7D372B-1B65-4167-B2FF-84AA7F2D2BBD}"/>
              </a:ext>
            </a:extLst>
          </p:cNvPr>
          <p:cNvSpPr>
            <a:spLocks noGrp="1" noRot="1" noChangeAspect="1" noChangeArrowheads="1" noTextEdit="1"/>
          </p:cNvSpPr>
          <p:nvPr>
            <p:ph type="sldImg"/>
          </p:nvPr>
        </p:nvSpPr>
        <p:spPr>
          <a:ln/>
        </p:spPr>
      </p:sp>
      <p:sp>
        <p:nvSpPr>
          <p:cNvPr id="33795" name="Notes Placeholder 2">
            <a:extLst>
              <a:ext uri="{FF2B5EF4-FFF2-40B4-BE49-F238E27FC236}">
                <a16:creationId xmlns:a16="http://schemas.microsoft.com/office/drawing/2014/main" id="{FB926F57-4E21-4EB2-9623-232CFCD185C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The cost of living in the Twin Cities has outpaced wages, and as a result, many of our neighbors cannot afford basic needs. Career-focused job skills training and financial services are critical pieces to people gaining financial stability. GTCUW envisions a region where all adults have the opportunity to participate in the workforce and advance toward family-sustaining wages.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https://mn.gov/deed/data/data-tools/col/</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33796" name="Slide Number Placeholder 3">
            <a:extLst>
              <a:ext uri="{FF2B5EF4-FFF2-40B4-BE49-F238E27FC236}">
                <a16:creationId xmlns:a16="http://schemas.microsoft.com/office/drawing/2014/main" id="{67E8E3FF-AFA0-4623-B456-B91D218F6B4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1B99DCE3-2273-412C-AD6A-77B0FDD91286}" type="slidenum">
              <a:rPr lang="en-US" altLang="en-US" sz="1200" smtClean="0"/>
              <a:pPr/>
              <a:t>18</a:t>
            </a:fld>
            <a:endParaRPr lang="en-US" altLang="en-US" sz="120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B98DEB1-A51A-423F-B32A-DFE1087F8710}"/>
              </a:ext>
            </a:extLst>
          </p:cNvPr>
          <p:cNvSpPr>
            <a:spLocks noGrp="1" noRot="1" noChangeAspect="1" noChangeArrowheads="1" noTextEdit="1"/>
          </p:cNvSpPr>
          <p:nvPr>
            <p:ph type="sldImg"/>
          </p:nvPr>
        </p:nvSpPr>
        <p:spPr>
          <a:ln/>
        </p:spPr>
      </p:sp>
      <p:sp>
        <p:nvSpPr>
          <p:cNvPr id="35843" name="Notes Placeholder 2">
            <a:extLst>
              <a:ext uri="{FF2B5EF4-FFF2-40B4-BE49-F238E27FC236}">
                <a16:creationId xmlns:a16="http://schemas.microsoft.com/office/drawing/2014/main" id="{90B75F7B-CEA2-47A1-8E7E-20F1F0DD766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211 is a </a:t>
            </a:r>
            <a:r>
              <a:rPr lang="en-US" altLang="en-US" b="1" dirty="0"/>
              <a:t>free and confidential</a:t>
            </a:r>
            <a:r>
              <a:rPr lang="en-US" altLang="en-US" dirty="0"/>
              <a:t> service that</a:t>
            </a:r>
            <a:r>
              <a:rPr lang="en-US" sz="1200" kern="1200" dirty="0">
                <a:solidFill>
                  <a:schemeClr val="tx1"/>
                </a:solidFill>
                <a:effectLst/>
                <a:latin typeface="Times New Roman" pitchFamily="18" charset="0"/>
                <a:ea typeface="+mn-ea"/>
                <a:cs typeface="+mn-cs"/>
              </a:rPr>
              <a:t> connects people in need to resources such as housing, food, and more – available 24 hours a day, seven days a week. You can contact 2-1-1 by phone, text or web chat. </a:t>
            </a:r>
            <a:endParaRPr lang="en-US" altLang="en-US" dirty="0"/>
          </a:p>
        </p:txBody>
      </p:sp>
      <p:sp>
        <p:nvSpPr>
          <p:cNvPr id="35844" name="Slide Number Placeholder 3">
            <a:extLst>
              <a:ext uri="{FF2B5EF4-FFF2-40B4-BE49-F238E27FC236}">
                <a16:creationId xmlns:a16="http://schemas.microsoft.com/office/drawing/2014/main" id="{0F07E020-815A-40C2-9743-22938A25C19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0CE4D509-6A7E-4CE3-BC02-2ADCC51FEB22}" type="slidenum">
              <a:rPr lang="en-US" altLang="en-US" sz="1200" smtClean="0"/>
              <a:pPr/>
              <a:t>19</a:t>
            </a:fld>
            <a:endParaRPr lang="en-US" altLang="en-US" sz="12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a:extLst>
              <a:ext uri="{FF2B5EF4-FFF2-40B4-BE49-F238E27FC236}">
                <a16:creationId xmlns:a16="http://schemas.microsoft.com/office/drawing/2014/main" id="{C8ECDB03-190A-4745-B8D6-1D043243143E}"/>
              </a:ext>
            </a:extLst>
          </p:cNvPr>
          <p:cNvSpPr>
            <a:spLocks noGrp="1" noRot="1" noChangeAspect="1" noChangeArrowheads="1" noTextEdit="1"/>
          </p:cNvSpPr>
          <p:nvPr>
            <p:ph type="sldImg"/>
          </p:nvPr>
        </p:nvSpPr>
        <p:spPr>
          <a:ln/>
        </p:spPr>
      </p:sp>
      <p:sp>
        <p:nvSpPr>
          <p:cNvPr id="40963" name="Notes Placeholder 2">
            <a:extLst>
              <a:ext uri="{FF2B5EF4-FFF2-40B4-BE49-F238E27FC236}">
                <a16:creationId xmlns:a16="http://schemas.microsoft.com/office/drawing/2014/main" id="{422573FE-B8A9-465F-865B-AA58F48A71C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We’ve been working with the community for over 100 years, and we’re committed to supporting the community for the next 100 years. </a:t>
            </a:r>
            <a:endParaRPr lang="en-US" altLang="en-US" dirty="0"/>
          </a:p>
          <a:p>
            <a:endParaRPr lang="en-US" altLang="en-US" dirty="0"/>
          </a:p>
        </p:txBody>
      </p:sp>
      <p:sp>
        <p:nvSpPr>
          <p:cNvPr id="40964" name="Slide Number Placeholder 3">
            <a:extLst>
              <a:ext uri="{FF2B5EF4-FFF2-40B4-BE49-F238E27FC236}">
                <a16:creationId xmlns:a16="http://schemas.microsoft.com/office/drawing/2014/main" id="{913C76CB-38C5-4ED5-A357-559C872A9E2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42E25A44-B674-49C8-B0AF-9E619FCC7EDF}" type="slidenum">
              <a:rPr lang="en-US" altLang="en-US" sz="1200" smtClean="0"/>
              <a:pPr/>
              <a:t>21</a:t>
            </a:fld>
            <a:endParaRPr lang="en-US" altLang="en-US" sz="12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347DEC00-8B95-46D9-8B7F-618853102891}"/>
              </a:ext>
            </a:extLst>
          </p:cNvPr>
          <p:cNvSpPr>
            <a:spLocks noGrp="1" noRot="1" noChangeAspect="1" noChangeArrowheads="1" noTextEdit="1"/>
          </p:cNvSpPr>
          <p:nvPr>
            <p:ph type="sldImg"/>
          </p:nvPr>
        </p:nvSpPr>
        <p:spPr>
          <a:ln/>
        </p:spPr>
      </p:sp>
      <p:sp>
        <p:nvSpPr>
          <p:cNvPr id="43011" name="Notes Placeholder 2">
            <a:extLst>
              <a:ext uri="{FF2B5EF4-FFF2-40B4-BE49-F238E27FC236}">
                <a16:creationId xmlns:a16="http://schemas.microsoft.com/office/drawing/2014/main" id="{C3428775-E8C9-452A-956B-46409192123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80% of brain development occurs by age 3, and during these critical years, many of poverty’s challenges can inhibit young children’s development and educational success. GTCUW envisions that parents and children in our region enter kindergarten ready to learn and thrive.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http://www.urbanchildinstitute.org/why-0-3/baby-and-brain</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43012" name="Slide Number Placeholder 3">
            <a:extLst>
              <a:ext uri="{FF2B5EF4-FFF2-40B4-BE49-F238E27FC236}">
                <a16:creationId xmlns:a16="http://schemas.microsoft.com/office/drawing/2014/main" id="{5FBE85E2-B018-422A-8728-849EDC1F0FD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B9D8D2BF-B430-4280-B674-8E8832466D22}" type="slidenum">
              <a:rPr lang="en-US" altLang="en-US" sz="1200" smtClean="0"/>
              <a:pPr/>
              <a:t>22</a:t>
            </a:fld>
            <a:endParaRPr lang="en-US" altLang="en-US" sz="12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a:extLst>
              <a:ext uri="{FF2B5EF4-FFF2-40B4-BE49-F238E27FC236}">
                <a16:creationId xmlns:a16="http://schemas.microsoft.com/office/drawing/2014/main" id="{A0505B05-A0A4-49A1-838A-2F9CC29C509A}"/>
              </a:ext>
            </a:extLst>
          </p:cNvPr>
          <p:cNvSpPr>
            <a:spLocks noGrp="1" noRot="1" noChangeAspect="1" noChangeArrowheads="1" noTextEdit="1"/>
          </p:cNvSpPr>
          <p:nvPr>
            <p:ph type="sldImg"/>
          </p:nvPr>
        </p:nvSpPr>
        <p:spPr>
          <a:ln/>
        </p:spPr>
      </p:sp>
      <p:sp>
        <p:nvSpPr>
          <p:cNvPr id="45059" name="Notes Placeholder 2">
            <a:extLst>
              <a:ext uri="{FF2B5EF4-FFF2-40B4-BE49-F238E27FC236}">
                <a16:creationId xmlns:a16="http://schemas.microsoft.com/office/drawing/2014/main" id="{7BF76F95-11F5-4F77-95A3-17E1D59BE59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5060" name="Slide Number Placeholder 3">
            <a:extLst>
              <a:ext uri="{FF2B5EF4-FFF2-40B4-BE49-F238E27FC236}">
                <a16:creationId xmlns:a16="http://schemas.microsoft.com/office/drawing/2014/main" id="{0160EEB5-302A-4ED7-A0A4-6C8286D7D8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03F2C549-36A2-4E32-8171-4AB0FC458B18}" type="slidenum">
              <a:rPr lang="en-US" altLang="en-US" sz="1200" smtClean="0"/>
              <a:pPr/>
              <a:t>23</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101DF347-6090-4105-8B54-423188EC2D7B}"/>
              </a:ext>
            </a:extLst>
          </p:cNvPr>
          <p:cNvSpPr>
            <a:spLocks noGrp="1" noRot="1" noChangeAspect="1" noChangeArrowheads="1" noTextEdit="1"/>
          </p:cNvSpPr>
          <p:nvPr>
            <p:ph type="sldImg"/>
          </p:nvPr>
        </p:nvSpPr>
        <p:spPr>
          <a:ln/>
        </p:spPr>
      </p:sp>
      <p:sp>
        <p:nvSpPr>
          <p:cNvPr id="8195" name="Notes Placeholder 2">
            <a:extLst>
              <a:ext uri="{FF2B5EF4-FFF2-40B4-BE49-F238E27FC236}">
                <a16:creationId xmlns:a16="http://schemas.microsoft.com/office/drawing/2014/main" id="{6D5CFD9A-9B65-4C03-ABA8-B67D0806B47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We’ve been working with the community for over 100 years, and we’re committed to supporting the community for the next 100 years. </a:t>
            </a:r>
            <a:endParaRPr lang="en-US" altLang="en-US" dirty="0"/>
          </a:p>
        </p:txBody>
      </p:sp>
      <p:sp>
        <p:nvSpPr>
          <p:cNvPr id="8196" name="Slide Number Placeholder 3">
            <a:extLst>
              <a:ext uri="{FF2B5EF4-FFF2-40B4-BE49-F238E27FC236}">
                <a16:creationId xmlns:a16="http://schemas.microsoft.com/office/drawing/2014/main" id="{94EC26E4-C031-446C-AEDC-96FA6EC6CB6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C714FA59-0E9B-4C71-93BB-E383BDE63A29}" type="slidenum">
              <a:rPr lang="en-US" altLang="en-US" sz="1200" smtClean="0"/>
              <a:pPr/>
              <a:t>5</a:t>
            </a:fld>
            <a:endParaRPr lang="en-US" altLang="en-US" sz="120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a:extLst>
              <a:ext uri="{FF2B5EF4-FFF2-40B4-BE49-F238E27FC236}">
                <a16:creationId xmlns:a16="http://schemas.microsoft.com/office/drawing/2014/main" id="{319F93B4-90B8-4B10-A364-C0567EB2AA71}"/>
              </a:ext>
            </a:extLst>
          </p:cNvPr>
          <p:cNvSpPr>
            <a:spLocks noGrp="1" noRot="1" noChangeAspect="1" noChangeArrowheads="1" noTextEdit="1"/>
          </p:cNvSpPr>
          <p:nvPr>
            <p:ph type="sldImg"/>
          </p:nvPr>
        </p:nvSpPr>
        <p:spPr>
          <a:ln/>
        </p:spPr>
      </p:sp>
      <p:sp>
        <p:nvSpPr>
          <p:cNvPr id="47107" name="Notes Placeholder 2">
            <a:extLst>
              <a:ext uri="{FF2B5EF4-FFF2-40B4-BE49-F238E27FC236}">
                <a16:creationId xmlns:a16="http://schemas.microsoft.com/office/drawing/2014/main" id="{19C68BD9-1494-4CF7-9CAA-090F8374CB1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United Way Arise Project was established to bring caring professionals together to support the lives of LGBTQ homeless youth. This nationally recognized initiative has raised over $1 million for local programs that help LGBTQ homeless youth feel safe and reach their full potential. </a:t>
            </a:r>
            <a:endParaRPr lang="en-US" altLang="en-US" dirty="0"/>
          </a:p>
        </p:txBody>
      </p:sp>
      <p:sp>
        <p:nvSpPr>
          <p:cNvPr id="47108" name="Slide Number Placeholder 3">
            <a:extLst>
              <a:ext uri="{FF2B5EF4-FFF2-40B4-BE49-F238E27FC236}">
                <a16:creationId xmlns:a16="http://schemas.microsoft.com/office/drawing/2014/main" id="{314B509B-C5DB-4178-8E42-353DDCFDC1EA}"/>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B07E5C10-9428-40AC-8281-072D5F89F05C}" type="slidenum">
              <a:rPr lang="en-US" altLang="en-US" sz="1200" smtClean="0"/>
              <a:pPr/>
              <a:t>24</a:t>
            </a:fld>
            <a:endParaRPr lang="en-US" altLang="en-US" sz="120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a:extLst>
              <a:ext uri="{FF2B5EF4-FFF2-40B4-BE49-F238E27FC236}">
                <a16:creationId xmlns:a16="http://schemas.microsoft.com/office/drawing/2014/main" id="{697F5A6D-1A13-4EBD-B52E-7321F21F79AE}"/>
              </a:ext>
            </a:extLst>
          </p:cNvPr>
          <p:cNvSpPr>
            <a:spLocks noGrp="1" noRot="1" noChangeAspect="1" noChangeArrowheads="1" noTextEdit="1"/>
          </p:cNvSpPr>
          <p:nvPr>
            <p:ph type="sldImg"/>
          </p:nvPr>
        </p:nvSpPr>
        <p:spPr>
          <a:ln/>
        </p:spPr>
      </p:sp>
      <p:sp>
        <p:nvSpPr>
          <p:cNvPr id="49155" name="Notes Placeholder 2">
            <a:extLst>
              <a:ext uri="{FF2B5EF4-FFF2-40B4-BE49-F238E27FC236}">
                <a16:creationId xmlns:a16="http://schemas.microsoft.com/office/drawing/2014/main" id="{05520283-BD91-4FF0-8A1A-4ABC6DFAA39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In 2017, Minnesotans visited food shelves 3.4 million times, marking 7 years in a row of record high usage. GTCUW envisions a healthy and equitable food system where all people in our 9-county region have access to high quality, culturally relevant food.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http://www.hungersolutions.org/data-posts/food-shelves-see-record-number-of-visits-in-2017/</a:t>
            </a:r>
            <a:r>
              <a:rPr lang="en-US" sz="1200" u="sng" kern="1200" dirty="0">
                <a:solidFill>
                  <a:schemeClr val="tx1"/>
                </a:solidFill>
                <a:effectLst/>
                <a:latin typeface="Times New Roman" pitchFamily="18" charset="0"/>
                <a:ea typeface="+mn-ea"/>
                <a:cs typeface="+mn-cs"/>
              </a:rPr>
              <a:t>)</a:t>
            </a:r>
            <a:endParaRPr lang="en-US" sz="1200" kern="1200" dirty="0">
              <a:solidFill>
                <a:schemeClr val="tx1"/>
              </a:solidFill>
              <a:effectLst/>
              <a:latin typeface="Times New Roman" pitchFamily="18" charset="0"/>
              <a:ea typeface="+mn-ea"/>
              <a:cs typeface="+mn-cs"/>
            </a:endParaRPr>
          </a:p>
          <a:p>
            <a:endParaRPr lang="en-US" altLang="en-US" dirty="0"/>
          </a:p>
        </p:txBody>
      </p:sp>
      <p:sp>
        <p:nvSpPr>
          <p:cNvPr id="49156" name="Slide Number Placeholder 3">
            <a:extLst>
              <a:ext uri="{FF2B5EF4-FFF2-40B4-BE49-F238E27FC236}">
                <a16:creationId xmlns:a16="http://schemas.microsoft.com/office/drawing/2014/main" id="{332A1757-EAFE-4B8F-A9ED-652D5DE0A1B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17A3CEFE-27BD-4FEC-BDD1-5AF8AB46052C}" type="slidenum">
              <a:rPr lang="en-US" altLang="en-US" sz="1200" smtClean="0"/>
              <a:pPr/>
              <a:t>25</a:t>
            </a:fld>
            <a:endParaRPr lang="en-US" altLang="en-US" sz="120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a:extLst>
              <a:ext uri="{FF2B5EF4-FFF2-40B4-BE49-F238E27FC236}">
                <a16:creationId xmlns:a16="http://schemas.microsoft.com/office/drawing/2014/main" id="{9D06BCF5-7102-4479-8881-2522AE52063A}"/>
              </a:ext>
            </a:extLst>
          </p:cNvPr>
          <p:cNvSpPr>
            <a:spLocks noGrp="1" noRot="1" noChangeAspect="1" noChangeArrowheads="1" noTextEdit="1"/>
          </p:cNvSpPr>
          <p:nvPr>
            <p:ph type="sldImg"/>
          </p:nvPr>
        </p:nvSpPr>
        <p:spPr>
          <a:ln/>
        </p:spPr>
      </p:sp>
      <p:sp>
        <p:nvSpPr>
          <p:cNvPr id="51203" name="Notes Placeholder 2">
            <a:extLst>
              <a:ext uri="{FF2B5EF4-FFF2-40B4-BE49-F238E27FC236}">
                <a16:creationId xmlns:a16="http://schemas.microsoft.com/office/drawing/2014/main" id="{B5705A1E-C49F-46F1-A011-D05CA92E530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Access to quality early childcare and education programs is an effective strategy for combating the negative impacts of poverty on children. However, childcare is often unaffordable for families of low-income. More than 35,000 children across Minnesota are unable to access quality early childcare. Every child deserves the best possible start to life, regardless of income, race, or zip code.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http://www.closegapsby5.org/</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51204" name="Slide Number Placeholder 3">
            <a:extLst>
              <a:ext uri="{FF2B5EF4-FFF2-40B4-BE49-F238E27FC236}">
                <a16:creationId xmlns:a16="http://schemas.microsoft.com/office/drawing/2014/main" id="{886F9AC1-8804-4FC2-9BDF-B5BE13DA6A7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194559D5-4F7D-4D87-9B2B-F97036FDC4CB}" type="slidenum">
              <a:rPr lang="en-US" altLang="en-US" sz="1200" smtClean="0"/>
              <a:pPr/>
              <a:t>26</a:t>
            </a:fld>
            <a:endParaRPr lang="en-US" altLang="en-US" sz="120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a:extLst>
              <a:ext uri="{FF2B5EF4-FFF2-40B4-BE49-F238E27FC236}">
                <a16:creationId xmlns:a16="http://schemas.microsoft.com/office/drawing/2014/main" id="{BF58D41A-6A83-4485-977D-81D906063DE6}"/>
              </a:ext>
            </a:extLst>
          </p:cNvPr>
          <p:cNvSpPr>
            <a:spLocks noGrp="1" noRot="1" noChangeAspect="1" noChangeArrowheads="1" noTextEdit="1"/>
          </p:cNvSpPr>
          <p:nvPr>
            <p:ph type="sldImg"/>
          </p:nvPr>
        </p:nvSpPr>
        <p:spPr>
          <a:ln/>
        </p:spPr>
      </p:sp>
      <p:sp>
        <p:nvSpPr>
          <p:cNvPr id="53251" name="Notes Placeholder 2">
            <a:extLst>
              <a:ext uri="{FF2B5EF4-FFF2-40B4-BE49-F238E27FC236}">
                <a16:creationId xmlns:a16="http://schemas.microsoft.com/office/drawing/2014/main" id="{E691D73A-5CA9-4400-9452-C03AAEABAFC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Last year, GTCUW coordinated over 50,000 volunteers who contributed to service projects in our community. </a:t>
            </a:r>
            <a:endParaRPr lang="en-US" altLang="en-US" dirty="0"/>
          </a:p>
        </p:txBody>
      </p:sp>
      <p:sp>
        <p:nvSpPr>
          <p:cNvPr id="53252" name="Slide Number Placeholder 3">
            <a:extLst>
              <a:ext uri="{FF2B5EF4-FFF2-40B4-BE49-F238E27FC236}">
                <a16:creationId xmlns:a16="http://schemas.microsoft.com/office/drawing/2014/main" id="{7A9BAAE7-2D42-4A97-AD52-300285EE55E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890367E8-3AF8-4E88-BC00-7D9DAC183A03}" type="slidenum">
              <a:rPr lang="en-US" altLang="en-US" sz="1200" smtClean="0"/>
              <a:pPr/>
              <a:t>27</a:t>
            </a:fld>
            <a:endParaRPr lang="en-US" altLang="en-US" sz="120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a:extLst>
              <a:ext uri="{FF2B5EF4-FFF2-40B4-BE49-F238E27FC236}">
                <a16:creationId xmlns:a16="http://schemas.microsoft.com/office/drawing/2014/main" id="{C6F947D1-CB9C-48D6-ACDC-2E51A9D37E3B}"/>
              </a:ext>
            </a:extLst>
          </p:cNvPr>
          <p:cNvSpPr>
            <a:spLocks noGrp="1" noRot="1" noChangeAspect="1" noChangeArrowheads="1" noTextEdit="1"/>
          </p:cNvSpPr>
          <p:nvPr>
            <p:ph type="sldImg"/>
          </p:nvPr>
        </p:nvSpPr>
        <p:spPr>
          <a:ln/>
        </p:spPr>
      </p:sp>
      <p:sp>
        <p:nvSpPr>
          <p:cNvPr id="55299" name="Notes Placeholder 2">
            <a:extLst>
              <a:ext uri="{FF2B5EF4-FFF2-40B4-BE49-F238E27FC236}">
                <a16:creationId xmlns:a16="http://schemas.microsoft.com/office/drawing/2014/main" id="{11F3C5E9-C77F-4441-8822-FB71D32854F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By 2024, Minnesota is projected to have 400,000 unfilled jobs. 63% of those jobs will require at least some education beyond high school, yet there’s a wide gap in training to fill those positions.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https://www.mncompass.org/_pdfs/compass-points-2017.pdf</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55300" name="Slide Number Placeholder 3">
            <a:extLst>
              <a:ext uri="{FF2B5EF4-FFF2-40B4-BE49-F238E27FC236}">
                <a16:creationId xmlns:a16="http://schemas.microsoft.com/office/drawing/2014/main" id="{17A717A8-3542-4F83-B3E8-02DD22EBBD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E202C092-3192-4423-AA3F-162DCED04B8C}" type="slidenum">
              <a:rPr lang="en-US" altLang="en-US" sz="1200" smtClean="0"/>
              <a:pPr/>
              <a:t>28</a:t>
            </a:fld>
            <a:endParaRPr lang="en-US" altLang="en-US" sz="120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a:extLst>
              <a:ext uri="{FF2B5EF4-FFF2-40B4-BE49-F238E27FC236}">
                <a16:creationId xmlns:a16="http://schemas.microsoft.com/office/drawing/2014/main" id="{D5AF45E6-ECCB-4186-9047-A072B8DC0298}"/>
              </a:ext>
            </a:extLst>
          </p:cNvPr>
          <p:cNvSpPr>
            <a:spLocks noGrp="1" noRot="1" noChangeAspect="1" noChangeArrowheads="1" noTextEdit="1"/>
          </p:cNvSpPr>
          <p:nvPr>
            <p:ph type="sldImg"/>
          </p:nvPr>
        </p:nvSpPr>
        <p:spPr>
          <a:ln/>
        </p:spPr>
      </p:sp>
      <p:sp>
        <p:nvSpPr>
          <p:cNvPr id="57347" name="Notes Placeholder 2">
            <a:extLst>
              <a:ext uri="{FF2B5EF4-FFF2-40B4-BE49-F238E27FC236}">
                <a16:creationId xmlns:a16="http://schemas.microsoft.com/office/drawing/2014/main" id="{155E0F5B-7AB9-4097-B8D9-BC38B87E8E3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pitchFamily="18" charset="0"/>
                <a:ea typeface="+mn-ea"/>
                <a:cs typeface="+mn-cs"/>
              </a:rPr>
              <a:t>Minnesota’s high school graduation rate has steadily increased, improving to 84% in 2018, and rates have improved across all races and ethnicities. But in a national comparison of graduation rates, Minnesota ranks in the bottom of states. While there has been gradual improvement in the education gap over the last four years, we envision a region where all youth are equipped with the knowledge, skills, mindsets and relationships to choose and direct their own future path and contribute to their communities.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https://www.mncompass.org/education/overview</a:t>
            </a:r>
            <a:r>
              <a:rPr lang="en-US" sz="1200" kern="1200" dirty="0">
                <a:solidFill>
                  <a:schemeClr val="tx1"/>
                </a:solidFill>
                <a:effectLst/>
                <a:latin typeface="Times New Roman" pitchFamily="18" charset="0"/>
                <a:ea typeface="+mn-ea"/>
                <a:cs typeface="+mn-cs"/>
              </a:rPr>
              <a:t>)</a:t>
            </a:r>
          </a:p>
          <a:p>
            <a:endParaRPr lang="en-US" altLang="en-US" dirty="0"/>
          </a:p>
        </p:txBody>
      </p:sp>
      <p:sp>
        <p:nvSpPr>
          <p:cNvPr id="57348" name="Slide Number Placeholder 3">
            <a:extLst>
              <a:ext uri="{FF2B5EF4-FFF2-40B4-BE49-F238E27FC236}">
                <a16:creationId xmlns:a16="http://schemas.microsoft.com/office/drawing/2014/main" id="{D73AEAF0-6429-41F9-A07B-78874485365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3A7537DF-DCA7-4288-8524-14A7C4655079}" type="slidenum">
              <a:rPr lang="en-US" altLang="en-US" sz="1200" smtClean="0"/>
              <a:pPr/>
              <a:t>29</a:t>
            </a:fld>
            <a:endParaRPr lang="en-US" altLang="en-US" sz="120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a:extLst>
              <a:ext uri="{FF2B5EF4-FFF2-40B4-BE49-F238E27FC236}">
                <a16:creationId xmlns:a16="http://schemas.microsoft.com/office/drawing/2014/main" id="{E77AB050-6841-45C4-80B7-909DC781E0EE}"/>
              </a:ext>
            </a:extLst>
          </p:cNvPr>
          <p:cNvSpPr>
            <a:spLocks noGrp="1" noRot="1" noChangeAspect="1" noChangeArrowheads="1" noTextEdit="1"/>
          </p:cNvSpPr>
          <p:nvPr>
            <p:ph type="sldImg"/>
          </p:nvPr>
        </p:nvSpPr>
        <p:spPr>
          <a:ln/>
        </p:spPr>
      </p:sp>
      <p:sp>
        <p:nvSpPr>
          <p:cNvPr id="59395" name="Notes Placeholder 2">
            <a:extLst>
              <a:ext uri="{FF2B5EF4-FFF2-40B4-BE49-F238E27FC236}">
                <a16:creationId xmlns:a16="http://schemas.microsoft.com/office/drawing/2014/main" id="{C9F02867-AA78-455B-A59A-36282385E4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GTCUW believes all adults deserve the opportunity to earn a family-sustaining wage and thrive, regardless of income, race, or zip code. </a:t>
            </a:r>
          </a:p>
          <a:p>
            <a:endParaRPr lang="en-US" altLang="en-US" dirty="0"/>
          </a:p>
        </p:txBody>
      </p:sp>
      <p:sp>
        <p:nvSpPr>
          <p:cNvPr id="59396" name="Slide Number Placeholder 3">
            <a:extLst>
              <a:ext uri="{FF2B5EF4-FFF2-40B4-BE49-F238E27FC236}">
                <a16:creationId xmlns:a16="http://schemas.microsoft.com/office/drawing/2014/main" id="{708D7BBE-C2DC-4266-8A01-55C909990AC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13E8E2C1-4C72-4E33-A83C-AE45A910A4D8}" type="slidenum">
              <a:rPr lang="en-US" altLang="en-US" sz="1200" smtClean="0"/>
              <a:pPr/>
              <a:t>30</a:t>
            </a:fld>
            <a:endParaRPr lang="en-US" altLang="en-US" sz="120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a:extLst>
              <a:ext uri="{FF2B5EF4-FFF2-40B4-BE49-F238E27FC236}">
                <a16:creationId xmlns:a16="http://schemas.microsoft.com/office/drawing/2014/main" id="{F9EE5E3A-E5BD-413C-9C23-42FE2FA2F932}"/>
              </a:ext>
            </a:extLst>
          </p:cNvPr>
          <p:cNvSpPr>
            <a:spLocks noGrp="1" noRot="1" noChangeAspect="1" noChangeArrowheads="1" noTextEdit="1"/>
          </p:cNvSpPr>
          <p:nvPr>
            <p:ph type="sldImg"/>
          </p:nvPr>
        </p:nvSpPr>
        <p:spPr>
          <a:ln/>
        </p:spPr>
      </p:sp>
      <p:sp>
        <p:nvSpPr>
          <p:cNvPr id="61443" name="Notes Placeholder 2">
            <a:extLst>
              <a:ext uri="{FF2B5EF4-FFF2-40B4-BE49-F238E27FC236}">
                <a16:creationId xmlns:a16="http://schemas.microsoft.com/office/drawing/2014/main" id="{669DD046-9440-4296-B916-AF1B1149B1F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The emergency food system fills an enormous gap in the nutritional needs of people in our state. It is made up of programs like food shelves and meal programs that support individuals, families, and community. GTCUW envisions a healthy and equitable food system where all people in our 9-county region have access to high quality, culturally relevant food.</a:t>
            </a:r>
          </a:p>
          <a:p>
            <a:endParaRPr lang="en-US" altLang="en-US" dirty="0"/>
          </a:p>
        </p:txBody>
      </p:sp>
      <p:sp>
        <p:nvSpPr>
          <p:cNvPr id="61444" name="Slide Number Placeholder 3">
            <a:extLst>
              <a:ext uri="{FF2B5EF4-FFF2-40B4-BE49-F238E27FC236}">
                <a16:creationId xmlns:a16="http://schemas.microsoft.com/office/drawing/2014/main" id="{D04C591C-ADF6-4D30-BF73-FC9081411E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A6DCBBEA-BA2F-4973-8D82-EDADE02BAF40}" type="slidenum">
              <a:rPr lang="en-US" altLang="en-US" sz="1200" smtClean="0"/>
              <a:pPr/>
              <a:t>31</a:t>
            </a:fld>
            <a:endParaRPr lang="en-US" altLang="en-US" sz="120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a:extLst>
              <a:ext uri="{FF2B5EF4-FFF2-40B4-BE49-F238E27FC236}">
                <a16:creationId xmlns:a16="http://schemas.microsoft.com/office/drawing/2014/main" id="{2A41C414-5C14-49A2-B3CB-6034FF5B7517}"/>
              </a:ext>
            </a:extLst>
          </p:cNvPr>
          <p:cNvSpPr>
            <a:spLocks noGrp="1" noRot="1" noChangeAspect="1" noChangeArrowheads="1" noTextEdit="1"/>
          </p:cNvSpPr>
          <p:nvPr>
            <p:ph type="sldImg"/>
          </p:nvPr>
        </p:nvSpPr>
        <p:spPr>
          <a:ln/>
        </p:spPr>
      </p:sp>
      <p:sp>
        <p:nvSpPr>
          <p:cNvPr id="63491" name="Notes Placeholder 2">
            <a:extLst>
              <a:ext uri="{FF2B5EF4-FFF2-40B4-BE49-F238E27FC236}">
                <a16:creationId xmlns:a16="http://schemas.microsoft.com/office/drawing/2014/main" id="{458A4B55-526D-4FD5-AA92-F4AA17A0F3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According to a Brookings report for the 2016-17 period, Minneapolis-Saint Paul ranks among the “Worst Performing” of 100 metro areas for economic inclusion (88th) and for racial inclusion (92nd). Economic inclusion means the equality of opportunity for all members of a society to participate in the economic life of their community. GTCUW believes all adults deserve the opportunity to earn a family-sustaining wage and thrive, regardless of income, race, or zip code.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https://www.brookings.edu/research/metro-monitor-2019-inclusion-remains-elusive-amid-widespread-metro-growth-and-rising-prosperity/</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63492" name="Slide Number Placeholder 3">
            <a:extLst>
              <a:ext uri="{FF2B5EF4-FFF2-40B4-BE49-F238E27FC236}">
                <a16:creationId xmlns:a16="http://schemas.microsoft.com/office/drawing/2014/main" id="{AC2270BB-EEAB-4A7B-AD17-9A5AA50FCED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900C8B7D-D5E6-4409-8BA3-B3C4914720F5}" type="slidenum">
              <a:rPr lang="en-US" altLang="en-US" sz="1200" smtClean="0"/>
              <a:pPr/>
              <a:t>32</a:t>
            </a:fld>
            <a:endParaRPr lang="en-US" altLang="en-US" sz="120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Slide Image Placeholder 1">
            <a:extLst>
              <a:ext uri="{FF2B5EF4-FFF2-40B4-BE49-F238E27FC236}">
                <a16:creationId xmlns:a16="http://schemas.microsoft.com/office/drawing/2014/main" id="{851155C0-D657-4D68-9A32-1336F6607A64}"/>
              </a:ext>
            </a:extLst>
          </p:cNvPr>
          <p:cNvSpPr>
            <a:spLocks noGrp="1" noRot="1" noChangeAspect="1" noChangeArrowheads="1" noTextEdit="1"/>
          </p:cNvSpPr>
          <p:nvPr>
            <p:ph type="sldImg"/>
          </p:nvPr>
        </p:nvSpPr>
        <p:spPr>
          <a:ln/>
        </p:spPr>
      </p:sp>
      <p:sp>
        <p:nvSpPr>
          <p:cNvPr id="65539" name="Notes Placeholder 2">
            <a:extLst>
              <a:ext uri="{FF2B5EF4-FFF2-40B4-BE49-F238E27FC236}">
                <a16:creationId xmlns:a16="http://schemas.microsoft.com/office/drawing/2014/main" id="{65E84E96-11BE-47C5-ABD2-720D7B25E7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Since 2015 this is a 9% increase in homelessness in the metro, and a 13% increase across greater Minnesota. GTCUW envisions a region in which all people have safe, affordable, and stable homes and where experiences of homelessness are rare, brief, and nonrecurring.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http://mnhomeless.org/minnesota-homeless-study/homelessness-in-minnesota.php</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65540" name="Slide Number Placeholder 3">
            <a:extLst>
              <a:ext uri="{FF2B5EF4-FFF2-40B4-BE49-F238E27FC236}">
                <a16:creationId xmlns:a16="http://schemas.microsoft.com/office/drawing/2014/main" id="{A390722B-D84B-48A3-8429-B41F27E6C83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318B860D-4608-4F9B-ADCE-825CD5305509}" type="slidenum">
              <a:rPr lang="en-US" altLang="en-US" sz="1200" smtClean="0"/>
              <a:pPr/>
              <a:t>33</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203A7875-F7C0-41C0-9245-FC203A2BC424}"/>
              </a:ext>
            </a:extLst>
          </p:cNvPr>
          <p:cNvSpPr>
            <a:spLocks noGrp="1" noRot="1" noChangeAspect="1" noChangeArrowheads="1" noTextEdit="1"/>
          </p:cNvSpPr>
          <p:nvPr>
            <p:ph type="sldImg"/>
          </p:nvPr>
        </p:nvSpPr>
        <p:spPr>
          <a:ln/>
        </p:spPr>
      </p:sp>
      <p:sp>
        <p:nvSpPr>
          <p:cNvPr id="10243" name="Notes Placeholder 2">
            <a:extLst>
              <a:ext uri="{FF2B5EF4-FFF2-40B4-BE49-F238E27FC236}">
                <a16:creationId xmlns:a16="http://schemas.microsoft.com/office/drawing/2014/main" id="{82EA41FE-1320-4779-85D4-8304AEDC742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80% of brain development occurs by age 3, and during these critical years, many of poverty’s challenges can inhibit young children’s development and educational success. GTCUW envisions that parents and children in our region enter kindergarten ready to learn and thrive.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http://www.urbanchildinstitute.org/why-0-3/baby-and-brain</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10244" name="Slide Number Placeholder 3">
            <a:extLst>
              <a:ext uri="{FF2B5EF4-FFF2-40B4-BE49-F238E27FC236}">
                <a16:creationId xmlns:a16="http://schemas.microsoft.com/office/drawing/2014/main" id="{53B2309C-F59B-4544-9BE0-062DDCD105B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783125F6-2112-4042-B006-875783C31584}" type="slidenum">
              <a:rPr lang="en-US" altLang="en-US" sz="1200" smtClean="0"/>
              <a:pPr/>
              <a:t>6</a:t>
            </a:fld>
            <a:endParaRPr lang="en-US" altLang="en-US" sz="120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a:extLst>
              <a:ext uri="{FF2B5EF4-FFF2-40B4-BE49-F238E27FC236}">
                <a16:creationId xmlns:a16="http://schemas.microsoft.com/office/drawing/2014/main" id="{4DEC317E-9A58-4147-AF3B-34B16FF11F08}"/>
              </a:ext>
            </a:extLst>
          </p:cNvPr>
          <p:cNvSpPr>
            <a:spLocks noGrp="1" noRot="1" noChangeAspect="1" noChangeArrowheads="1" noTextEdit="1"/>
          </p:cNvSpPr>
          <p:nvPr>
            <p:ph type="sldImg"/>
          </p:nvPr>
        </p:nvSpPr>
        <p:spPr>
          <a:ln/>
        </p:spPr>
      </p:sp>
      <p:sp>
        <p:nvSpPr>
          <p:cNvPr id="67587" name="Notes Placeholder 2">
            <a:extLst>
              <a:ext uri="{FF2B5EF4-FFF2-40B4-BE49-F238E27FC236}">
                <a16:creationId xmlns:a16="http://schemas.microsoft.com/office/drawing/2014/main" id="{7FC80FED-16FA-40C7-8861-BD7E5D09195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The cost of living in the Twin Cities has outpaced wages, and as a result, many of our neighbors cannot afford basic needs. Career-focused job skills training and financial services are critical pieces to people gaining financial stability. GTCUW envisions a region where all adults have the opportunity to participate in the workforce and advance toward family-sustaining wages.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https://mn.gov/deed/data/data-tools/col/</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67588" name="Slide Number Placeholder 3">
            <a:extLst>
              <a:ext uri="{FF2B5EF4-FFF2-40B4-BE49-F238E27FC236}">
                <a16:creationId xmlns:a16="http://schemas.microsoft.com/office/drawing/2014/main" id="{FA0CB442-4F3F-40A6-8CF3-2CAD5F7264A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8517A03F-CE9C-4E7F-9D7C-2145DDA43F5F}" type="slidenum">
              <a:rPr lang="en-US" altLang="en-US" sz="1200" smtClean="0"/>
              <a:pPr/>
              <a:t>34</a:t>
            </a:fld>
            <a:endParaRPr lang="en-US" altLang="en-US" sz="120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a:extLst>
              <a:ext uri="{FF2B5EF4-FFF2-40B4-BE49-F238E27FC236}">
                <a16:creationId xmlns:a16="http://schemas.microsoft.com/office/drawing/2014/main" id="{7F48D6AA-AC39-475D-BDDA-89B8648612D1}"/>
              </a:ext>
            </a:extLst>
          </p:cNvPr>
          <p:cNvSpPr>
            <a:spLocks noGrp="1" noRot="1" noChangeAspect="1" noChangeArrowheads="1" noTextEdit="1"/>
          </p:cNvSpPr>
          <p:nvPr>
            <p:ph type="sldImg"/>
          </p:nvPr>
        </p:nvSpPr>
        <p:spPr>
          <a:ln/>
        </p:spPr>
      </p:sp>
      <p:sp>
        <p:nvSpPr>
          <p:cNvPr id="69635" name="Notes Placeholder 2">
            <a:extLst>
              <a:ext uri="{FF2B5EF4-FFF2-40B4-BE49-F238E27FC236}">
                <a16:creationId xmlns:a16="http://schemas.microsoft.com/office/drawing/2014/main" id="{671A2F27-1F89-4AE5-850A-AD584C64EF2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211 is a </a:t>
            </a:r>
            <a:r>
              <a:rPr lang="en-US" altLang="en-US" b="1" dirty="0"/>
              <a:t>free and confidential</a:t>
            </a:r>
            <a:r>
              <a:rPr lang="en-US" altLang="en-US" dirty="0"/>
              <a:t> service that</a:t>
            </a:r>
            <a:r>
              <a:rPr lang="en-US" sz="1200" kern="1200" dirty="0">
                <a:solidFill>
                  <a:schemeClr val="tx1"/>
                </a:solidFill>
                <a:effectLst/>
                <a:latin typeface="Times New Roman" pitchFamily="18" charset="0"/>
                <a:ea typeface="+mn-ea"/>
                <a:cs typeface="+mn-cs"/>
              </a:rPr>
              <a:t> connects people in need to resources such as housing, food, and more – available 24 hours a day, seven days a week. You can contact 2-1-1 by phone, text or web chat. </a:t>
            </a:r>
            <a:endParaRPr lang="en-US" altLang="en-US" dirty="0"/>
          </a:p>
          <a:p>
            <a:endParaRPr lang="en-US" altLang="en-US" dirty="0"/>
          </a:p>
        </p:txBody>
      </p:sp>
      <p:sp>
        <p:nvSpPr>
          <p:cNvPr id="69636" name="Slide Number Placeholder 3">
            <a:extLst>
              <a:ext uri="{FF2B5EF4-FFF2-40B4-BE49-F238E27FC236}">
                <a16:creationId xmlns:a16="http://schemas.microsoft.com/office/drawing/2014/main" id="{AD271B5F-8EEA-4C99-9087-0940D5E9A7E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707C9E9D-B507-43E7-9427-C4E61C1F2281}" type="slidenum">
              <a:rPr lang="en-US" altLang="en-US" sz="1200" smtClean="0"/>
              <a:pPr/>
              <a:t>35</a:t>
            </a:fld>
            <a:endParaRPr lang="en-US" altLang="en-US" sz="120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46599BAB-6DDE-43BE-9448-13CDE25E9C4B}"/>
              </a:ext>
            </a:extLst>
          </p:cNvPr>
          <p:cNvSpPr>
            <a:spLocks noGrp="1" noRot="1" noChangeAspect="1" noChangeArrowheads="1" noTextEdit="1"/>
          </p:cNvSpPr>
          <p:nvPr>
            <p:ph type="sldImg"/>
          </p:nvPr>
        </p:nvSpPr>
        <p:spPr>
          <a:ln/>
        </p:spPr>
      </p:sp>
      <p:sp>
        <p:nvSpPr>
          <p:cNvPr id="72707" name="Notes Placeholder 2">
            <a:extLst>
              <a:ext uri="{FF2B5EF4-FFF2-40B4-BE49-F238E27FC236}">
                <a16:creationId xmlns:a16="http://schemas.microsoft.com/office/drawing/2014/main" id="{3A1B10C5-DCBC-45CB-AD21-AAC66B709E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We’ve been working with the community for over 100 years, and we’re committed to supporting the community for the next 100 years. </a:t>
            </a:r>
            <a:endParaRPr lang="en-US" altLang="en-US" dirty="0"/>
          </a:p>
          <a:p>
            <a:endParaRPr lang="en-US" altLang="en-US" dirty="0"/>
          </a:p>
        </p:txBody>
      </p:sp>
      <p:sp>
        <p:nvSpPr>
          <p:cNvPr id="72708" name="Slide Number Placeholder 3">
            <a:extLst>
              <a:ext uri="{FF2B5EF4-FFF2-40B4-BE49-F238E27FC236}">
                <a16:creationId xmlns:a16="http://schemas.microsoft.com/office/drawing/2014/main" id="{5CF3C513-004B-481E-88A6-44F89C21546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D31AA6A2-3A88-4298-8CE1-830A60239A5E}" type="slidenum">
              <a:rPr lang="en-US" altLang="en-US" sz="1200" smtClean="0"/>
              <a:pPr/>
              <a:t>37</a:t>
            </a:fld>
            <a:endParaRPr lang="en-US" altLang="en-US" sz="120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E0D59AD-D727-4B11-8783-1017A6DCC3B7}"/>
              </a:ext>
            </a:extLst>
          </p:cNvPr>
          <p:cNvSpPr>
            <a:spLocks noGrp="1" noRot="1" noChangeAspect="1" noChangeArrowheads="1" noTextEdit="1"/>
          </p:cNvSpPr>
          <p:nvPr>
            <p:ph type="sldImg"/>
          </p:nvPr>
        </p:nvSpPr>
        <p:spPr>
          <a:ln/>
        </p:spPr>
      </p:sp>
      <p:sp>
        <p:nvSpPr>
          <p:cNvPr id="74755" name="Notes Placeholder 2">
            <a:extLst>
              <a:ext uri="{FF2B5EF4-FFF2-40B4-BE49-F238E27FC236}">
                <a16:creationId xmlns:a16="http://schemas.microsoft.com/office/drawing/2014/main" id="{8439E424-4F17-46B1-A275-6B969830BBED}"/>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80% of brain development occurs by age 3, and during these critical years, many of poverty’s challenges can inhibit young children’s development and educational success. GTCUW envisions that parents and children in our region enter kindergarten ready to learn and thrive.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http://www.urbanchildinstitute.org/why-0-3/baby-and-brain</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a:p>
            <a:endParaRPr lang="en-US" altLang="en-US" dirty="0"/>
          </a:p>
        </p:txBody>
      </p:sp>
      <p:sp>
        <p:nvSpPr>
          <p:cNvPr id="74756" name="Slide Number Placeholder 3">
            <a:extLst>
              <a:ext uri="{FF2B5EF4-FFF2-40B4-BE49-F238E27FC236}">
                <a16:creationId xmlns:a16="http://schemas.microsoft.com/office/drawing/2014/main" id="{7107F472-A16D-4678-BA3A-8BD904EC8F8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077FBF0E-C0AB-425E-8EE8-1278BF450762}" type="slidenum">
              <a:rPr lang="en-US" altLang="en-US" sz="1200" smtClean="0"/>
              <a:pPr/>
              <a:t>38</a:t>
            </a:fld>
            <a:endParaRPr lang="en-US" altLang="en-US" sz="120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B1273F93-4146-4480-B15F-E18D25C7E00F}"/>
              </a:ext>
            </a:extLst>
          </p:cNvPr>
          <p:cNvSpPr>
            <a:spLocks noGrp="1" noRot="1" noChangeAspect="1" noChangeArrowheads="1" noTextEdit="1"/>
          </p:cNvSpPr>
          <p:nvPr>
            <p:ph type="sldImg"/>
          </p:nvPr>
        </p:nvSpPr>
        <p:spPr>
          <a:ln/>
        </p:spPr>
      </p:sp>
      <p:sp>
        <p:nvSpPr>
          <p:cNvPr id="76803" name="Notes Placeholder 2">
            <a:extLst>
              <a:ext uri="{FF2B5EF4-FFF2-40B4-BE49-F238E27FC236}">
                <a16:creationId xmlns:a16="http://schemas.microsoft.com/office/drawing/2014/main" id="{E9902046-7E0B-418C-BFAC-485694544B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76804" name="Slide Number Placeholder 3">
            <a:extLst>
              <a:ext uri="{FF2B5EF4-FFF2-40B4-BE49-F238E27FC236}">
                <a16:creationId xmlns:a16="http://schemas.microsoft.com/office/drawing/2014/main" id="{D07058DB-9FD3-469F-8B20-76EF6D91BEB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37292616-B425-411C-A7E3-0EDF057545EF}" type="slidenum">
              <a:rPr lang="en-US" altLang="en-US" sz="1200" smtClean="0"/>
              <a:pPr/>
              <a:t>39</a:t>
            </a:fld>
            <a:endParaRPr lang="en-US" altLang="en-US" sz="120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B43B0DE0-818A-4572-BE98-7F0CBE96487E}"/>
              </a:ext>
            </a:extLst>
          </p:cNvPr>
          <p:cNvSpPr>
            <a:spLocks noGrp="1" noRot="1" noChangeAspect="1" noChangeArrowheads="1" noTextEdit="1"/>
          </p:cNvSpPr>
          <p:nvPr>
            <p:ph type="sldImg"/>
          </p:nvPr>
        </p:nvSpPr>
        <p:spPr>
          <a:ln/>
        </p:spPr>
      </p:sp>
      <p:sp>
        <p:nvSpPr>
          <p:cNvPr id="78851" name="Notes Placeholder 2">
            <a:extLst>
              <a:ext uri="{FF2B5EF4-FFF2-40B4-BE49-F238E27FC236}">
                <a16:creationId xmlns:a16="http://schemas.microsoft.com/office/drawing/2014/main" id="{B2734D3F-B9F3-426A-BA28-97BC9B795DBA}"/>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United Way Arise Project was established to bring caring professionals together to support the lives of LGBTQ homeless youth. This nationally recognized initiative has raised over $1 million for local programs that help LGBTQ homeless youth feel safe and reach their full potential. </a:t>
            </a:r>
            <a:endParaRPr lang="en-US" altLang="en-US" dirty="0"/>
          </a:p>
          <a:p>
            <a:endParaRPr lang="en-US" altLang="en-US" dirty="0"/>
          </a:p>
        </p:txBody>
      </p:sp>
      <p:sp>
        <p:nvSpPr>
          <p:cNvPr id="78852" name="Slide Number Placeholder 3">
            <a:extLst>
              <a:ext uri="{FF2B5EF4-FFF2-40B4-BE49-F238E27FC236}">
                <a16:creationId xmlns:a16="http://schemas.microsoft.com/office/drawing/2014/main" id="{181C239C-BCB5-45E8-8081-F2579F620EE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5E8CB9D0-8937-4B54-A4CB-2B125765DE6D}" type="slidenum">
              <a:rPr lang="en-US" altLang="en-US" sz="1200" smtClean="0"/>
              <a:pPr/>
              <a:t>40</a:t>
            </a:fld>
            <a:endParaRPr lang="en-US" altLang="en-US" sz="120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F39C22BE-073B-4AFD-84E7-743191C4F9CA}"/>
              </a:ext>
            </a:extLst>
          </p:cNvPr>
          <p:cNvSpPr>
            <a:spLocks noGrp="1" noRot="1" noChangeAspect="1" noChangeArrowheads="1" noTextEdit="1"/>
          </p:cNvSpPr>
          <p:nvPr>
            <p:ph type="sldImg"/>
          </p:nvPr>
        </p:nvSpPr>
        <p:spPr>
          <a:ln/>
        </p:spPr>
      </p:sp>
      <p:sp>
        <p:nvSpPr>
          <p:cNvPr id="80899" name="Notes Placeholder 2">
            <a:extLst>
              <a:ext uri="{FF2B5EF4-FFF2-40B4-BE49-F238E27FC236}">
                <a16:creationId xmlns:a16="http://schemas.microsoft.com/office/drawing/2014/main" id="{03ABF775-F2F5-4C3F-BB7C-B7F74FC3E68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In 2017, Minnesotans visited food shelves 3.4 million times, marking 7 years in a row of record high usage. GTCUW envisions a healthy and equitable food system where all people in our 9-county region have access to high quality, culturally relevant food.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http://www.hungersolutions.org/data-posts/food-shelves-see-record-number-of-visits-in-2017/</a:t>
            </a:r>
            <a:r>
              <a:rPr lang="en-US" sz="1200" u="sng" kern="1200" dirty="0">
                <a:solidFill>
                  <a:schemeClr val="tx1"/>
                </a:solidFill>
                <a:effectLst/>
                <a:latin typeface="Times New Roman" pitchFamily="18" charset="0"/>
                <a:ea typeface="+mn-ea"/>
                <a:cs typeface="+mn-cs"/>
              </a:rPr>
              <a:t>)</a:t>
            </a:r>
            <a:endParaRPr lang="en-US" sz="1200" kern="1200" dirty="0">
              <a:solidFill>
                <a:schemeClr val="tx1"/>
              </a:solidFill>
              <a:effectLst/>
              <a:latin typeface="Times New Roman" pitchFamily="18" charset="0"/>
              <a:ea typeface="+mn-ea"/>
              <a:cs typeface="+mn-cs"/>
            </a:endParaRPr>
          </a:p>
          <a:p>
            <a:endParaRPr lang="en-US" altLang="en-US" dirty="0"/>
          </a:p>
        </p:txBody>
      </p:sp>
      <p:sp>
        <p:nvSpPr>
          <p:cNvPr id="80900" name="Slide Number Placeholder 3">
            <a:extLst>
              <a:ext uri="{FF2B5EF4-FFF2-40B4-BE49-F238E27FC236}">
                <a16:creationId xmlns:a16="http://schemas.microsoft.com/office/drawing/2014/main" id="{1B4BD5BC-D36B-4533-BE99-CE180D341D4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61DAC37D-2526-4AEC-977E-5CAB0F7B066D}" type="slidenum">
              <a:rPr lang="en-US" altLang="en-US" sz="1200" smtClean="0"/>
              <a:pPr/>
              <a:t>41</a:t>
            </a:fld>
            <a:endParaRPr lang="en-US" altLang="en-US" sz="120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6652ED9A-3E54-4455-A5EC-3EFAE38C89D6}"/>
              </a:ext>
            </a:extLst>
          </p:cNvPr>
          <p:cNvSpPr>
            <a:spLocks noGrp="1" noRot="1" noChangeAspect="1" noChangeArrowheads="1" noTextEdit="1"/>
          </p:cNvSpPr>
          <p:nvPr>
            <p:ph type="sldImg"/>
          </p:nvPr>
        </p:nvSpPr>
        <p:spPr>
          <a:ln/>
        </p:spPr>
      </p:sp>
      <p:sp>
        <p:nvSpPr>
          <p:cNvPr id="82947" name="Notes Placeholder 2">
            <a:extLst>
              <a:ext uri="{FF2B5EF4-FFF2-40B4-BE49-F238E27FC236}">
                <a16:creationId xmlns:a16="http://schemas.microsoft.com/office/drawing/2014/main" id="{4B38B8A4-FF82-4EBD-AEB9-EEE8F02C4AE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Access to quality early childcare and education programs is an effective strategy for combating the negative impacts of poverty on children. However, childcare is often unaffordable for families of low-income. More than 35,000 children across Minnesota are unable to access quality early childcare. Every child deserves the best possible start to life, regardless of income, race, or zip code.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http://www.closegapsby5.org/</a:t>
            </a:r>
            <a:r>
              <a:rPr lang="en-US" sz="1200" kern="1200" dirty="0">
                <a:solidFill>
                  <a:schemeClr val="tx1"/>
                </a:solidFill>
                <a:effectLst/>
                <a:latin typeface="Times New Roman" pitchFamily="18" charset="0"/>
                <a:ea typeface="+mn-ea"/>
                <a:cs typeface="+mn-cs"/>
              </a:rPr>
              <a:t>)</a:t>
            </a:r>
          </a:p>
          <a:p>
            <a:endParaRPr lang="en-US" altLang="en-US" dirty="0"/>
          </a:p>
        </p:txBody>
      </p:sp>
      <p:sp>
        <p:nvSpPr>
          <p:cNvPr id="82948" name="Slide Number Placeholder 3">
            <a:extLst>
              <a:ext uri="{FF2B5EF4-FFF2-40B4-BE49-F238E27FC236}">
                <a16:creationId xmlns:a16="http://schemas.microsoft.com/office/drawing/2014/main" id="{83B825E6-059D-4D7D-902B-ACDD0253424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9D12AE85-BEC3-4A67-A08E-5AED75B6CD94}" type="slidenum">
              <a:rPr lang="en-US" altLang="en-US" sz="1200" smtClean="0"/>
              <a:pPr/>
              <a:t>42</a:t>
            </a:fld>
            <a:endParaRPr lang="en-US" altLang="en-US" sz="120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8A9B32A8-F89B-4626-A627-EFF05F30168F}"/>
              </a:ext>
            </a:extLst>
          </p:cNvPr>
          <p:cNvSpPr>
            <a:spLocks noGrp="1" noRot="1" noChangeAspect="1" noChangeArrowheads="1" noTextEdit="1"/>
          </p:cNvSpPr>
          <p:nvPr>
            <p:ph type="sldImg"/>
          </p:nvPr>
        </p:nvSpPr>
        <p:spPr>
          <a:ln/>
        </p:spPr>
      </p:sp>
      <p:sp>
        <p:nvSpPr>
          <p:cNvPr id="84995" name="Notes Placeholder 2">
            <a:extLst>
              <a:ext uri="{FF2B5EF4-FFF2-40B4-BE49-F238E27FC236}">
                <a16:creationId xmlns:a16="http://schemas.microsoft.com/office/drawing/2014/main" id="{360F6918-EF36-469F-943A-61C35EF6D1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Last year, GTCUW coordinated over 50,000 volunteers who contributed to service projects in our community. </a:t>
            </a:r>
            <a:endParaRPr lang="en-US" altLang="en-US" dirty="0"/>
          </a:p>
          <a:p>
            <a:endParaRPr lang="en-US" altLang="en-US" dirty="0"/>
          </a:p>
        </p:txBody>
      </p:sp>
      <p:sp>
        <p:nvSpPr>
          <p:cNvPr id="84996" name="Slide Number Placeholder 3">
            <a:extLst>
              <a:ext uri="{FF2B5EF4-FFF2-40B4-BE49-F238E27FC236}">
                <a16:creationId xmlns:a16="http://schemas.microsoft.com/office/drawing/2014/main" id="{07DCE4EC-FAAB-4EAC-8D32-8C77872A396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1E0326FE-BC66-4F29-BEA6-F58A68D7D2FF}" type="slidenum">
              <a:rPr lang="en-US" altLang="en-US" sz="1200" smtClean="0"/>
              <a:pPr/>
              <a:t>43</a:t>
            </a:fld>
            <a:endParaRPr lang="en-US" altLang="en-US" sz="120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11064E6A-C6E5-4C80-ABAC-D09B3F465B50}"/>
              </a:ext>
            </a:extLst>
          </p:cNvPr>
          <p:cNvSpPr>
            <a:spLocks noGrp="1" noRot="1" noChangeAspect="1" noChangeArrowheads="1" noTextEdit="1"/>
          </p:cNvSpPr>
          <p:nvPr>
            <p:ph type="sldImg"/>
          </p:nvPr>
        </p:nvSpPr>
        <p:spPr>
          <a:ln/>
        </p:spPr>
      </p:sp>
      <p:sp>
        <p:nvSpPr>
          <p:cNvPr id="87043" name="Notes Placeholder 2">
            <a:extLst>
              <a:ext uri="{FF2B5EF4-FFF2-40B4-BE49-F238E27FC236}">
                <a16:creationId xmlns:a16="http://schemas.microsoft.com/office/drawing/2014/main" id="{7252BDD2-E979-4E1C-91E2-B28813625BB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By 2024, Minnesota is projected to have 400,000 unfilled jobs. 63% of those jobs will require at least some education beyond high school, yet there’s a wide gap in training to fill those positions.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https://www.mncompass.org/_pdfs/compass-points-2017.pdf</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a:p>
            <a:endParaRPr lang="en-US" altLang="en-US" dirty="0"/>
          </a:p>
        </p:txBody>
      </p:sp>
      <p:sp>
        <p:nvSpPr>
          <p:cNvPr id="87044" name="Slide Number Placeholder 3">
            <a:extLst>
              <a:ext uri="{FF2B5EF4-FFF2-40B4-BE49-F238E27FC236}">
                <a16:creationId xmlns:a16="http://schemas.microsoft.com/office/drawing/2014/main" id="{25844E94-20EA-4994-8F08-CA33987CAA9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28336D47-4FC0-4989-83AC-C0AE3F1D7E4C}" type="slidenum">
              <a:rPr lang="en-US" altLang="en-US" sz="1200" smtClean="0"/>
              <a:pPr/>
              <a:t>44</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2DD15D00-B158-432F-BC0B-CE0AF64BF253}"/>
              </a:ext>
            </a:extLst>
          </p:cNvPr>
          <p:cNvSpPr>
            <a:spLocks noGrp="1" noRot="1" noChangeAspect="1" noChangeArrowheads="1" noTextEdit="1"/>
          </p:cNvSpPr>
          <p:nvPr>
            <p:ph type="sldImg"/>
          </p:nvPr>
        </p:nvSpPr>
        <p:spPr>
          <a:ln/>
        </p:spPr>
      </p:sp>
      <p:sp>
        <p:nvSpPr>
          <p:cNvPr id="12291" name="Notes Placeholder 2">
            <a:extLst>
              <a:ext uri="{FF2B5EF4-FFF2-40B4-BE49-F238E27FC236}">
                <a16:creationId xmlns:a16="http://schemas.microsoft.com/office/drawing/2014/main" id="{B03A82DA-66C1-421D-BF32-5EBFA8CD28E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2292" name="Slide Number Placeholder 3">
            <a:extLst>
              <a:ext uri="{FF2B5EF4-FFF2-40B4-BE49-F238E27FC236}">
                <a16:creationId xmlns:a16="http://schemas.microsoft.com/office/drawing/2014/main" id="{1720CBBF-BCE9-4F6D-81A6-48260293110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5E42C476-421E-4015-8EA2-A4726F2818AA}" type="slidenum">
              <a:rPr lang="en-US" altLang="en-US" sz="1200" smtClean="0"/>
              <a:pPr/>
              <a:t>7</a:t>
            </a:fld>
            <a:endParaRPr lang="en-US" altLang="en-US" sz="120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Times New Roman" pitchFamily="18" charset="0"/>
                <a:ea typeface="+mn-ea"/>
                <a:cs typeface="+mn-cs"/>
              </a:rPr>
              <a:t>Minnesota’s high school graduation rate has steadily increased, improving to 84% in 2018, and rates have improved across all races and ethnicities. But in a national comparison of graduation rates, Minnesota ranks in the bottom of states. While there has been gradual improvement in the education gap over the last four years, we envision a region where all youth are equipped with the knowledge, skills, mindsets and relationships to choose and direct their own future path and contribute to their communities.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https://www.mncompass.org/education/overview</a:t>
            </a:r>
            <a:r>
              <a:rPr lang="en-US" sz="1200" kern="1200" dirty="0">
                <a:solidFill>
                  <a:schemeClr val="tx1"/>
                </a:solidFill>
                <a:effectLst/>
                <a:latin typeface="Times New Roman" pitchFamily="18" charset="0"/>
                <a:ea typeface="+mn-ea"/>
                <a:cs typeface="+mn-cs"/>
              </a:rPr>
              <a:t>)</a:t>
            </a:r>
          </a:p>
          <a:p>
            <a:endParaRPr lang="en-US" dirty="0"/>
          </a:p>
        </p:txBody>
      </p:sp>
      <p:sp>
        <p:nvSpPr>
          <p:cNvPr id="4" name="Slide Number Placeholder 3"/>
          <p:cNvSpPr>
            <a:spLocks noGrp="1"/>
          </p:cNvSpPr>
          <p:nvPr>
            <p:ph type="sldNum" sz="quarter" idx="5"/>
          </p:nvPr>
        </p:nvSpPr>
        <p:spPr/>
        <p:txBody>
          <a:bodyPr/>
          <a:lstStyle/>
          <a:p>
            <a:pPr>
              <a:defRPr/>
            </a:pPr>
            <a:fld id="{C82FD5D3-E400-41BD-A7B6-365AD00511A4}" type="slidenum">
              <a:rPr lang="en-US" altLang="en-US" smtClean="0"/>
              <a:pPr>
                <a:defRPr/>
              </a:pPr>
              <a:t>45</a:t>
            </a:fld>
            <a:endParaRPr lang="en-US" altLang="en-US"/>
          </a:p>
        </p:txBody>
      </p:sp>
    </p:spTree>
    <p:extLst>
      <p:ext uri="{BB962C8B-B14F-4D97-AF65-F5344CB8AC3E}">
        <p14:creationId xmlns:p14="http://schemas.microsoft.com/office/powerpoint/2010/main" val="35407367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a:extLst>
              <a:ext uri="{FF2B5EF4-FFF2-40B4-BE49-F238E27FC236}">
                <a16:creationId xmlns:a16="http://schemas.microsoft.com/office/drawing/2014/main" id="{86884ED9-DD96-41CC-AD8E-B06FDA033F5F}"/>
              </a:ext>
            </a:extLst>
          </p:cNvPr>
          <p:cNvSpPr>
            <a:spLocks noGrp="1" noRot="1" noChangeAspect="1" noChangeArrowheads="1" noTextEdit="1"/>
          </p:cNvSpPr>
          <p:nvPr>
            <p:ph type="sldImg"/>
          </p:nvPr>
        </p:nvSpPr>
        <p:spPr>
          <a:ln/>
        </p:spPr>
      </p:sp>
      <p:sp>
        <p:nvSpPr>
          <p:cNvPr id="90115" name="Notes Placeholder 2">
            <a:extLst>
              <a:ext uri="{FF2B5EF4-FFF2-40B4-BE49-F238E27FC236}">
                <a16:creationId xmlns:a16="http://schemas.microsoft.com/office/drawing/2014/main" id="{7756DFC2-CCF2-4C24-99CE-6D0A9C3BAAC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GTCUW believes all adults deserve the opportunity to earn a family-sustaining wage and thrive, regardless of income, race, or zip code. </a:t>
            </a:r>
          </a:p>
          <a:p>
            <a:endParaRPr lang="en-US" altLang="en-US" dirty="0"/>
          </a:p>
        </p:txBody>
      </p:sp>
      <p:sp>
        <p:nvSpPr>
          <p:cNvPr id="90116" name="Slide Number Placeholder 3">
            <a:extLst>
              <a:ext uri="{FF2B5EF4-FFF2-40B4-BE49-F238E27FC236}">
                <a16:creationId xmlns:a16="http://schemas.microsoft.com/office/drawing/2014/main" id="{9051261A-2FFB-4635-93C2-D3BB8CA31BA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CBAA5331-33A9-40BF-98ED-0D6DA24D32EC}" type="slidenum">
              <a:rPr lang="en-US" altLang="en-US" sz="1200" smtClean="0"/>
              <a:pPr/>
              <a:t>46</a:t>
            </a:fld>
            <a:endParaRPr lang="en-US" altLang="en-US" sz="120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a:extLst>
              <a:ext uri="{FF2B5EF4-FFF2-40B4-BE49-F238E27FC236}">
                <a16:creationId xmlns:a16="http://schemas.microsoft.com/office/drawing/2014/main" id="{24890B2A-42C3-4165-9A4C-BD894BCF61A5}"/>
              </a:ext>
            </a:extLst>
          </p:cNvPr>
          <p:cNvSpPr>
            <a:spLocks noGrp="1" noRot="1" noChangeAspect="1" noChangeArrowheads="1" noTextEdit="1"/>
          </p:cNvSpPr>
          <p:nvPr>
            <p:ph type="sldImg"/>
          </p:nvPr>
        </p:nvSpPr>
        <p:spPr>
          <a:ln/>
        </p:spPr>
      </p:sp>
      <p:sp>
        <p:nvSpPr>
          <p:cNvPr id="92163" name="Notes Placeholder 2">
            <a:extLst>
              <a:ext uri="{FF2B5EF4-FFF2-40B4-BE49-F238E27FC236}">
                <a16:creationId xmlns:a16="http://schemas.microsoft.com/office/drawing/2014/main" id="{96DAE856-F36A-4A41-B3E5-FB05F29C4DAB}"/>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The emergency food system fills an enormous gap in the nutritional needs of people in our state. It is made up of programs like food shelves and meal programs that support individuals, families, and community. GTCUW envisions a healthy and equitable food system where all people in our 9-county region have access to high quality, culturally relevant food.</a:t>
            </a:r>
          </a:p>
          <a:p>
            <a:endParaRPr lang="en-US" altLang="en-US" dirty="0"/>
          </a:p>
        </p:txBody>
      </p:sp>
      <p:sp>
        <p:nvSpPr>
          <p:cNvPr id="92164" name="Slide Number Placeholder 3">
            <a:extLst>
              <a:ext uri="{FF2B5EF4-FFF2-40B4-BE49-F238E27FC236}">
                <a16:creationId xmlns:a16="http://schemas.microsoft.com/office/drawing/2014/main" id="{CFE5E05E-7A24-479A-9D3D-78931C56708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09D850FD-7AC6-4BC2-9648-AB3E18DE495C}" type="slidenum">
              <a:rPr lang="en-US" altLang="en-US" sz="1200" smtClean="0"/>
              <a:pPr/>
              <a:t>47</a:t>
            </a:fld>
            <a:endParaRPr lang="en-US" altLang="en-US" sz="120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a:extLst>
              <a:ext uri="{FF2B5EF4-FFF2-40B4-BE49-F238E27FC236}">
                <a16:creationId xmlns:a16="http://schemas.microsoft.com/office/drawing/2014/main" id="{F17EFF82-CE78-498A-9164-099D87A8A8DE}"/>
              </a:ext>
            </a:extLst>
          </p:cNvPr>
          <p:cNvSpPr>
            <a:spLocks noGrp="1" noRot="1" noChangeAspect="1" noChangeArrowheads="1" noTextEdit="1"/>
          </p:cNvSpPr>
          <p:nvPr>
            <p:ph type="sldImg"/>
          </p:nvPr>
        </p:nvSpPr>
        <p:spPr>
          <a:ln/>
        </p:spPr>
      </p:sp>
      <p:sp>
        <p:nvSpPr>
          <p:cNvPr id="94211" name="Notes Placeholder 2">
            <a:extLst>
              <a:ext uri="{FF2B5EF4-FFF2-40B4-BE49-F238E27FC236}">
                <a16:creationId xmlns:a16="http://schemas.microsoft.com/office/drawing/2014/main" id="{A0E962B6-F880-4969-8CD4-B4E937D6BD9E}"/>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According to a Brookings report for the 2016-17 period, Minneapolis-Saint Paul ranks among the “Worst Performing” of 100 metro areas for economic inclusion (88th) and for racial inclusion (92nd). Economic inclusion means the equality of opportunity for all members of a society to participate in the economic life of their community. GTCUW believes all adults deserve the opportunity to earn a family-sustaining wage and thrive, regardless of income, race, or zip code.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https://www.brookings.edu/research/metro-monitor-2019-inclusion-remains-elusive-amid-widespread-metro-growth-and-rising-prosperity/</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a:p>
            <a:endParaRPr lang="en-US" altLang="en-US" dirty="0"/>
          </a:p>
        </p:txBody>
      </p:sp>
      <p:sp>
        <p:nvSpPr>
          <p:cNvPr id="94212" name="Slide Number Placeholder 3">
            <a:extLst>
              <a:ext uri="{FF2B5EF4-FFF2-40B4-BE49-F238E27FC236}">
                <a16:creationId xmlns:a16="http://schemas.microsoft.com/office/drawing/2014/main" id="{75A53BA0-12F5-4A4C-83F8-8DA063EC833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F553E135-BA7E-48B7-B3D3-4C5981A3C9E4}" type="slidenum">
              <a:rPr lang="en-US" altLang="en-US" sz="1200" smtClean="0"/>
              <a:pPr/>
              <a:t>48</a:t>
            </a:fld>
            <a:endParaRPr lang="en-US" altLang="en-US" sz="120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a:extLst>
              <a:ext uri="{FF2B5EF4-FFF2-40B4-BE49-F238E27FC236}">
                <a16:creationId xmlns:a16="http://schemas.microsoft.com/office/drawing/2014/main" id="{7ECFD81D-DE8E-4D14-B040-4963C9DF22B4}"/>
              </a:ext>
            </a:extLst>
          </p:cNvPr>
          <p:cNvSpPr>
            <a:spLocks noGrp="1" noRot="1" noChangeAspect="1" noChangeArrowheads="1" noTextEdit="1"/>
          </p:cNvSpPr>
          <p:nvPr>
            <p:ph type="sldImg"/>
          </p:nvPr>
        </p:nvSpPr>
        <p:spPr>
          <a:ln/>
        </p:spPr>
      </p:sp>
      <p:sp>
        <p:nvSpPr>
          <p:cNvPr id="96259" name="Notes Placeholder 2">
            <a:extLst>
              <a:ext uri="{FF2B5EF4-FFF2-40B4-BE49-F238E27FC236}">
                <a16:creationId xmlns:a16="http://schemas.microsoft.com/office/drawing/2014/main" id="{69CEFA08-31D3-4B33-8BE1-B8394E9387C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Since 2015 this is a 9% increase in homelessness in the metro, and a 13% increase across greater Minnesota. GTCUW envisions a region in which all people have safe, affordable, and stable homes and where experiences of homelessness are rare, brief, and nonrecurring.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http://mnhomeless.org/minnesota-homeless-study/homelessness-in-minnesota.php</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a:p>
            <a:endParaRPr lang="en-US" altLang="en-US" dirty="0"/>
          </a:p>
        </p:txBody>
      </p:sp>
      <p:sp>
        <p:nvSpPr>
          <p:cNvPr id="96260" name="Slide Number Placeholder 3">
            <a:extLst>
              <a:ext uri="{FF2B5EF4-FFF2-40B4-BE49-F238E27FC236}">
                <a16:creationId xmlns:a16="http://schemas.microsoft.com/office/drawing/2014/main" id="{DD0C645B-0D50-4DAE-912E-99F54879CBF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59DDF703-8B9B-4E8F-8ACA-D6F7372807AB}" type="slidenum">
              <a:rPr lang="en-US" altLang="en-US" sz="1200" smtClean="0"/>
              <a:pPr/>
              <a:t>49</a:t>
            </a:fld>
            <a:endParaRPr lang="en-US" altLang="en-US" sz="120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a:extLst>
              <a:ext uri="{FF2B5EF4-FFF2-40B4-BE49-F238E27FC236}">
                <a16:creationId xmlns:a16="http://schemas.microsoft.com/office/drawing/2014/main" id="{A8399ACA-9BC9-4791-B9CE-60CCC41382FF}"/>
              </a:ext>
            </a:extLst>
          </p:cNvPr>
          <p:cNvSpPr>
            <a:spLocks noGrp="1" noRot="1" noChangeAspect="1" noChangeArrowheads="1" noTextEdit="1"/>
          </p:cNvSpPr>
          <p:nvPr>
            <p:ph type="sldImg"/>
          </p:nvPr>
        </p:nvSpPr>
        <p:spPr>
          <a:ln/>
        </p:spPr>
      </p:sp>
      <p:sp>
        <p:nvSpPr>
          <p:cNvPr id="98307" name="Notes Placeholder 2">
            <a:extLst>
              <a:ext uri="{FF2B5EF4-FFF2-40B4-BE49-F238E27FC236}">
                <a16:creationId xmlns:a16="http://schemas.microsoft.com/office/drawing/2014/main" id="{BB65F1F2-DB4C-4EAF-992F-025FBE494C1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The cost of living in the Twin Cities has outpaced wages, and as a result, many of our neighbors cannot afford basic needs. Career-focused job skills training and financial services are critical pieces to people gaining financial stability. GTCUW envisions a region where all adults have the opportunity to participate in the workforce and advance toward family-sustaining wages.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https://mn.gov/deed/data/data-tools/col/</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a:p>
            <a:endParaRPr lang="en-US" altLang="en-US" dirty="0"/>
          </a:p>
        </p:txBody>
      </p:sp>
      <p:sp>
        <p:nvSpPr>
          <p:cNvPr id="98308" name="Slide Number Placeholder 3">
            <a:extLst>
              <a:ext uri="{FF2B5EF4-FFF2-40B4-BE49-F238E27FC236}">
                <a16:creationId xmlns:a16="http://schemas.microsoft.com/office/drawing/2014/main" id="{C23D967A-A271-44E9-8761-0CC66B89E02C}"/>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B5F66B11-4CA4-4C70-9C7D-9DE9C0AA8DA4}" type="slidenum">
              <a:rPr lang="en-US" altLang="en-US" sz="1200" smtClean="0"/>
              <a:pPr/>
              <a:t>50</a:t>
            </a:fld>
            <a:endParaRPr lang="en-US" altLang="en-US" sz="120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a:extLst>
              <a:ext uri="{FF2B5EF4-FFF2-40B4-BE49-F238E27FC236}">
                <a16:creationId xmlns:a16="http://schemas.microsoft.com/office/drawing/2014/main" id="{9D584324-7DC4-467C-A449-00ED1DF29396}"/>
              </a:ext>
            </a:extLst>
          </p:cNvPr>
          <p:cNvSpPr>
            <a:spLocks noGrp="1" noRot="1" noChangeAspect="1" noChangeArrowheads="1" noTextEdit="1"/>
          </p:cNvSpPr>
          <p:nvPr>
            <p:ph type="sldImg"/>
          </p:nvPr>
        </p:nvSpPr>
        <p:spPr>
          <a:ln/>
        </p:spPr>
      </p:sp>
      <p:sp>
        <p:nvSpPr>
          <p:cNvPr id="100355" name="Notes Placeholder 2">
            <a:extLst>
              <a:ext uri="{FF2B5EF4-FFF2-40B4-BE49-F238E27FC236}">
                <a16:creationId xmlns:a16="http://schemas.microsoft.com/office/drawing/2014/main" id="{06562794-79A0-48E8-BE72-1E57A7A0ABF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a:solidFill>
                  <a:schemeClr val="tx1"/>
                </a:solidFill>
                <a:effectLst/>
                <a:latin typeface="Times New Roman" pitchFamily="18" charset="0"/>
                <a:ea typeface="+mn-ea"/>
                <a:cs typeface="+mn-cs"/>
              </a:rPr>
              <a:t>211 is a </a:t>
            </a:r>
            <a:r>
              <a:rPr lang="en-US" altLang="en-US" b="1"/>
              <a:t>free and confidential</a:t>
            </a:r>
            <a:r>
              <a:rPr lang="en-US" altLang="en-US"/>
              <a:t> service that</a:t>
            </a:r>
            <a:r>
              <a:rPr lang="en-US" sz="1200" kern="1200">
                <a:solidFill>
                  <a:schemeClr val="tx1"/>
                </a:solidFill>
                <a:effectLst/>
                <a:latin typeface="Times New Roman" pitchFamily="18" charset="0"/>
                <a:ea typeface="+mn-ea"/>
                <a:cs typeface="+mn-cs"/>
              </a:rPr>
              <a:t> connects people in need to resources such as housing, food, and more – available 24 hours a day, seven days a week. You can contact 2-1-1 by phone, text or web chat. </a:t>
            </a:r>
            <a:endParaRPr lang="en-US" altLang="en-US"/>
          </a:p>
          <a:p>
            <a:endParaRPr lang="en-US" altLang="en-US" dirty="0"/>
          </a:p>
        </p:txBody>
      </p:sp>
      <p:sp>
        <p:nvSpPr>
          <p:cNvPr id="100356" name="Slide Number Placeholder 3">
            <a:extLst>
              <a:ext uri="{FF2B5EF4-FFF2-40B4-BE49-F238E27FC236}">
                <a16:creationId xmlns:a16="http://schemas.microsoft.com/office/drawing/2014/main" id="{397B2CEC-AD37-4DFE-95B9-A8A5A814B0B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350523DC-BF3C-4BE8-811E-A4676D71FD8B}" type="slidenum">
              <a:rPr lang="en-US" altLang="en-US" sz="1200" smtClean="0"/>
              <a:pPr/>
              <a:t>51</a:t>
            </a:fld>
            <a:endParaRPr lang="en-US" altLang="en-US" sz="120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a:extLst>
              <a:ext uri="{FF2B5EF4-FFF2-40B4-BE49-F238E27FC236}">
                <a16:creationId xmlns:a16="http://schemas.microsoft.com/office/drawing/2014/main" id="{AB885B0B-8188-4D22-BBC0-17C587A1499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575D7493-04BE-4601-A54A-398578B2B50F}" type="slidenum">
              <a:rPr lang="en-US" altLang="en-US" sz="1200" smtClean="0"/>
              <a:pPr/>
              <a:t>67</a:t>
            </a:fld>
            <a:endParaRPr lang="en-US" altLang="en-US" sz="1200"/>
          </a:p>
        </p:txBody>
      </p:sp>
      <p:sp>
        <p:nvSpPr>
          <p:cNvPr id="117763" name="Rectangle 2">
            <a:extLst>
              <a:ext uri="{FF2B5EF4-FFF2-40B4-BE49-F238E27FC236}">
                <a16:creationId xmlns:a16="http://schemas.microsoft.com/office/drawing/2014/main" id="{DE01E082-226D-4187-84F4-179EB28E82EC}"/>
              </a:ext>
            </a:extLst>
          </p:cNvPr>
          <p:cNvSpPr>
            <a:spLocks noGrp="1" noRot="1" noChangeAspect="1" noChangeArrowheads="1" noTextEdit="1"/>
          </p:cNvSpPr>
          <p:nvPr>
            <p:ph type="sldImg"/>
          </p:nvPr>
        </p:nvSpPr>
        <p:spPr>
          <a:xfrm>
            <a:off x="3429000" y="2400300"/>
            <a:ext cx="0" cy="0"/>
          </a:xfrm>
          <a:ln/>
        </p:spPr>
      </p:sp>
      <p:sp>
        <p:nvSpPr>
          <p:cNvPr id="117764" name="Rectangle 3">
            <a:extLst>
              <a:ext uri="{FF2B5EF4-FFF2-40B4-BE49-F238E27FC236}">
                <a16:creationId xmlns:a16="http://schemas.microsoft.com/office/drawing/2014/main" id="{8D8DDB81-4472-41DF-B9AC-BFFC82BE1CA8}"/>
              </a:ext>
            </a:extLst>
          </p:cNvPr>
          <p:cNvSpPr>
            <a:spLocks noGrp="1" noChangeArrowheads="1"/>
          </p:cNvSpPr>
          <p:nvPr>
            <p:ph type="body" idx="1"/>
          </p:nvPr>
        </p:nvSpPr>
        <p:spPr>
          <a:xfrm>
            <a:off x="914400" y="4192588"/>
            <a:ext cx="1200150" cy="2746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29131F6D-9AB5-42EB-879B-3936275C5F2C}"/>
              </a:ext>
            </a:extLst>
          </p:cNvPr>
          <p:cNvSpPr>
            <a:spLocks noGrp="1" noRot="1" noChangeAspect="1" noChangeArrowheads="1" noTextEdit="1"/>
          </p:cNvSpPr>
          <p:nvPr>
            <p:ph type="sldImg"/>
          </p:nvPr>
        </p:nvSpPr>
        <p:spPr>
          <a:ln/>
        </p:spPr>
      </p:sp>
      <p:sp>
        <p:nvSpPr>
          <p:cNvPr id="14339" name="Notes Placeholder 2">
            <a:extLst>
              <a:ext uri="{FF2B5EF4-FFF2-40B4-BE49-F238E27FC236}">
                <a16:creationId xmlns:a16="http://schemas.microsoft.com/office/drawing/2014/main" id="{D292DF72-6231-49FB-8658-6AC063FDB444}"/>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United Way Arise Project was established to bring caring professionals together to support the lives of LGBTQ homeless youth. This nationally recognized initiative has raised over $1 million for local programs that help LGBTQ homeless youth feel safe and reach their full potential. </a:t>
            </a:r>
            <a:endParaRPr lang="en-US" altLang="en-US" dirty="0"/>
          </a:p>
        </p:txBody>
      </p:sp>
      <p:sp>
        <p:nvSpPr>
          <p:cNvPr id="14340" name="Slide Number Placeholder 3">
            <a:extLst>
              <a:ext uri="{FF2B5EF4-FFF2-40B4-BE49-F238E27FC236}">
                <a16:creationId xmlns:a16="http://schemas.microsoft.com/office/drawing/2014/main" id="{AB34F0B7-DBFE-4B64-A466-B4FB91657AE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DEA11A52-EEB1-4D67-A3DC-E92B20C2A0D3}" type="slidenum">
              <a:rPr lang="en-US" altLang="en-US" sz="1200" smtClean="0"/>
              <a:pPr/>
              <a:t>8</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EA9B79F7-6F86-4EEC-8C21-CF01CE44BDDC}"/>
              </a:ext>
            </a:extLst>
          </p:cNvPr>
          <p:cNvSpPr>
            <a:spLocks noGrp="1" noRot="1" noChangeAspect="1" noChangeArrowheads="1" noTextEdit="1"/>
          </p:cNvSpPr>
          <p:nvPr>
            <p:ph type="sldImg"/>
          </p:nvPr>
        </p:nvSpPr>
        <p:spPr>
          <a:ln/>
        </p:spPr>
      </p:sp>
      <p:sp>
        <p:nvSpPr>
          <p:cNvPr id="16387" name="Notes Placeholder 2">
            <a:extLst>
              <a:ext uri="{FF2B5EF4-FFF2-40B4-BE49-F238E27FC236}">
                <a16:creationId xmlns:a16="http://schemas.microsoft.com/office/drawing/2014/main" id="{5ED79A68-D42A-4FD4-BF0A-91353DDC3A2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In 2017, Minnesotans visited food shelves 3.4 million times, marking 7 years in a row of record high usage. GTCUW envisions a healthy and equitable food system where all people in our 9-county region have access to high quality, culturally relevant food.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http://www.hungersolutions.org/data-posts/food-shelves-see-record-number-of-visits-in-2017/</a:t>
            </a:r>
            <a:r>
              <a:rPr lang="en-US" sz="1200" u="sng" kern="1200" dirty="0">
                <a:solidFill>
                  <a:schemeClr val="tx1"/>
                </a:solidFill>
                <a:effectLst/>
                <a:latin typeface="Times New Roman" pitchFamily="18" charset="0"/>
                <a:ea typeface="+mn-ea"/>
                <a:cs typeface="+mn-cs"/>
              </a:rPr>
              <a:t>)</a:t>
            </a:r>
            <a:endParaRPr lang="en-US" sz="1200" kern="1200" dirty="0">
              <a:solidFill>
                <a:schemeClr val="tx1"/>
              </a:solidFill>
              <a:effectLst/>
              <a:latin typeface="Times New Roman" pitchFamily="18" charset="0"/>
              <a:ea typeface="+mn-ea"/>
              <a:cs typeface="+mn-cs"/>
            </a:endParaRPr>
          </a:p>
        </p:txBody>
      </p:sp>
      <p:sp>
        <p:nvSpPr>
          <p:cNvPr id="16388" name="Slide Number Placeholder 3">
            <a:extLst>
              <a:ext uri="{FF2B5EF4-FFF2-40B4-BE49-F238E27FC236}">
                <a16:creationId xmlns:a16="http://schemas.microsoft.com/office/drawing/2014/main" id="{607C7D16-6D0C-4711-8464-07A952E5E3A7}"/>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02053F15-C634-4BE5-8D85-274AF1133D8F}" type="slidenum">
              <a:rPr lang="en-US" altLang="en-US" sz="1200" smtClean="0"/>
              <a:pPr/>
              <a:t>9</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4DF09F48-E933-4AC7-AAB2-7A285D7C2F69}"/>
              </a:ext>
            </a:extLst>
          </p:cNvPr>
          <p:cNvSpPr>
            <a:spLocks noGrp="1" noRot="1" noChangeAspect="1" noChangeArrowheads="1" noTextEdit="1"/>
          </p:cNvSpPr>
          <p:nvPr>
            <p:ph type="sldImg"/>
          </p:nvPr>
        </p:nvSpPr>
        <p:spPr>
          <a:ln/>
        </p:spPr>
      </p:sp>
      <p:sp>
        <p:nvSpPr>
          <p:cNvPr id="18435" name="Notes Placeholder 2">
            <a:extLst>
              <a:ext uri="{FF2B5EF4-FFF2-40B4-BE49-F238E27FC236}">
                <a16:creationId xmlns:a16="http://schemas.microsoft.com/office/drawing/2014/main" id="{99A5515F-8621-4DD4-9E8A-65D9CF7B5F5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Access to quality early childcare and education programs is an effective strategy for combating the negative impacts of poverty on children. However, childcare is often unaffordable for families of low-income. More than 35,000 children across Minnesota are unable to access quality early childcare. Every child deserves the best possible start to life, regardless of income, race, or zip code.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http://www.closegapsby5.org/</a:t>
            </a:r>
            <a:r>
              <a:rPr lang="en-US" sz="1200" kern="1200" dirty="0">
                <a:solidFill>
                  <a:schemeClr val="tx1"/>
                </a:solidFill>
                <a:effectLst/>
                <a:latin typeface="Times New Roman" pitchFamily="18" charset="0"/>
                <a:ea typeface="+mn-ea"/>
                <a:cs typeface="+mn-cs"/>
              </a:rPr>
              <a:t>)</a:t>
            </a:r>
          </a:p>
        </p:txBody>
      </p:sp>
      <p:sp>
        <p:nvSpPr>
          <p:cNvPr id="18436" name="Slide Number Placeholder 3">
            <a:extLst>
              <a:ext uri="{FF2B5EF4-FFF2-40B4-BE49-F238E27FC236}">
                <a16:creationId xmlns:a16="http://schemas.microsoft.com/office/drawing/2014/main" id="{350B4202-7B9F-4837-AFC1-2FC2D2B225F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4323E017-E2B0-432D-AB28-D1B92FEB5DA3}" type="slidenum">
              <a:rPr lang="en-US" altLang="en-US" sz="1200" smtClean="0"/>
              <a:pPr/>
              <a:t>10</a:t>
            </a:fld>
            <a:endParaRPr lang="en-US" alt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25AA75FA-0D22-4DBE-84CB-DF4E4EFB401F}"/>
              </a:ext>
            </a:extLst>
          </p:cNvPr>
          <p:cNvSpPr>
            <a:spLocks noGrp="1" noRot="1" noChangeAspect="1" noChangeArrowheads="1" noTextEdit="1"/>
          </p:cNvSpPr>
          <p:nvPr>
            <p:ph type="sldImg"/>
          </p:nvPr>
        </p:nvSpPr>
        <p:spPr>
          <a:ln/>
        </p:spPr>
      </p:sp>
      <p:sp>
        <p:nvSpPr>
          <p:cNvPr id="20483" name="Notes Placeholder 2">
            <a:extLst>
              <a:ext uri="{FF2B5EF4-FFF2-40B4-BE49-F238E27FC236}">
                <a16:creationId xmlns:a16="http://schemas.microsoft.com/office/drawing/2014/main" id="{2897E647-3AD1-4A85-8B69-AED5E68246AF}"/>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Last year, GTCUW coordinated over 50,000 volunteers who contributed to service projects in our community. </a:t>
            </a:r>
            <a:endParaRPr lang="en-US" altLang="en-US" dirty="0"/>
          </a:p>
        </p:txBody>
      </p:sp>
      <p:sp>
        <p:nvSpPr>
          <p:cNvPr id="20484" name="Slide Number Placeholder 3">
            <a:extLst>
              <a:ext uri="{FF2B5EF4-FFF2-40B4-BE49-F238E27FC236}">
                <a16:creationId xmlns:a16="http://schemas.microsoft.com/office/drawing/2014/main" id="{D4F34109-12DA-4C58-83E6-4542183B16F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BB4AF386-B2DC-4291-B191-088A7525FE5E}" type="slidenum">
              <a:rPr lang="en-US" altLang="en-US" sz="1200" smtClean="0"/>
              <a:pPr/>
              <a:t>11</a:t>
            </a:fld>
            <a:endParaRPr lang="en-US" alt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2FCFC9B8-F227-498F-81A8-381ECEF0792B}"/>
              </a:ext>
            </a:extLst>
          </p:cNvPr>
          <p:cNvSpPr>
            <a:spLocks noGrp="1" noRot="1" noChangeAspect="1" noChangeArrowheads="1" noTextEdit="1"/>
          </p:cNvSpPr>
          <p:nvPr>
            <p:ph type="sldImg"/>
          </p:nvPr>
        </p:nvSpPr>
        <p:spPr>
          <a:ln/>
        </p:spPr>
      </p:sp>
      <p:sp>
        <p:nvSpPr>
          <p:cNvPr id="22531" name="Notes Placeholder 2">
            <a:extLst>
              <a:ext uri="{FF2B5EF4-FFF2-40B4-BE49-F238E27FC236}">
                <a16:creationId xmlns:a16="http://schemas.microsoft.com/office/drawing/2014/main" id="{509648BB-73C0-4D1E-924C-70D23EC484E3}"/>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200" kern="1200" dirty="0">
                <a:solidFill>
                  <a:schemeClr val="tx1"/>
                </a:solidFill>
                <a:effectLst/>
                <a:latin typeface="Times New Roman" pitchFamily="18" charset="0"/>
                <a:ea typeface="+mn-ea"/>
                <a:cs typeface="+mn-cs"/>
              </a:rPr>
              <a:t>By 2024, Minnesota is projected to have 400,000 unfilled jobs. 63% of those jobs will require at least some education beyond high school, yet there’s a wide gap in training to fill those positions. (</a:t>
            </a:r>
            <a:r>
              <a:rPr lang="en-US" sz="1200" u="sng" kern="1200" dirty="0">
                <a:solidFill>
                  <a:schemeClr val="tx1"/>
                </a:solidFill>
                <a:effectLst/>
                <a:latin typeface="Times New Roman" pitchFamily="18" charset="0"/>
                <a:ea typeface="+mn-ea"/>
                <a:cs typeface="+mn-cs"/>
                <a:hlinkClick r:id="rId3">
                  <a:extLst>
                    <a:ext uri="{A12FA001-AC4F-418D-AE19-62706E023703}">
                      <ahyp:hlinkClr xmlns:ahyp="http://schemas.microsoft.com/office/drawing/2018/hyperlinkcolor" val="tx"/>
                    </a:ext>
                  </a:extLst>
                </a:hlinkClick>
              </a:rPr>
              <a:t>https://www.mncompass.org/_pdfs/compass-points-2017.pdf</a:t>
            </a:r>
            <a:r>
              <a:rPr lang="en-US" sz="1200" kern="1200" dirty="0">
                <a:solidFill>
                  <a:schemeClr val="tx1"/>
                </a:solidFill>
                <a:effectLst/>
                <a:latin typeface="Times New Roman" pitchFamily="18" charset="0"/>
                <a:ea typeface="+mn-ea"/>
                <a:cs typeface="+mn-cs"/>
              </a:rPr>
              <a:t>)</a:t>
            </a:r>
            <a:endParaRPr lang="en-US" altLang="en-US" dirty="0">
              <a:solidFill>
                <a:schemeClr val="tx1"/>
              </a:solidFill>
            </a:endParaRPr>
          </a:p>
        </p:txBody>
      </p:sp>
      <p:sp>
        <p:nvSpPr>
          <p:cNvPr id="22532" name="Slide Number Placeholder 3">
            <a:extLst>
              <a:ext uri="{FF2B5EF4-FFF2-40B4-BE49-F238E27FC236}">
                <a16:creationId xmlns:a16="http://schemas.microsoft.com/office/drawing/2014/main" id="{9825548F-377F-4D1C-A571-4656D93DBA3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fld id="{995C9181-3E90-4642-AF58-BA3332C9B700}" type="slidenum">
              <a:rPr lang="en-US" altLang="en-US" sz="1200" smtClean="0"/>
              <a:pPr/>
              <a:t>12</a:t>
            </a:fld>
            <a:endParaRPr lang="en-US" altLang="en-US" sz="12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F284C8EE-BC84-4F3C-8F79-DE5E5DA04DF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29660D4B-A24D-4C36-BDCC-542F9DAA191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01A1D81-4BDA-4FCC-BC3C-FB81A7CCCF05}"/>
              </a:ext>
            </a:extLst>
          </p:cNvPr>
          <p:cNvSpPr>
            <a:spLocks noGrp="1" noChangeArrowheads="1"/>
          </p:cNvSpPr>
          <p:nvPr>
            <p:ph type="sldNum" sz="quarter" idx="12"/>
          </p:nvPr>
        </p:nvSpPr>
        <p:spPr>
          <a:ln/>
        </p:spPr>
        <p:txBody>
          <a:bodyPr/>
          <a:lstStyle>
            <a:lvl1pPr>
              <a:defRPr/>
            </a:lvl1pPr>
          </a:lstStyle>
          <a:p>
            <a:pPr>
              <a:defRPr/>
            </a:pPr>
            <a:fld id="{ADE1814C-0DA9-484A-A271-849185A77A38}" type="slidenum">
              <a:rPr lang="en-US" altLang="en-US"/>
              <a:pPr>
                <a:defRPr/>
              </a:pPr>
              <a:t>‹#›</a:t>
            </a:fld>
            <a:endParaRPr lang="en-US" altLang="en-US"/>
          </a:p>
        </p:txBody>
      </p:sp>
    </p:spTree>
    <p:extLst>
      <p:ext uri="{BB962C8B-B14F-4D97-AF65-F5344CB8AC3E}">
        <p14:creationId xmlns:p14="http://schemas.microsoft.com/office/powerpoint/2010/main" val="2112626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2CFA981-4ED5-410C-BDB7-6C702D42FAA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A7A81589-C9F4-44A6-A636-50C9C8EBD6E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D0D0DC7-E658-48CE-A55E-17DF1577708B}"/>
              </a:ext>
            </a:extLst>
          </p:cNvPr>
          <p:cNvSpPr>
            <a:spLocks noGrp="1" noChangeArrowheads="1"/>
          </p:cNvSpPr>
          <p:nvPr>
            <p:ph type="sldNum" sz="quarter" idx="12"/>
          </p:nvPr>
        </p:nvSpPr>
        <p:spPr>
          <a:ln/>
        </p:spPr>
        <p:txBody>
          <a:bodyPr/>
          <a:lstStyle>
            <a:lvl1pPr>
              <a:defRPr/>
            </a:lvl1pPr>
          </a:lstStyle>
          <a:p>
            <a:pPr>
              <a:defRPr/>
            </a:pPr>
            <a:fld id="{FB72C242-41BD-4B0A-A90C-AFC78B0F1A3D}" type="slidenum">
              <a:rPr lang="en-US" altLang="en-US"/>
              <a:pPr>
                <a:defRPr/>
              </a:pPr>
              <a:t>‹#›</a:t>
            </a:fld>
            <a:endParaRPr lang="en-US" altLang="en-US"/>
          </a:p>
        </p:txBody>
      </p:sp>
    </p:spTree>
    <p:extLst>
      <p:ext uri="{BB962C8B-B14F-4D97-AF65-F5344CB8AC3E}">
        <p14:creationId xmlns:p14="http://schemas.microsoft.com/office/powerpoint/2010/main" val="42041709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E33C8EC-9C83-4D08-9074-052F2669774E}"/>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1C09BAEC-1980-4F92-AD88-D6090375BBC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30CBB7F-B312-4821-96EE-33977DA2EE63}"/>
              </a:ext>
            </a:extLst>
          </p:cNvPr>
          <p:cNvSpPr>
            <a:spLocks noGrp="1" noChangeArrowheads="1"/>
          </p:cNvSpPr>
          <p:nvPr>
            <p:ph type="sldNum" sz="quarter" idx="12"/>
          </p:nvPr>
        </p:nvSpPr>
        <p:spPr>
          <a:ln/>
        </p:spPr>
        <p:txBody>
          <a:bodyPr/>
          <a:lstStyle>
            <a:lvl1pPr>
              <a:defRPr/>
            </a:lvl1pPr>
          </a:lstStyle>
          <a:p>
            <a:pPr>
              <a:defRPr/>
            </a:pPr>
            <a:fld id="{397A8941-66CC-47C4-B247-D9F3A72E8404}" type="slidenum">
              <a:rPr lang="en-US" altLang="en-US"/>
              <a:pPr>
                <a:defRPr/>
              </a:pPr>
              <a:t>‹#›</a:t>
            </a:fld>
            <a:endParaRPr lang="en-US" altLang="en-US"/>
          </a:p>
        </p:txBody>
      </p:sp>
    </p:spTree>
    <p:extLst>
      <p:ext uri="{BB962C8B-B14F-4D97-AF65-F5344CB8AC3E}">
        <p14:creationId xmlns:p14="http://schemas.microsoft.com/office/powerpoint/2010/main" val="90200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EF2A299-5E90-4405-B840-A65E2FABEDA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C149B6D-3B89-4CFA-A1C3-C674355915C6}"/>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17FA2410-2F24-498D-BE34-23ED2B9C7797}"/>
              </a:ext>
            </a:extLst>
          </p:cNvPr>
          <p:cNvSpPr>
            <a:spLocks noGrp="1" noChangeArrowheads="1"/>
          </p:cNvSpPr>
          <p:nvPr>
            <p:ph type="sldNum" sz="quarter" idx="12"/>
          </p:nvPr>
        </p:nvSpPr>
        <p:spPr>
          <a:ln/>
        </p:spPr>
        <p:txBody>
          <a:bodyPr/>
          <a:lstStyle>
            <a:lvl1pPr>
              <a:defRPr/>
            </a:lvl1pPr>
          </a:lstStyle>
          <a:p>
            <a:pPr>
              <a:defRPr/>
            </a:pPr>
            <a:fld id="{DDCA1971-B4F0-4553-9820-F297B1D1940C}" type="slidenum">
              <a:rPr lang="en-US" altLang="en-US"/>
              <a:pPr>
                <a:defRPr/>
              </a:pPr>
              <a:t>‹#›</a:t>
            </a:fld>
            <a:endParaRPr lang="en-US" altLang="en-US"/>
          </a:p>
        </p:txBody>
      </p:sp>
    </p:spTree>
    <p:extLst>
      <p:ext uri="{BB962C8B-B14F-4D97-AF65-F5344CB8AC3E}">
        <p14:creationId xmlns:p14="http://schemas.microsoft.com/office/powerpoint/2010/main" val="1904775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8C0DD86E-44DF-46E1-9EA2-C2231FC6E688}"/>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DC1D8C9-FADF-4603-943C-D73681103683}"/>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BEC04830-C057-4396-A3A5-EBB3FEC1F16C}"/>
              </a:ext>
            </a:extLst>
          </p:cNvPr>
          <p:cNvSpPr>
            <a:spLocks noGrp="1" noChangeArrowheads="1"/>
          </p:cNvSpPr>
          <p:nvPr>
            <p:ph type="sldNum" sz="quarter" idx="12"/>
          </p:nvPr>
        </p:nvSpPr>
        <p:spPr>
          <a:ln/>
        </p:spPr>
        <p:txBody>
          <a:bodyPr/>
          <a:lstStyle>
            <a:lvl1pPr>
              <a:defRPr/>
            </a:lvl1pPr>
          </a:lstStyle>
          <a:p>
            <a:pPr>
              <a:defRPr/>
            </a:pPr>
            <a:fld id="{11434B6B-FDEE-43B6-87F8-FC0823D74574}" type="slidenum">
              <a:rPr lang="en-US" altLang="en-US"/>
              <a:pPr>
                <a:defRPr/>
              </a:pPr>
              <a:t>‹#›</a:t>
            </a:fld>
            <a:endParaRPr lang="en-US" altLang="en-US"/>
          </a:p>
        </p:txBody>
      </p:sp>
    </p:spTree>
    <p:extLst>
      <p:ext uri="{BB962C8B-B14F-4D97-AF65-F5344CB8AC3E}">
        <p14:creationId xmlns:p14="http://schemas.microsoft.com/office/powerpoint/2010/main" val="3131990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F4D3B2A8-6F95-4AB9-95B3-A282834615D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2E515627-84B6-46F1-8197-0C0CFCA4E5F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4065B1E6-75DA-46A2-B495-551E26F9818A}"/>
              </a:ext>
            </a:extLst>
          </p:cNvPr>
          <p:cNvSpPr>
            <a:spLocks noGrp="1" noChangeArrowheads="1"/>
          </p:cNvSpPr>
          <p:nvPr>
            <p:ph type="sldNum" sz="quarter" idx="12"/>
          </p:nvPr>
        </p:nvSpPr>
        <p:spPr>
          <a:ln/>
        </p:spPr>
        <p:txBody>
          <a:bodyPr/>
          <a:lstStyle>
            <a:lvl1pPr>
              <a:defRPr/>
            </a:lvl1pPr>
          </a:lstStyle>
          <a:p>
            <a:pPr>
              <a:defRPr/>
            </a:pPr>
            <a:fld id="{17383BB7-8EB0-4A59-8E1D-869A60D415F3}" type="slidenum">
              <a:rPr lang="en-US" altLang="en-US"/>
              <a:pPr>
                <a:defRPr/>
              </a:pPr>
              <a:t>‹#›</a:t>
            </a:fld>
            <a:endParaRPr lang="en-US" altLang="en-US"/>
          </a:p>
        </p:txBody>
      </p:sp>
    </p:spTree>
    <p:extLst>
      <p:ext uri="{BB962C8B-B14F-4D97-AF65-F5344CB8AC3E}">
        <p14:creationId xmlns:p14="http://schemas.microsoft.com/office/powerpoint/2010/main" val="548264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3AF37F2-5A7B-40BE-8414-FFDE60DD560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7B25D7AD-118B-4A22-9E4E-3054952DF080}"/>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13ADE26B-F5AB-44E9-A496-848A1EB4E5F6}"/>
              </a:ext>
            </a:extLst>
          </p:cNvPr>
          <p:cNvSpPr>
            <a:spLocks noGrp="1" noChangeArrowheads="1"/>
          </p:cNvSpPr>
          <p:nvPr>
            <p:ph type="sldNum" sz="quarter" idx="12"/>
          </p:nvPr>
        </p:nvSpPr>
        <p:spPr>
          <a:ln/>
        </p:spPr>
        <p:txBody>
          <a:bodyPr/>
          <a:lstStyle>
            <a:lvl1pPr>
              <a:defRPr/>
            </a:lvl1pPr>
          </a:lstStyle>
          <a:p>
            <a:pPr>
              <a:defRPr/>
            </a:pPr>
            <a:fld id="{6F0CE81E-509A-4E8B-BB6B-FD55761A7176}" type="slidenum">
              <a:rPr lang="en-US" altLang="en-US"/>
              <a:pPr>
                <a:defRPr/>
              </a:pPr>
              <a:t>‹#›</a:t>
            </a:fld>
            <a:endParaRPr lang="en-US" altLang="en-US"/>
          </a:p>
        </p:txBody>
      </p:sp>
    </p:spTree>
    <p:extLst>
      <p:ext uri="{BB962C8B-B14F-4D97-AF65-F5344CB8AC3E}">
        <p14:creationId xmlns:p14="http://schemas.microsoft.com/office/powerpoint/2010/main" val="29328968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AFB4306-7125-4881-8C12-53A49AA30497}"/>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02589AA6-205B-4657-B193-2CB045166DB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91DDB2A6-D232-4B7A-A1E4-3E724AC459A5}"/>
              </a:ext>
            </a:extLst>
          </p:cNvPr>
          <p:cNvSpPr>
            <a:spLocks noGrp="1" noChangeArrowheads="1"/>
          </p:cNvSpPr>
          <p:nvPr>
            <p:ph type="sldNum" sz="quarter" idx="12"/>
          </p:nvPr>
        </p:nvSpPr>
        <p:spPr>
          <a:ln/>
        </p:spPr>
        <p:txBody>
          <a:bodyPr/>
          <a:lstStyle>
            <a:lvl1pPr>
              <a:defRPr/>
            </a:lvl1pPr>
          </a:lstStyle>
          <a:p>
            <a:pPr>
              <a:defRPr/>
            </a:pPr>
            <a:fld id="{3F451625-C3B9-4689-B5E8-C4AF7D6252CE}" type="slidenum">
              <a:rPr lang="en-US" altLang="en-US"/>
              <a:pPr>
                <a:defRPr/>
              </a:pPr>
              <a:t>‹#›</a:t>
            </a:fld>
            <a:endParaRPr lang="en-US" altLang="en-US"/>
          </a:p>
        </p:txBody>
      </p:sp>
    </p:spTree>
    <p:extLst>
      <p:ext uri="{BB962C8B-B14F-4D97-AF65-F5344CB8AC3E}">
        <p14:creationId xmlns:p14="http://schemas.microsoft.com/office/powerpoint/2010/main" val="3846419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BD653AB-176F-4264-BBAE-6588FCF22D0D}"/>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9118CB59-885E-44A6-992D-CA2F4D907282}"/>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7D79CEFE-65FB-405D-8984-74471D452B0D}"/>
              </a:ext>
            </a:extLst>
          </p:cNvPr>
          <p:cNvSpPr>
            <a:spLocks noGrp="1" noChangeArrowheads="1"/>
          </p:cNvSpPr>
          <p:nvPr>
            <p:ph type="sldNum" sz="quarter" idx="12"/>
          </p:nvPr>
        </p:nvSpPr>
        <p:spPr>
          <a:ln/>
        </p:spPr>
        <p:txBody>
          <a:bodyPr/>
          <a:lstStyle>
            <a:lvl1pPr>
              <a:defRPr/>
            </a:lvl1pPr>
          </a:lstStyle>
          <a:p>
            <a:pPr>
              <a:defRPr/>
            </a:pPr>
            <a:fld id="{C6496A7A-4ECC-408F-95D9-5FD5DD0028A7}" type="slidenum">
              <a:rPr lang="en-US" altLang="en-US"/>
              <a:pPr>
                <a:defRPr/>
              </a:pPr>
              <a:t>‹#›</a:t>
            </a:fld>
            <a:endParaRPr lang="en-US" altLang="en-US"/>
          </a:p>
        </p:txBody>
      </p:sp>
    </p:spTree>
    <p:extLst>
      <p:ext uri="{BB962C8B-B14F-4D97-AF65-F5344CB8AC3E}">
        <p14:creationId xmlns:p14="http://schemas.microsoft.com/office/powerpoint/2010/main" val="2793369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2917CCE1-8F15-44F9-9ED6-954D902029D1}"/>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859D8502-54E2-49B9-91CF-78CCC272A74F}"/>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0AB41B0-72B1-4AA1-B645-B3E56C5F60EB}"/>
              </a:ext>
            </a:extLst>
          </p:cNvPr>
          <p:cNvSpPr>
            <a:spLocks noGrp="1" noChangeArrowheads="1"/>
          </p:cNvSpPr>
          <p:nvPr>
            <p:ph type="sldNum" sz="quarter" idx="12"/>
          </p:nvPr>
        </p:nvSpPr>
        <p:spPr>
          <a:ln/>
        </p:spPr>
        <p:txBody>
          <a:bodyPr/>
          <a:lstStyle>
            <a:lvl1pPr>
              <a:defRPr/>
            </a:lvl1pPr>
          </a:lstStyle>
          <a:p>
            <a:pPr>
              <a:defRPr/>
            </a:pPr>
            <a:fld id="{C613FFAB-3324-4269-B44A-B6AF16329C4B}" type="slidenum">
              <a:rPr lang="en-US" altLang="en-US"/>
              <a:pPr>
                <a:defRPr/>
              </a:pPr>
              <a:t>‹#›</a:t>
            </a:fld>
            <a:endParaRPr lang="en-US" altLang="en-US"/>
          </a:p>
        </p:txBody>
      </p:sp>
    </p:spTree>
    <p:extLst>
      <p:ext uri="{BB962C8B-B14F-4D97-AF65-F5344CB8AC3E}">
        <p14:creationId xmlns:p14="http://schemas.microsoft.com/office/powerpoint/2010/main" val="3215216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D2078336-C6A3-46ED-BADB-A18D4243C98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7E37BA8C-9394-435E-833E-829868D3CAE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CEFF37C-7E87-4085-9818-9CE7B005D390}"/>
              </a:ext>
            </a:extLst>
          </p:cNvPr>
          <p:cNvSpPr>
            <a:spLocks noGrp="1" noChangeArrowheads="1"/>
          </p:cNvSpPr>
          <p:nvPr>
            <p:ph type="sldNum" sz="quarter" idx="12"/>
          </p:nvPr>
        </p:nvSpPr>
        <p:spPr>
          <a:ln/>
        </p:spPr>
        <p:txBody>
          <a:bodyPr/>
          <a:lstStyle>
            <a:lvl1pPr>
              <a:defRPr/>
            </a:lvl1pPr>
          </a:lstStyle>
          <a:p>
            <a:pPr>
              <a:defRPr/>
            </a:pPr>
            <a:fld id="{4CA381E5-61B3-4BA7-8D63-98CBB44A4A14}" type="slidenum">
              <a:rPr lang="en-US" altLang="en-US"/>
              <a:pPr>
                <a:defRPr/>
              </a:pPr>
              <a:t>‹#›</a:t>
            </a:fld>
            <a:endParaRPr lang="en-US" altLang="en-US"/>
          </a:p>
        </p:txBody>
      </p:sp>
    </p:spTree>
    <p:extLst>
      <p:ext uri="{BB962C8B-B14F-4D97-AF65-F5344CB8AC3E}">
        <p14:creationId xmlns:p14="http://schemas.microsoft.com/office/powerpoint/2010/main" val="16480851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898B706-523A-4836-A616-FF2DD9055875}"/>
              </a:ext>
            </a:extLst>
          </p:cNvPr>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A911BED4-7CF5-44FB-AA18-CF9F299A8D43}"/>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BEB6B65-7FFF-4B70-AED3-F4DE9DBC6506}"/>
              </a:ext>
            </a:extLst>
          </p:cNvPr>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b="0">
                <a:solidFill>
                  <a:schemeClr val="tx1"/>
                </a:solidFill>
                <a:latin typeface="+mn-lt"/>
              </a:defRPr>
            </a:lvl1pPr>
          </a:lstStyle>
          <a:p>
            <a:pPr>
              <a:defRPr/>
            </a:pPr>
            <a:endParaRPr lang="en-US" altLang="en-US"/>
          </a:p>
        </p:txBody>
      </p:sp>
      <p:sp>
        <p:nvSpPr>
          <p:cNvPr id="1029" name="Rectangle 5">
            <a:extLst>
              <a:ext uri="{FF2B5EF4-FFF2-40B4-BE49-F238E27FC236}">
                <a16:creationId xmlns:a16="http://schemas.microsoft.com/office/drawing/2014/main" id="{392AEFAC-C4C3-4B22-8D6F-AA2529411971}"/>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b="0">
                <a:solidFill>
                  <a:schemeClr val="tx1"/>
                </a:solidFill>
                <a:latin typeface="+mn-lt"/>
              </a:defRPr>
            </a:lvl1pPr>
          </a:lstStyle>
          <a:p>
            <a:pPr>
              <a:defRPr/>
            </a:pPr>
            <a:endParaRPr lang="en-US" altLang="en-US"/>
          </a:p>
        </p:txBody>
      </p:sp>
      <p:sp>
        <p:nvSpPr>
          <p:cNvPr id="1030" name="Rectangle 6">
            <a:extLst>
              <a:ext uri="{FF2B5EF4-FFF2-40B4-BE49-F238E27FC236}">
                <a16:creationId xmlns:a16="http://schemas.microsoft.com/office/drawing/2014/main" id="{3A7CDFB7-3CEB-4B62-86B0-A01A089E6E39}"/>
              </a:ext>
            </a:extLst>
          </p:cNvPr>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solidFill>
                  <a:schemeClr val="tx1"/>
                </a:solidFill>
                <a:latin typeface="Times New Roman" panose="02020603050405020304" pitchFamily="18" charset="0"/>
              </a:defRPr>
            </a:lvl1pPr>
          </a:lstStyle>
          <a:p>
            <a:pPr>
              <a:defRPr/>
            </a:pPr>
            <a:fld id="{C7069943-2087-4C67-9463-2E111DFA2612}"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eaLnBrk="0" fontAlgn="base" hangingPunct="0">
        <a:spcBef>
          <a:spcPct val="0"/>
        </a:spcBef>
        <a:spcAft>
          <a:spcPct val="0"/>
        </a:spcAft>
        <a:defRPr sz="4400">
          <a:solidFill>
            <a:schemeClr val="tx2"/>
          </a:solidFill>
          <a:latin typeface="Times New Roman" pitchFamily="18" charset="0"/>
        </a:defRPr>
      </a:lvl6pPr>
      <a:lvl7pPr marL="914400" algn="ctr" rtl="0" eaLnBrk="0" fontAlgn="base" hangingPunct="0">
        <a:spcBef>
          <a:spcPct val="0"/>
        </a:spcBef>
        <a:spcAft>
          <a:spcPct val="0"/>
        </a:spcAft>
        <a:defRPr sz="4400">
          <a:solidFill>
            <a:schemeClr val="tx2"/>
          </a:solidFill>
          <a:latin typeface="Times New Roman" pitchFamily="18" charset="0"/>
        </a:defRPr>
      </a:lvl7pPr>
      <a:lvl8pPr marL="1371600" algn="ctr" rtl="0" eaLnBrk="0" fontAlgn="base" hangingPunct="0">
        <a:spcBef>
          <a:spcPct val="0"/>
        </a:spcBef>
        <a:spcAft>
          <a:spcPct val="0"/>
        </a:spcAft>
        <a:defRPr sz="4400">
          <a:solidFill>
            <a:schemeClr val="tx2"/>
          </a:solidFill>
          <a:latin typeface="Times New Roman" pitchFamily="18" charset="0"/>
        </a:defRPr>
      </a:lvl8pPr>
      <a:lvl9pPr marL="1828800" algn="ctr"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4.png"/><Relationship Id="rId11" Type="http://schemas.openxmlformats.org/officeDocument/2006/relationships/slide" Target="slide26.xml"/><Relationship Id="rId5" Type="http://schemas.openxmlformats.org/officeDocument/2006/relationships/slide" Target="slide42.xml"/><Relationship Id="rId10" Type="http://schemas.openxmlformats.org/officeDocument/2006/relationships/image" Target="../media/image6.png"/><Relationship Id="rId4" Type="http://schemas.openxmlformats.org/officeDocument/2006/relationships/notesSlide" Target="../notesSlides/notesSlide7.xml"/><Relationship Id="rId9" Type="http://schemas.openxmlformats.org/officeDocument/2006/relationships/slide" Target="slide68.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4.png"/><Relationship Id="rId11" Type="http://schemas.openxmlformats.org/officeDocument/2006/relationships/slide" Target="slide27.xml"/><Relationship Id="rId5" Type="http://schemas.openxmlformats.org/officeDocument/2006/relationships/slide" Target="slide43.xml"/><Relationship Id="rId10" Type="http://schemas.openxmlformats.org/officeDocument/2006/relationships/image" Target="../media/image6.png"/><Relationship Id="rId4" Type="http://schemas.openxmlformats.org/officeDocument/2006/relationships/notesSlide" Target="../notesSlides/notesSlide8.xml"/><Relationship Id="rId9" Type="http://schemas.openxmlformats.org/officeDocument/2006/relationships/slide" Target="slide68.xml"/></Relationships>
</file>

<file path=ppt/slides/_rels/slide12.xml.rels><?xml version="1.0" encoding="UTF-8" standalone="yes"?>
<Relationships xmlns="http://schemas.openxmlformats.org/package/2006/relationships"><Relationship Id="rId8" Type="http://schemas.openxmlformats.org/officeDocument/2006/relationships/slide" Target="slide67.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image" Target="../media/image4.png"/><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2.wav" TargetMode="External"/><Relationship Id="rId6" Type="http://schemas.openxmlformats.org/officeDocument/2006/relationships/slide" Target="slide44.xml"/><Relationship Id="rId11" Type="http://schemas.openxmlformats.org/officeDocument/2006/relationships/image" Target="../media/image6.png"/><Relationship Id="rId5" Type="http://schemas.openxmlformats.org/officeDocument/2006/relationships/slide" Target="slide28.xml"/><Relationship Id="rId10" Type="http://schemas.openxmlformats.org/officeDocument/2006/relationships/slide" Target="slide68.xml"/><Relationship Id="rId4" Type="http://schemas.openxmlformats.org/officeDocument/2006/relationships/notesSlide" Target="../notesSlides/notesSlide9.xml"/><Relationship Id="rId9" Type="http://schemas.openxmlformats.org/officeDocument/2006/relationships/image" Target="../media/image5.png"/></Relationships>
</file>

<file path=ppt/slides/_rels/slide13.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4.png"/><Relationship Id="rId11" Type="http://schemas.openxmlformats.org/officeDocument/2006/relationships/slide" Target="slide29.xml"/><Relationship Id="rId5" Type="http://schemas.openxmlformats.org/officeDocument/2006/relationships/slide" Target="slide45.xml"/><Relationship Id="rId10" Type="http://schemas.openxmlformats.org/officeDocument/2006/relationships/image" Target="../media/image6.png"/><Relationship Id="rId4" Type="http://schemas.openxmlformats.org/officeDocument/2006/relationships/notesSlide" Target="../notesSlides/notesSlide10.xml"/><Relationship Id="rId9" Type="http://schemas.openxmlformats.org/officeDocument/2006/relationships/slide" Target="slide68.xml"/></Relationships>
</file>

<file path=ppt/slides/_rels/slide14.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4.png"/><Relationship Id="rId11" Type="http://schemas.openxmlformats.org/officeDocument/2006/relationships/slide" Target="slide30.xml"/><Relationship Id="rId5" Type="http://schemas.openxmlformats.org/officeDocument/2006/relationships/slide" Target="slide46.xml"/><Relationship Id="rId10" Type="http://schemas.openxmlformats.org/officeDocument/2006/relationships/image" Target="../media/image6.png"/><Relationship Id="rId4" Type="http://schemas.openxmlformats.org/officeDocument/2006/relationships/notesSlide" Target="../notesSlides/notesSlide11.xml"/><Relationship Id="rId9" Type="http://schemas.openxmlformats.org/officeDocument/2006/relationships/slide" Target="slide68.xml"/></Relationships>
</file>

<file path=ppt/slides/_rels/slide15.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4.png"/><Relationship Id="rId11" Type="http://schemas.openxmlformats.org/officeDocument/2006/relationships/slide" Target="slide31.xml"/><Relationship Id="rId5" Type="http://schemas.openxmlformats.org/officeDocument/2006/relationships/slide" Target="slide47.xml"/><Relationship Id="rId10" Type="http://schemas.openxmlformats.org/officeDocument/2006/relationships/image" Target="../media/image6.png"/><Relationship Id="rId4" Type="http://schemas.openxmlformats.org/officeDocument/2006/relationships/notesSlide" Target="../notesSlides/notesSlide12.xml"/><Relationship Id="rId9" Type="http://schemas.openxmlformats.org/officeDocument/2006/relationships/slide" Target="slide68.xml"/></Relationships>
</file>

<file path=ppt/slides/_rels/slide16.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4.png"/><Relationship Id="rId11" Type="http://schemas.openxmlformats.org/officeDocument/2006/relationships/slide" Target="slide32.xml"/><Relationship Id="rId5" Type="http://schemas.openxmlformats.org/officeDocument/2006/relationships/slide" Target="slide48.xml"/><Relationship Id="rId10" Type="http://schemas.openxmlformats.org/officeDocument/2006/relationships/image" Target="../media/image6.png"/><Relationship Id="rId4" Type="http://schemas.openxmlformats.org/officeDocument/2006/relationships/notesSlide" Target="../notesSlides/notesSlide13.xml"/><Relationship Id="rId9" Type="http://schemas.openxmlformats.org/officeDocument/2006/relationships/slide" Target="slide68.xml"/></Relationships>
</file>

<file path=ppt/slides/_rels/slide17.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4.png"/><Relationship Id="rId11" Type="http://schemas.openxmlformats.org/officeDocument/2006/relationships/slide" Target="slide33.xml"/><Relationship Id="rId5" Type="http://schemas.openxmlformats.org/officeDocument/2006/relationships/slide" Target="slide49.xml"/><Relationship Id="rId10" Type="http://schemas.openxmlformats.org/officeDocument/2006/relationships/image" Target="../media/image6.png"/><Relationship Id="rId4" Type="http://schemas.openxmlformats.org/officeDocument/2006/relationships/notesSlide" Target="../notesSlides/notesSlide14.xml"/><Relationship Id="rId9" Type="http://schemas.openxmlformats.org/officeDocument/2006/relationships/slide" Target="slide68.xml"/></Relationships>
</file>

<file path=ppt/slides/_rels/slide18.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4.png"/><Relationship Id="rId11" Type="http://schemas.openxmlformats.org/officeDocument/2006/relationships/slide" Target="slide34.xml"/><Relationship Id="rId5" Type="http://schemas.openxmlformats.org/officeDocument/2006/relationships/slide" Target="slide50.xml"/><Relationship Id="rId10" Type="http://schemas.openxmlformats.org/officeDocument/2006/relationships/image" Target="../media/image6.png"/><Relationship Id="rId4" Type="http://schemas.openxmlformats.org/officeDocument/2006/relationships/notesSlide" Target="../notesSlides/notesSlide15.xml"/><Relationship Id="rId9" Type="http://schemas.openxmlformats.org/officeDocument/2006/relationships/slide" Target="slide68.xml"/></Relationships>
</file>

<file path=ppt/slides/_rels/slide19.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4.wav" TargetMode="External"/><Relationship Id="rId6" Type="http://schemas.openxmlformats.org/officeDocument/2006/relationships/image" Target="../media/image4.png"/><Relationship Id="rId11" Type="http://schemas.openxmlformats.org/officeDocument/2006/relationships/slide" Target="slide35.xml"/><Relationship Id="rId5" Type="http://schemas.openxmlformats.org/officeDocument/2006/relationships/slide" Target="slide51.xml"/><Relationship Id="rId10" Type="http://schemas.openxmlformats.org/officeDocument/2006/relationships/image" Target="../media/image6.png"/><Relationship Id="rId4" Type="http://schemas.openxmlformats.org/officeDocument/2006/relationships/notesSlide" Target="../notesSlides/notesSlide16.xml"/><Relationship Id="rId9" Type="http://schemas.openxmlformats.org/officeDocument/2006/relationships/slide" Target="slide68.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2.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3.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4.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5.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6.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6.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7.xml"/><Relationship Id="rId2" Type="http://schemas.openxmlformats.org/officeDocument/2006/relationships/notesSlide" Target="../notesSlides/notesSlide22.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7.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8.xml"/><Relationship Id="rId2" Type="http://schemas.openxmlformats.org/officeDocument/2006/relationships/notesSlide" Target="../notesSlides/notesSlide23.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8.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59.xml"/><Relationship Id="rId2" Type="http://schemas.openxmlformats.org/officeDocument/2006/relationships/notesSlide" Target="../notesSlides/notesSlide24.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29.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60.xml"/><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61.xml"/><Relationship Id="rId2" Type="http://schemas.openxmlformats.org/officeDocument/2006/relationships/notesSlide" Target="../notesSlides/notesSlide26.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3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62.xml"/><Relationship Id="rId2" Type="http://schemas.openxmlformats.org/officeDocument/2006/relationships/notesSlide" Target="../notesSlides/notesSlide27.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3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63.xml"/><Relationship Id="rId2" Type="http://schemas.openxmlformats.org/officeDocument/2006/relationships/notesSlide" Target="../notesSlides/notesSlide2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3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64.xml"/><Relationship Id="rId2" Type="http://schemas.openxmlformats.org/officeDocument/2006/relationships/notesSlide" Target="../notesSlides/notesSlide29.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34.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65.xml"/><Relationship Id="rId2" Type="http://schemas.openxmlformats.org/officeDocument/2006/relationships/notesSlide" Target="../notesSlides/notesSlide30.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3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4.png"/><Relationship Id="rId7" Type="http://schemas.openxmlformats.org/officeDocument/2006/relationships/slide" Target="slide66.xml"/><Relationship Id="rId2" Type="http://schemas.openxmlformats.org/officeDocument/2006/relationships/notesSlide" Target="../notesSlides/notesSlide31.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6.png"/><Relationship Id="rId4" Type="http://schemas.openxmlformats.org/officeDocument/2006/relationships/image" Target="../media/image5.png"/></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2.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1.xml"/></Relationships>
</file>

<file path=ppt/slides/_rels/slide3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3.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2.xml"/></Relationships>
</file>

<file path=ppt/slides/_rels/slide3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4.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3.xml"/></Relationships>
</file>

<file path=ppt/slides/_rels/slide4.xml.rels><?xml version="1.0" encoding="UTF-8" standalone="yes"?>
<Relationships xmlns="http://schemas.openxmlformats.org/package/2006/relationships"><Relationship Id="rId8" Type="http://schemas.openxmlformats.org/officeDocument/2006/relationships/slide" Target="slide10.xml"/><Relationship Id="rId13" Type="http://schemas.openxmlformats.org/officeDocument/2006/relationships/slide" Target="slide16.xml"/><Relationship Id="rId18" Type="http://schemas.openxmlformats.org/officeDocument/2006/relationships/slide" Target="slide19.xml"/><Relationship Id="rId3" Type="http://schemas.openxmlformats.org/officeDocument/2006/relationships/image" Target="../media/image2.png"/><Relationship Id="rId7" Type="http://schemas.openxmlformats.org/officeDocument/2006/relationships/slide" Target="slide8.xml"/><Relationship Id="rId12" Type="http://schemas.openxmlformats.org/officeDocument/2006/relationships/slide" Target="slide15.xml"/><Relationship Id="rId17" Type="http://schemas.openxmlformats.org/officeDocument/2006/relationships/slide" Target="slide14.xml"/><Relationship Id="rId2" Type="http://schemas.openxmlformats.org/officeDocument/2006/relationships/slideLayout" Target="../slideLayouts/slideLayout7.xml"/><Relationship Id="rId16" Type="http://schemas.openxmlformats.org/officeDocument/2006/relationships/slide" Target="slide9.xml"/><Relationship Id="rId20" Type="http://schemas.openxmlformats.org/officeDocument/2006/relationships/image" Target="../media/image1.png"/><Relationship Id="rId1" Type="http://schemas.openxmlformats.org/officeDocument/2006/relationships/audio" Target="file:///E:\Millionaire\REAL%20Millionaire%20Template\mill_host_entrance.wav" TargetMode="External"/><Relationship Id="rId6" Type="http://schemas.openxmlformats.org/officeDocument/2006/relationships/slide" Target="slide7.xml"/><Relationship Id="rId11" Type="http://schemas.openxmlformats.org/officeDocument/2006/relationships/slide" Target="slide13.xml"/><Relationship Id="rId5" Type="http://schemas.openxmlformats.org/officeDocument/2006/relationships/slide" Target="slide6.xml"/><Relationship Id="rId15" Type="http://schemas.openxmlformats.org/officeDocument/2006/relationships/slide" Target="slide18.xml"/><Relationship Id="rId10" Type="http://schemas.openxmlformats.org/officeDocument/2006/relationships/slide" Target="slide12.xml"/><Relationship Id="rId19" Type="http://schemas.openxmlformats.org/officeDocument/2006/relationships/image" Target="../media/image3.png"/><Relationship Id="rId4" Type="http://schemas.openxmlformats.org/officeDocument/2006/relationships/slide" Target="slide5.xml"/><Relationship Id="rId9" Type="http://schemas.openxmlformats.org/officeDocument/2006/relationships/slide" Target="slide11.xml"/><Relationship Id="rId14" Type="http://schemas.openxmlformats.org/officeDocument/2006/relationships/slide" Target="slide17.xml"/></Relationships>
</file>

<file path=ppt/slides/_rels/slide4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5.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4.xml"/></Relationships>
</file>

<file path=ppt/slides/_rels/slide4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6.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5.xml"/></Relationships>
</file>

<file path=ppt/slides/_rels/slide4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7.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6.xml"/></Relationships>
</file>

<file path=ppt/slides/_rels/slide4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8.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7.xml"/></Relationships>
</file>

<file path=ppt/slides/_rels/slide44.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39.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8.xml"/></Relationships>
</file>

<file path=ppt/slides/_rels/slide45.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0.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29.xml"/></Relationships>
</file>

<file path=ppt/slides/_rels/slide46.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1.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2.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30.xml"/></Relationships>
</file>

<file path=ppt/slides/_rels/slide47.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2.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31.xml"/></Relationships>
</file>

<file path=ppt/slides/_rels/slide48.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3.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32.xml"/></Relationships>
</file>

<file path=ppt/slides/_rels/slide49.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4.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33.xml"/></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E:\Millionaire\REAL%20Millionaire%20Template\mill_lets_see.wav" TargetMode="External"/><Relationship Id="rId1" Type="http://schemas.openxmlformats.org/officeDocument/2006/relationships/audio" Target="file:///E:\Millionaire\REAL%20Millionaire%20Template\millionaire1.wav" TargetMode="External"/><Relationship Id="rId6" Type="http://schemas.openxmlformats.org/officeDocument/2006/relationships/image" Target="../media/image4.png"/><Relationship Id="rId11" Type="http://schemas.openxmlformats.org/officeDocument/2006/relationships/slide" Target="slide21.xml"/><Relationship Id="rId5" Type="http://schemas.openxmlformats.org/officeDocument/2006/relationships/slide" Target="slide37.xml"/><Relationship Id="rId10" Type="http://schemas.openxmlformats.org/officeDocument/2006/relationships/image" Target="../media/image6.png"/><Relationship Id="rId4" Type="http://schemas.openxmlformats.org/officeDocument/2006/relationships/notesSlide" Target="../notesSlides/notesSlide2.xml"/><Relationship Id="rId9" Type="http://schemas.openxmlformats.org/officeDocument/2006/relationships/slide" Target="slide68.xml"/></Relationships>
</file>

<file path=ppt/slides/_rels/slide50.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5.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3.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34.xml"/></Relationships>
</file>

<file path=ppt/slides/_rels/slide5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notesSlide" Target="../notesSlides/notesSlide46.xml"/><Relationship Id="rId7" Type="http://schemas.openxmlformats.org/officeDocument/2006/relationships/slide" Target="slide68.xml"/><Relationship Id="rId2" Type="http://schemas.openxmlformats.org/officeDocument/2006/relationships/slideLayout" Target="../slideLayouts/slideLayout7.xml"/><Relationship Id="rId1" Type="http://schemas.openxmlformats.org/officeDocument/2006/relationships/audio" Target="file:///C:\WINDOWS\Desktop\REAL%20Millionaire%20Template\millionaire4.wav" TargetMode="External"/><Relationship Id="rId6" Type="http://schemas.openxmlformats.org/officeDocument/2006/relationships/image" Target="../media/image5.png"/><Relationship Id="rId11" Type="http://schemas.openxmlformats.org/officeDocument/2006/relationships/image" Target="../media/image1.png"/><Relationship Id="rId5" Type="http://schemas.openxmlformats.org/officeDocument/2006/relationships/slide" Target="slide67.xml"/><Relationship Id="rId10" Type="http://schemas.openxmlformats.org/officeDocument/2006/relationships/image" Target="../media/image3.png"/><Relationship Id="rId4" Type="http://schemas.openxmlformats.org/officeDocument/2006/relationships/image" Target="../media/image4.png"/><Relationship Id="rId9" Type="http://schemas.openxmlformats.org/officeDocument/2006/relationships/slide" Target="slide35.xml"/></Relationships>
</file>

<file path=ppt/slides/_rels/slide5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4.png"/><Relationship Id="rId11" Type="http://schemas.openxmlformats.org/officeDocument/2006/relationships/slide" Target="slide22.xml"/><Relationship Id="rId5" Type="http://schemas.openxmlformats.org/officeDocument/2006/relationships/slide" Target="slide38.xml"/><Relationship Id="rId10" Type="http://schemas.openxmlformats.org/officeDocument/2006/relationships/image" Target="../media/image6.png"/><Relationship Id="rId4" Type="http://schemas.openxmlformats.org/officeDocument/2006/relationships/notesSlide" Target="../notesSlides/notesSlide3.xml"/><Relationship Id="rId9" Type="http://schemas.openxmlformats.org/officeDocument/2006/relationships/slide" Target="slide68.xml"/></Relationships>
</file>

<file path=ppt/slides/_rels/slide6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 Target="slide4.xml"/><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3" Type="http://schemas.openxmlformats.org/officeDocument/2006/relationships/notesSlide" Target="../notesSlides/notesSlide47.xml"/><Relationship Id="rId2" Type="http://schemas.openxmlformats.org/officeDocument/2006/relationships/slideLayout" Target="../slideLayouts/slideLayout7.xml"/><Relationship Id="rId1" Type="http://schemas.openxmlformats.org/officeDocument/2006/relationships/audio" Target="file:///C:\WINDOWS\Desktop\REAL%20Millionaire%20Template\mill_clock2.wav" TargetMode="External"/><Relationship Id="rId5" Type="http://schemas.openxmlformats.org/officeDocument/2006/relationships/image" Target="../media/image1.png"/><Relationship Id="rId4" Type="http://schemas.openxmlformats.org/officeDocument/2006/relationships/image" Target="../media/image3.png"/></Relationships>
</file>

<file path=ppt/slides/_rels/slide68.xml.rels><?xml version="1.0" encoding="UTF-8" standalone="yes"?>
<Relationships xmlns="http://schemas.openxmlformats.org/package/2006/relationships"><Relationship Id="rId8" Type="http://schemas.openxmlformats.org/officeDocument/2006/relationships/hyperlink" Target="http://abc.go.com/" TargetMode="External"/><Relationship Id="rId3" Type="http://schemas.openxmlformats.org/officeDocument/2006/relationships/image" Target="../media/image7.png"/><Relationship Id="rId7" Type="http://schemas.openxmlformats.org/officeDocument/2006/relationships/hyperlink" Target="http://www.millionaireonline.tv/" TargetMode="External"/><Relationship Id="rId2" Type="http://schemas.openxmlformats.org/officeDocument/2006/relationships/slideLayout" Target="../slideLayouts/slideLayout7.xml"/><Relationship Id="rId1" Type="http://schemas.openxmlformats.org/officeDocument/2006/relationships/audio" Target="file:///E:\Millionaire\REAL%20Millionaire%20Template\mill_host_entrance.wav" TargetMode="External"/><Relationship Id="rId6" Type="http://schemas.openxmlformats.org/officeDocument/2006/relationships/hyperlink" Target="http://abc.go.com/primetime/millionaire/mill_home.html" TargetMode="External"/><Relationship Id="rId5" Type="http://schemas.openxmlformats.org/officeDocument/2006/relationships/hyperlink" Target="mailto:jcteacher@yahoo.com?subject=%22Millionaire%20PPT%20Template%22" TargetMode="External"/><Relationship Id="rId10" Type="http://schemas.openxmlformats.org/officeDocument/2006/relationships/hyperlink" Target="http://www.geocities.com/jcteacher/tech/" TargetMode="External"/><Relationship Id="rId4" Type="http://schemas.openxmlformats.org/officeDocument/2006/relationships/image" Target="../media/image3.png"/><Relationship Id="rId9" Type="http://schemas.openxmlformats.org/officeDocument/2006/relationships/hyperlink" Target="http://www.itv.co.uk/" TargetMode="External"/></Relationships>
</file>

<file path=ppt/slides/_rels/slide6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4.png"/><Relationship Id="rId11" Type="http://schemas.openxmlformats.org/officeDocument/2006/relationships/slide" Target="slide23.xml"/><Relationship Id="rId5" Type="http://schemas.openxmlformats.org/officeDocument/2006/relationships/slide" Target="slide39.xml"/><Relationship Id="rId10" Type="http://schemas.openxmlformats.org/officeDocument/2006/relationships/image" Target="../media/image6.png"/><Relationship Id="rId4" Type="http://schemas.openxmlformats.org/officeDocument/2006/relationships/notesSlide" Target="../notesSlides/notesSlide4.xml"/><Relationship Id="rId9" Type="http://schemas.openxmlformats.org/officeDocument/2006/relationships/slide" Target="slide68.xml"/></Relationships>
</file>

<file path=ppt/slides/_rels/slide8.xml.rels><?xml version="1.0" encoding="UTF-8" standalone="yes"?>
<Relationships xmlns="http://schemas.openxmlformats.org/package/2006/relationships"><Relationship Id="rId8" Type="http://schemas.openxmlformats.org/officeDocument/2006/relationships/slide" Target="slide67.xml"/><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image" Target="../media/image4.png"/><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1.wav" TargetMode="External"/><Relationship Id="rId6" Type="http://schemas.openxmlformats.org/officeDocument/2006/relationships/slide" Target="slide40.xml"/><Relationship Id="rId11" Type="http://schemas.openxmlformats.org/officeDocument/2006/relationships/image" Target="../media/image6.png"/><Relationship Id="rId5" Type="http://schemas.openxmlformats.org/officeDocument/2006/relationships/slide" Target="slide24.xml"/><Relationship Id="rId10" Type="http://schemas.openxmlformats.org/officeDocument/2006/relationships/slide" Target="slide68.xml"/><Relationship Id="rId4" Type="http://schemas.openxmlformats.org/officeDocument/2006/relationships/notesSlide" Target="../notesSlides/notesSlide5.xml"/><Relationship Id="rId9" Type="http://schemas.openxmlformats.org/officeDocument/2006/relationships/image" Target="../media/image5.png"/></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1.png"/><Relationship Id="rId3" Type="http://schemas.openxmlformats.org/officeDocument/2006/relationships/slideLayout" Target="../slideLayouts/slideLayout7.xml"/><Relationship Id="rId7" Type="http://schemas.openxmlformats.org/officeDocument/2006/relationships/slide" Target="slide67.xml"/><Relationship Id="rId12" Type="http://schemas.openxmlformats.org/officeDocument/2006/relationships/image" Target="../media/image3.png"/><Relationship Id="rId2" Type="http://schemas.openxmlformats.org/officeDocument/2006/relationships/audio" Target="file:///C:\WINDOWS\Desktop\REAL%20Millionaire%20Template\mill_lets_see.wav" TargetMode="External"/><Relationship Id="rId1" Type="http://schemas.openxmlformats.org/officeDocument/2006/relationships/audio" Target="file:///C:\WINDOWS\Desktop\REAL%20Millionaire%20Template\millionaire1.wav" TargetMode="External"/><Relationship Id="rId6" Type="http://schemas.openxmlformats.org/officeDocument/2006/relationships/image" Target="../media/image4.png"/><Relationship Id="rId11" Type="http://schemas.openxmlformats.org/officeDocument/2006/relationships/slide" Target="slide25.xml"/><Relationship Id="rId5" Type="http://schemas.openxmlformats.org/officeDocument/2006/relationships/slide" Target="slide41.xml"/><Relationship Id="rId10" Type="http://schemas.openxmlformats.org/officeDocument/2006/relationships/image" Target="../media/image6.png"/><Relationship Id="rId4" Type="http://schemas.openxmlformats.org/officeDocument/2006/relationships/notesSlide" Target="../notesSlides/notesSlide6.xml"/><Relationship Id="rId9" Type="http://schemas.openxmlformats.org/officeDocument/2006/relationships/slide" Target="slide6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17" descr="image006">
            <a:extLst>
              <a:ext uri="{FF2B5EF4-FFF2-40B4-BE49-F238E27FC236}">
                <a16:creationId xmlns:a16="http://schemas.microsoft.com/office/drawing/2014/main" id="{9DD02822-B59C-429D-91E1-2A3C7C0980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4565"/>
          <a:stretch>
            <a:fillRect/>
          </a:stretch>
        </p:blipFill>
        <p:spPr bwMode="auto">
          <a:xfrm>
            <a:off x="655638" y="1644650"/>
            <a:ext cx="2620962" cy="284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9" name="Rectangle 3">
            <a:extLst>
              <a:ext uri="{FF2B5EF4-FFF2-40B4-BE49-F238E27FC236}">
                <a16:creationId xmlns:a16="http://schemas.microsoft.com/office/drawing/2014/main" id="{32DAE135-DB00-4868-8C0F-6FCAFD07591E}"/>
              </a:ext>
            </a:extLst>
          </p:cNvPr>
          <p:cNvSpPr>
            <a:spLocks noChangeArrowheads="1"/>
          </p:cNvSpPr>
          <p:nvPr/>
        </p:nvSpPr>
        <p:spPr bwMode="auto">
          <a:xfrm>
            <a:off x="3276600" y="2362200"/>
            <a:ext cx="536575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r>
              <a:rPr lang="en-US" altLang="en-US" sz="5400" i="1" dirty="0">
                <a:solidFill>
                  <a:srgbClr val="00385F"/>
                </a:solidFill>
                <a:latin typeface="Arial" panose="020B0604020202020204" pitchFamily="34" charset="0"/>
                <a:cs typeface="Arial" panose="020B0604020202020204" pitchFamily="34" charset="0"/>
              </a:rPr>
              <a:t>WHO WANTS TO BE A MILLIONAIRE?</a:t>
            </a:r>
            <a:endParaRPr lang="en-US" altLang="en-US" sz="5400" dirty="0">
              <a:solidFill>
                <a:srgbClr val="00385F"/>
              </a:solidFill>
              <a:latin typeface="Arial" panose="020B0604020202020204" pitchFamily="34" charset="0"/>
              <a:cs typeface="Arial" panose="020B0604020202020204" pitchFamily="34" charset="0"/>
            </a:endParaRPr>
          </a:p>
        </p:txBody>
      </p:sp>
      <p:pic>
        <p:nvPicPr>
          <p:cNvPr id="4100" name="Picture 17" descr="image006">
            <a:extLst>
              <a:ext uri="{FF2B5EF4-FFF2-40B4-BE49-F238E27FC236}">
                <a16:creationId xmlns:a16="http://schemas.microsoft.com/office/drawing/2014/main" id="{4B3A6F9B-C9EA-4F4B-81D7-EBDFB855D7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3602"/>
          <a:stretch>
            <a:fillRect/>
          </a:stretch>
        </p:blipFill>
        <p:spPr bwMode="auto">
          <a:xfrm>
            <a:off x="7650163" y="5562600"/>
            <a:ext cx="1181100"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AutoShape 6">
            <a:extLst>
              <a:ext uri="{FF2B5EF4-FFF2-40B4-BE49-F238E27FC236}">
                <a16:creationId xmlns:a16="http://schemas.microsoft.com/office/drawing/2014/main" id="{33027C13-645B-464F-8AAA-3D646A5E9089}"/>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223" name="Text Box 7">
            <a:extLst>
              <a:ext uri="{FF2B5EF4-FFF2-40B4-BE49-F238E27FC236}">
                <a16:creationId xmlns:a16="http://schemas.microsoft.com/office/drawing/2014/main" id="{1E44500C-CA37-461A-8A47-617A9C697A06}"/>
              </a:ext>
            </a:extLst>
          </p:cNvPr>
          <p:cNvSpPr txBox="1">
            <a:spLocks noChangeArrowheads="1"/>
          </p:cNvSpPr>
          <p:nvPr/>
        </p:nvSpPr>
        <p:spPr bwMode="auto">
          <a:xfrm>
            <a:off x="685800" y="4800600"/>
            <a:ext cx="22797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2,000 children</a:t>
            </a:r>
          </a:p>
        </p:txBody>
      </p:sp>
      <p:sp>
        <p:nvSpPr>
          <p:cNvPr id="17412" name="Line 8">
            <a:extLst>
              <a:ext uri="{FF2B5EF4-FFF2-40B4-BE49-F238E27FC236}">
                <a16:creationId xmlns:a16="http://schemas.microsoft.com/office/drawing/2014/main" id="{D6F8737E-4D5D-46AE-9DDF-74883EA73FE1}"/>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3" name="Line 9">
            <a:extLst>
              <a:ext uri="{FF2B5EF4-FFF2-40B4-BE49-F238E27FC236}">
                <a16:creationId xmlns:a16="http://schemas.microsoft.com/office/drawing/2014/main" id="{134E5247-2432-421A-8BF4-EBD10A147964}"/>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4" name="Line 10">
            <a:extLst>
              <a:ext uri="{FF2B5EF4-FFF2-40B4-BE49-F238E27FC236}">
                <a16:creationId xmlns:a16="http://schemas.microsoft.com/office/drawing/2014/main" id="{756001A4-2E7F-4232-8852-C0A0C66675B3}"/>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5" name="Line 11">
            <a:extLst>
              <a:ext uri="{FF2B5EF4-FFF2-40B4-BE49-F238E27FC236}">
                <a16:creationId xmlns:a16="http://schemas.microsoft.com/office/drawing/2014/main" id="{1641854D-ED57-40EE-8BDF-894CE3D571A5}"/>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6" name="Line 12">
            <a:extLst>
              <a:ext uri="{FF2B5EF4-FFF2-40B4-BE49-F238E27FC236}">
                <a16:creationId xmlns:a16="http://schemas.microsoft.com/office/drawing/2014/main" id="{45A374EF-2AB7-4167-BCD6-6792AC1D78D0}"/>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7417" name="Line 13">
            <a:extLst>
              <a:ext uri="{FF2B5EF4-FFF2-40B4-BE49-F238E27FC236}">
                <a16:creationId xmlns:a16="http://schemas.microsoft.com/office/drawing/2014/main" id="{FFFECD7D-1468-4596-B584-29849BE54F8F}"/>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7418" name="Group 14">
            <a:extLst>
              <a:ext uri="{FF2B5EF4-FFF2-40B4-BE49-F238E27FC236}">
                <a16:creationId xmlns:a16="http://schemas.microsoft.com/office/drawing/2014/main" id="{F2363716-3F60-4A04-A6E7-4C2248C39BD7}"/>
              </a:ext>
            </a:extLst>
          </p:cNvPr>
          <p:cNvGrpSpPr>
            <a:grpSpLocks/>
          </p:cNvGrpSpPr>
          <p:nvPr/>
        </p:nvGrpSpPr>
        <p:grpSpPr bwMode="auto">
          <a:xfrm>
            <a:off x="0" y="609600"/>
            <a:ext cx="9144000" cy="3200400"/>
            <a:chOff x="0" y="768"/>
            <a:chExt cx="5760" cy="2016"/>
          </a:xfrm>
          <a:solidFill>
            <a:srgbClr val="5B89C1"/>
          </a:solidFill>
        </p:grpSpPr>
        <p:sp>
          <p:nvSpPr>
            <p:cNvPr id="17434" name="AutoShape 15">
              <a:extLst>
                <a:ext uri="{FF2B5EF4-FFF2-40B4-BE49-F238E27FC236}">
                  <a16:creationId xmlns:a16="http://schemas.microsoft.com/office/drawing/2014/main" id="{9A6B7E0E-E74B-4621-9912-A9CF2F813680}"/>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7435" name="Line 16">
              <a:extLst>
                <a:ext uri="{FF2B5EF4-FFF2-40B4-BE49-F238E27FC236}">
                  <a16:creationId xmlns:a16="http://schemas.microsoft.com/office/drawing/2014/main" id="{A88C3D37-F6D6-42AD-845C-EEA8FC6FD0CE}"/>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17436" name="Line 17">
              <a:extLst>
                <a:ext uri="{FF2B5EF4-FFF2-40B4-BE49-F238E27FC236}">
                  <a16:creationId xmlns:a16="http://schemas.microsoft.com/office/drawing/2014/main" id="{D5931A2B-392F-44E2-BFBC-7490CE5A1FED}"/>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17419" name="Picture 18" descr="C:\WINDOWS\Desktop\REAL Millionaire Template\5050.gif">
            <a:hlinkClick r:id="rId5" action="ppaction://hlinksldjump"/>
            <a:extLst>
              <a:ext uri="{FF2B5EF4-FFF2-40B4-BE49-F238E27FC236}">
                <a16:creationId xmlns:a16="http://schemas.microsoft.com/office/drawing/2014/main" id="{B9E03D19-46F7-49FE-85F4-7B487DD05CC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19" descr="C:\WINDOWS\Desktop\REAL Millionaire Template\phone.gif">
            <a:hlinkClick r:id="rId7" action="ppaction://hlinksldjump"/>
            <a:extLst>
              <a:ext uri="{FF2B5EF4-FFF2-40B4-BE49-F238E27FC236}">
                <a16:creationId xmlns:a16="http://schemas.microsoft.com/office/drawing/2014/main" id="{6CEC5B00-A72F-4382-B83C-C63F93270F6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1" name="Picture 20" descr="C:\WINDOWS\Desktop\REAL Millionaire Template\audience.gif">
            <a:hlinkClick r:id="rId9" action="ppaction://hlinksldjump"/>
            <a:extLst>
              <a:ext uri="{FF2B5EF4-FFF2-40B4-BE49-F238E27FC236}">
                <a16:creationId xmlns:a16="http://schemas.microsoft.com/office/drawing/2014/main" id="{2800ED8F-3CC0-4CB4-8877-8C6621D0B98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7" name="Text Box 21">
            <a:extLst>
              <a:ext uri="{FF2B5EF4-FFF2-40B4-BE49-F238E27FC236}">
                <a16:creationId xmlns:a16="http://schemas.microsoft.com/office/drawing/2014/main" id="{6F7B9BF1-7B7E-432D-A297-AC99BA39AB47}"/>
              </a:ext>
            </a:extLst>
          </p:cNvPr>
          <p:cNvSpPr txBox="1">
            <a:spLocks noChangeArrowheads="1"/>
          </p:cNvSpPr>
          <p:nvPr/>
        </p:nvSpPr>
        <p:spPr bwMode="auto">
          <a:xfrm>
            <a:off x="762793" y="838200"/>
            <a:ext cx="761841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400" dirty="0">
                <a:solidFill>
                  <a:schemeClr val="bg1"/>
                </a:solidFill>
                <a:latin typeface="Arial" panose="020B0604020202020204" pitchFamily="34" charset="0"/>
                <a:cs typeface="Arial" panose="020B0604020202020204" pitchFamily="34" charset="0"/>
              </a:rPr>
              <a:t>Across Minnesota, how many children are unable to access quality early childcare education?</a:t>
            </a:r>
          </a:p>
        </p:txBody>
      </p:sp>
      <p:sp>
        <p:nvSpPr>
          <p:cNvPr id="17423" name="AutoShape 22">
            <a:extLst>
              <a:ext uri="{FF2B5EF4-FFF2-40B4-BE49-F238E27FC236}">
                <a16:creationId xmlns:a16="http://schemas.microsoft.com/office/drawing/2014/main" id="{A4D18D50-373F-4E37-BF1F-87F093B937D8}"/>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239" name="Text Box 23">
            <a:extLst>
              <a:ext uri="{FF2B5EF4-FFF2-40B4-BE49-F238E27FC236}">
                <a16:creationId xmlns:a16="http://schemas.microsoft.com/office/drawing/2014/main" id="{0AD4196B-489B-4EFF-9F38-B1794EF6E7A7}"/>
              </a:ext>
            </a:extLst>
          </p:cNvPr>
          <p:cNvSpPr txBox="1">
            <a:spLocks noChangeArrowheads="1"/>
          </p:cNvSpPr>
          <p:nvPr/>
        </p:nvSpPr>
        <p:spPr bwMode="auto">
          <a:xfrm>
            <a:off x="4724400" y="4800600"/>
            <a:ext cx="24190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35,000 children</a:t>
            </a:r>
            <a:endParaRPr lang="en-US" altLang="en-US" sz="2000" b="0" dirty="0">
              <a:solidFill>
                <a:schemeClr val="bg1"/>
              </a:solidFill>
              <a:latin typeface="Arial Rounded MT Bold" panose="020F0704030504030204" pitchFamily="34" charset="0"/>
            </a:endParaRPr>
          </a:p>
        </p:txBody>
      </p:sp>
      <p:sp>
        <p:nvSpPr>
          <p:cNvPr id="17425" name="AutoShape 24">
            <a:extLst>
              <a:ext uri="{FF2B5EF4-FFF2-40B4-BE49-F238E27FC236}">
                <a16:creationId xmlns:a16="http://schemas.microsoft.com/office/drawing/2014/main" id="{B846C023-87CE-4E34-A084-B9CF6C057149}"/>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241" name="Text Box 25">
            <a:extLst>
              <a:ext uri="{FF2B5EF4-FFF2-40B4-BE49-F238E27FC236}">
                <a16:creationId xmlns:a16="http://schemas.microsoft.com/office/drawing/2014/main" id="{CE6FEBD8-8C5B-4D95-B380-4195A39DEED7}"/>
              </a:ext>
            </a:extLst>
          </p:cNvPr>
          <p:cNvSpPr txBox="1">
            <a:spLocks noChangeArrowheads="1"/>
          </p:cNvSpPr>
          <p:nvPr/>
        </p:nvSpPr>
        <p:spPr bwMode="auto">
          <a:xfrm>
            <a:off x="685800" y="5791200"/>
            <a:ext cx="24241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11,000 children</a:t>
            </a:r>
          </a:p>
        </p:txBody>
      </p:sp>
      <p:sp>
        <p:nvSpPr>
          <p:cNvPr id="17427" name="AutoShape 26">
            <a:extLst>
              <a:ext uri="{FF2B5EF4-FFF2-40B4-BE49-F238E27FC236}">
                <a16:creationId xmlns:a16="http://schemas.microsoft.com/office/drawing/2014/main" id="{9125DB3D-0E5C-4024-93DB-658546B45962}"/>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243" name="Text Box 27">
            <a:extLst>
              <a:ext uri="{FF2B5EF4-FFF2-40B4-BE49-F238E27FC236}">
                <a16:creationId xmlns:a16="http://schemas.microsoft.com/office/drawing/2014/main" id="{5904645C-A2D9-4E73-A37B-A187AB407C1E}"/>
              </a:ext>
            </a:extLst>
          </p:cNvPr>
          <p:cNvSpPr txBox="1">
            <a:spLocks noChangeArrowheads="1"/>
          </p:cNvSpPr>
          <p:nvPr/>
        </p:nvSpPr>
        <p:spPr bwMode="auto">
          <a:xfrm>
            <a:off x="4724400" y="5791200"/>
            <a:ext cx="241758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22,000 children</a:t>
            </a:r>
          </a:p>
        </p:txBody>
      </p:sp>
      <p:sp>
        <p:nvSpPr>
          <p:cNvPr id="17429" name="AutoShape 30">
            <a:hlinkClick r:id="rId11" action="ppaction://hlinksldjump" highlightClick="1"/>
            <a:extLst>
              <a:ext uri="{FF2B5EF4-FFF2-40B4-BE49-F238E27FC236}">
                <a16:creationId xmlns:a16="http://schemas.microsoft.com/office/drawing/2014/main" id="{723C9304-DCE7-4FC3-BCDA-CF58D5691B17}"/>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9247" name="millionaire2.wav">
            <a:hlinkClick r:id="" action="ppaction://media"/>
            <a:extLst>
              <a:ext uri="{FF2B5EF4-FFF2-40B4-BE49-F238E27FC236}">
                <a16:creationId xmlns:a16="http://schemas.microsoft.com/office/drawing/2014/main" id="{BA558C90-D75F-4675-98D9-98EE9D506387}"/>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1" name="Rectangle 32">
            <a:extLst>
              <a:ext uri="{FF2B5EF4-FFF2-40B4-BE49-F238E27FC236}">
                <a16:creationId xmlns:a16="http://schemas.microsoft.com/office/drawing/2014/main" id="{3EF45CC4-3D7F-4F40-BA05-07E4290D15A5}"/>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9250" name="mill_lets_see.wav">
            <a:hlinkClick r:id="" action="ppaction://media"/>
            <a:extLst>
              <a:ext uri="{FF2B5EF4-FFF2-40B4-BE49-F238E27FC236}">
                <a16:creationId xmlns:a16="http://schemas.microsoft.com/office/drawing/2014/main" id="{2E9546D9-2630-4825-BDDE-92785FE3A795}"/>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33" name="Rectangle 35">
            <a:extLst>
              <a:ext uri="{FF2B5EF4-FFF2-40B4-BE49-F238E27FC236}">
                <a16:creationId xmlns:a16="http://schemas.microsoft.com/office/drawing/2014/main" id="{3B5D8110-D10A-47A7-9965-CE1FF6788F92}"/>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D932BEB0-8154-4B79-A84E-D69178BA6B33}"/>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9250"/>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9247"/>
                                        </p:tgtEl>
                                      </p:cBhvr>
                                    </p:cmd>
                                  </p:childTnLst>
                                </p:cTn>
                              </p:par>
                              <p:par>
                                <p:cTn id="10" presetID="1" presetClass="entr" presetSubtype="0" fill="hold" grpId="0" nodeType="withEffect">
                                  <p:stCondLst>
                                    <p:cond delay="0"/>
                                  </p:stCondLst>
                                  <p:childTnLst>
                                    <p:set>
                                      <p:cBhvr>
                                        <p:cTn id="11" dur="1" fill="hold">
                                          <p:stCondLst>
                                            <p:cond delay="499"/>
                                          </p:stCondLst>
                                        </p:cTn>
                                        <p:tgtEl>
                                          <p:spTgt spid="9237"/>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9223"/>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9239"/>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9241"/>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92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9250"/>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9247"/>
                </p:tgtEl>
              </p:cMediaNode>
            </p:audio>
          </p:childTnLst>
        </p:cTn>
      </p:par>
    </p:tnLst>
    <p:bldLst>
      <p:bldP spid="9223" grpId="0" autoUpdateAnimBg="0"/>
      <p:bldP spid="9237" grpId="0" autoUpdateAnimBg="0"/>
      <p:bldP spid="9239" grpId="0" autoUpdateAnimBg="0"/>
      <p:bldP spid="9241" grpId="0" autoUpdateAnimBg="0"/>
      <p:bldP spid="9243"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AutoShape 6">
            <a:extLst>
              <a:ext uri="{FF2B5EF4-FFF2-40B4-BE49-F238E27FC236}">
                <a16:creationId xmlns:a16="http://schemas.microsoft.com/office/drawing/2014/main" id="{8AF1A0AD-8E98-411D-9843-32FB3F2FF219}"/>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0247" name="Text Box 7">
            <a:extLst>
              <a:ext uri="{FF2B5EF4-FFF2-40B4-BE49-F238E27FC236}">
                <a16:creationId xmlns:a16="http://schemas.microsoft.com/office/drawing/2014/main" id="{FE2BF91D-B247-4E09-9BC8-732B5C049C05}"/>
              </a:ext>
            </a:extLst>
          </p:cNvPr>
          <p:cNvSpPr txBox="1">
            <a:spLocks noChangeArrowheads="1"/>
          </p:cNvSpPr>
          <p:nvPr/>
        </p:nvSpPr>
        <p:spPr bwMode="auto">
          <a:xfrm>
            <a:off x="685800" y="4800600"/>
            <a:ext cx="27316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14,600 volunteers</a:t>
            </a:r>
          </a:p>
        </p:txBody>
      </p:sp>
      <p:sp>
        <p:nvSpPr>
          <p:cNvPr id="19460" name="Line 8">
            <a:extLst>
              <a:ext uri="{FF2B5EF4-FFF2-40B4-BE49-F238E27FC236}">
                <a16:creationId xmlns:a16="http://schemas.microsoft.com/office/drawing/2014/main" id="{09CBEFFB-87E2-439E-A5BF-4379E983CFD1}"/>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1" name="Line 9">
            <a:extLst>
              <a:ext uri="{FF2B5EF4-FFF2-40B4-BE49-F238E27FC236}">
                <a16:creationId xmlns:a16="http://schemas.microsoft.com/office/drawing/2014/main" id="{90DDB653-59BB-4E40-87A6-0318DAD46B5D}"/>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2" name="Line 10">
            <a:extLst>
              <a:ext uri="{FF2B5EF4-FFF2-40B4-BE49-F238E27FC236}">
                <a16:creationId xmlns:a16="http://schemas.microsoft.com/office/drawing/2014/main" id="{E0BBFD7D-DED8-4F09-86D9-ADB42DA923D5}"/>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3" name="Line 11">
            <a:extLst>
              <a:ext uri="{FF2B5EF4-FFF2-40B4-BE49-F238E27FC236}">
                <a16:creationId xmlns:a16="http://schemas.microsoft.com/office/drawing/2014/main" id="{1EC97C27-B545-4623-B44F-65F7961DE18F}"/>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4" name="Line 12">
            <a:extLst>
              <a:ext uri="{FF2B5EF4-FFF2-40B4-BE49-F238E27FC236}">
                <a16:creationId xmlns:a16="http://schemas.microsoft.com/office/drawing/2014/main" id="{DB7679E7-B347-4C99-A5ED-4C877210DCD9}"/>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9465" name="Line 13">
            <a:extLst>
              <a:ext uri="{FF2B5EF4-FFF2-40B4-BE49-F238E27FC236}">
                <a16:creationId xmlns:a16="http://schemas.microsoft.com/office/drawing/2014/main" id="{7EB457DC-8A7C-4A26-B534-0137827D4B42}"/>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9466" name="Group 14">
            <a:extLst>
              <a:ext uri="{FF2B5EF4-FFF2-40B4-BE49-F238E27FC236}">
                <a16:creationId xmlns:a16="http://schemas.microsoft.com/office/drawing/2014/main" id="{41FD1A32-D415-4C12-B718-0812C33B83B3}"/>
              </a:ext>
            </a:extLst>
          </p:cNvPr>
          <p:cNvGrpSpPr>
            <a:grpSpLocks/>
          </p:cNvGrpSpPr>
          <p:nvPr/>
        </p:nvGrpSpPr>
        <p:grpSpPr bwMode="auto">
          <a:xfrm>
            <a:off x="0" y="609600"/>
            <a:ext cx="9144000" cy="3200400"/>
            <a:chOff x="0" y="768"/>
            <a:chExt cx="5760" cy="2016"/>
          </a:xfrm>
          <a:solidFill>
            <a:srgbClr val="5B89C1"/>
          </a:solidFill>
        </p:grpSpPr>
        <p:sp>
          <p:nvSpPr>
            <p:cNvPr id="19482" name="AutoShape 15">
              <a:extLst>
                <a:ext uri="{FF2B5EF4-FFF2-40B4-BE49-F238E27FC236}">
                  <a16:creationId xmlns:a16="http://schemas.microsoft.com/office/drawing/2014/main" id="{9375B185-72BA-44FF-B914-F6C3B656C484}"/>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9483" name="Line 16">
              <a:extLst>
                <a:ext uri="{FF2B5EF4-FFF2-40B4-BE49-F238E27FC236}">
                  <a16:creationId xmlns:a16="http://schemas.microsoft.com/office/drawing/2014/main" id="{FA041E7C-932B-4CDF-B66E-128EF921E920}"/>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19484" name="Line 17">
              <a:extLst>
                <a:ext uri="{FF2B5EF4-FFF2-40B4-BE49-F238E27FC236}">
                  <a16:creationId xmlns:a16="http://schemas.microsoft.com/office/drawing/2014/main" id="{D549B656-BD34-45B4-AD23-A5FC66B75AC6}"/>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19467" name="Picture 18" descr="C:\WINDOWS\Desktop\REAL Millionaire Template\5050.gif">
            <a:hlinkClick r:id="rId5" action="ppaction://hlinksldjump"/>
            <a:extLst>
              <a:ext uri="{FF2B5EF4-FFF2-40B4-BE49-F238E27FC236}">
                <a16:creationId xmlns:a16="http://schemas.microsoft.com/office/drawing/2014/main" id="{3E72EBD1-F255-4A16-8BA1-B51315A1529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8" name="Picture 19" descr="C:\WINDOWS\Desktop\REAL Millionaire Template\phone.gif">
            <a:hlinkClick r:id="rId7" action="ppaction://hlinksldjump"/>
            <a:extLst>
              <a:ext uri="{FF2B5EF4-FFF2-40B4-BE49-F238E27FC236}">
                <a16:creationId xmlns:a16="http://schemas.microsoft.com/office/drawing/2014/main" id="{710C546F-CF98-468E-BF7C-830BAB31A14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9" name="Picture 20" descr="C:\WINDOWS\Desktop\REAL Millionaire Template\audience.gif">
            <a:hlinkClick r:id="rId9" action="ppaction://hlinksldjump"/>
            <a:extLst>
              <a:ext uri="{FF2B5EF4-FFF2-40B4-BE49-F238E27FC236}">
                <a16:creationId xmlns:a16="http://schemas.microsoft.com/office/drawing/2014/main" id="{E6EF9500-CEC2-4C74-BDA6-035A553F31E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1" name="Text Box 21">
            <a:extLst>
              <a:ext uri="{FF2B5EF4-FFF2-40B4-BE49-F238E27FC236}">
                <a16:creationId xmlns:a16="http://schemas.microsoft.com/office/drawing/2014/main" id="{0A40F6AF-663F-4167-B9CA-3F959776B212}"/>
              </a:ext>
            </a:extLst>
          </p:cNvPr>
          <p:cNvSpPr txBox="1">
            <a:spLocks noChangeArrowheads="1"/>
          </p:cNvSpPr>
          <p:nvPr/>
        </p:nvSpPr>
        <p:spPr bwMode="auto">
          <a:xfrm>
            <a:off x="947738" y="723900"/>
            <a:ext cx="7391400"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In 2019, GTCUW engaged and coordinated how many volunteers?</a:t>
            </a:r>
          </a:p>
        </p:txBody>
      </p:sp>
      <p:sp>
        <p:nvSpPr>
          <p:cNvPr id="19471" name="AutoShape 22">
            <a:extLst>
              <a:ext uri="{FF2B5EF4-FFF2-40B4-BE49-F238E27FC236}">
                <a16:creationId xmlns:a16="http://schemas.microsoft.com/office/drawing/2014/main" id="{B1E07F4A-AEA8-445B-ADE3-E52BC0636F4B}"/>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0263" name="Text Box 23">
            <a:extLst>
              <a:ext uri="{FF2B5EF4-FFF2-40B4-BE49-F238E27FC236}">
                <a16:creationId xmlns:a16="http://schemas.microsoft.com/office/drawing/2014/main" id="{583BCA26-82E6-41EE-B0C2-797ABFAC1EE2}"/>
              </a:ext>
            </a:extLst>
          </p:cNvPr>
          <p:cNvSpPr txBox="1">
            <a:spLocks noChangeArrowheads="1"/>
          </p:cNvSpPr>
          <p:nvPr/>
        </p:nvSpPr>
        <p:spPr bwMode="auto">
          <a:xfrm>
            <a:off x="4724400" y="4800600"/>
            <a:ext cx="27186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a:t>
            </a:r>
            <a:r>
              <a:rPr lang="en-US" altLang="en-US" sz="2000" b="0" u="sng" dirty="0">
                <a:solidFill>
                  <a:schemeClr val="bg1"/>
                </a:solidFill>
                <a:latin typeface="Arial Rounded MT Bold" panose="020F0704030504030204" pitchFamily="34" charset="0"/>
                <a:hlinkClick r:id="rId11" action="ppaction://hlinksldjump"/>
              </a:rPr>
              <a:t>,000</a:t>
            </a:r>
            <a:r>
              <a:rPr lang="en-US" altLang="en-US" sz="2000" b="0" u="sng" dirty="0">
                <a:solidFill>
                  <a:schemeClr val="bg1"/>
                </a:solidFill>
                <a:latin typeface="Arial Rounded MT Bold" panose="020F0704030504030204" pitchFamily="34" charset="0"/>
              </a:rPr>
              <a:t> volunteers</a:t>
            </a:r>
          </a:p>
        </p:txBody>
      </p:sp>
      <p:sp>
        <p:nvSpPr>
          <p:cNvPr id="19473" name="AutoShape 24">
            <a:extLst>
              <a:ext uri="{FF2B5EF4-FFF2-40B4-BE49-F238E27FC236}">
                <a16:creationId xmlns:a16="http://schemas.microsoft.com/office/drawing/2014/main" id="{7279C849-ECEF-46A1-83B6-1CD8960A70C5}"/>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0265" name="Text Box 25">
            <a:extLst>
              <a:ext uri="{FF2B5EF4-FFF2-40B4-BE49-F238E27FC236}">
                <a16:creationId xmlns:a16="http://schemas.microsoft.com/office/drawing/2014/main" id="{AA495D6B-B4E2-4E22-99E8-6EE8CAD1256B}"/>
              </a:ext>
            </a:extLst>
          </p:cNvPr>
          <p:cNvSpPr txBox="1">
            <a:spLocks noChangeArrowheads="1"/>
          </p:cNvSpPr>
          <p:nvPr/>
        </p:nvSpPr>
        <p:spPr bwMode="auto">
          <a:xfrm>
            <a:off x="685800" y="5791200"/>
            <a:ext cx="272369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36,300 volunteers</a:t>
            </a:r>
          </a:p>
        </p:txBody>
      </p:sp>
      <p:sp>
        <p:nvSpPr>
          <p:cNvPr id="19475" name="AutoShape 26">
            <a:extLst>
              <a:ext uri="{FF2B5EF4-FFF2-40B4-BE49-F238E27FC236}">
                <a16:creationId xmlns:a16="http://schemas.microsoft.com/office/drawing/2014/main" id="{77830EA0-AE77-4680-8A27-ADCD54907F85}"/>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0267" name="Text Box 27">
            <a:extLst>
              <a:ext uri="{FF2B5EF4-FFF2-40B4-BE49-F238E27FC236}">
                <a16:creationId xmlns:a16="http://schemas.microsoft.com/office/drawing/2014/main" id="{9DA5FC53-D572-4859-90F3-D03950F65A1A}"/>
              </a:ext>
            </a:extLst>
          </p:cNvPr>
          <p:cNvSpPr txBox="1">
            <a:spLocks noChangeArrowheads="1"/>
          </p:cNvSpPr>
          <p:nvPr/>
        </p:nvSpPr>
        <p:spPr bwMode="auto">
          <a:xfrm>
            <a:off x="4724400" y="5791200"/>
            <a:ext cx="271715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92,900 volunteers</a:t>
            </a:r>
          </a:p>
        </p:txBody>
      </p:sp>
      <p:sp>
        <p:nvSpPr>
          <p:cNvPr id="19477" name="AutoShape 30">
            <a:hlinkClick r:id="rId11" action="ppaction://hlinksldjump" highlightClick="1"/>
            <a:extLst>
              <a:ext uri="{FF2B5EF4-FFF2-40B4-BE49-F238E27FC236}">
                <a16:creationId xmlns:a16="http://schemas.microsoft.com/office/drawing/2014/main" id="{871FB9E0-649D-4115-915B-1B1A07B060CA}"/>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0271" name="millionaire2.wav">
            <a:hlinkClick r:id="" action="ppaction://media"/>
            <a:extLst>
              <a:ext uri="{FF2B5EF4-FFF2-40B4-BE49-F238E27FC236}">
                <a16:creationId xmlns:a16="http://schemas.microsoft.com/office/drawing/2014/main" id="{519FD951-C689-408A-A68F-D7A260D9F875}"/>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79" name="Rectangle 32">
            <a:extLst>
              <a:ext uri="{FF2B5EF4-FFF2-40B4-BE49-F238E27FC236}">
                <a16:creationId xmlns:a16="http://schemas.microsoft.com/office/drawing/2014/main" id="{50F37355-EC77-4F23-82D7-6179A054E31D}"/>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0274" name="mill_lets_see.wav">
            <a:hlinkClick r:id="" action="ppaction://media"/>
            <a:extLst>
              <a:ext uri="{FF2B5EF4-FFF2-40B4-BE49-F238E27FC236}">
                <a16:creationId xmlns:a16="http://schemas.microsoft.com/office/drawing/2014/main" id="{DED57645-60A8-4FC3-9715-72D5DE68D669}"/>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81" name="Rectangle 35">
            <a:extLst>
              <a:ext uri="{FF2B5EF4-FFF2-40B4-BE49-F238E27FC236}">
                <a16:creationId xmlns:a16="http://schemas.microsoft.com/office/drawing/2014/main" id="{9C290F59-4A91-4068-B4A2-6D6D3731F970}"/>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8B49395E-8067-4B56-A096-A2176998484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0274"/>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0271"/>
                                        </p:tgtEl>
                                      </p:cBhvr>
                                    </p:cmd>
                                  </p:childTnLst>
                                </p:cTn>
                              </p:par>
                              <p:par>
                                <p:cTn id="10" presetID="1" presetClass="entr" presetSubtype="0" fill="hold" grpId="0" nodeType="withEffect">
                                  <p:stCondLst>
                                    <p:cond delay="0"/>
                                  </p:stCondLst>
                                  <p:childTnLst>
                                    <p:set>
                                      <p:cBhvr>
                                        <p:cTn id="11" dur="1" fill="hold">
                                          <p:stCondLst>
                                            <p:cond delay="499"/>
                                          </p:stCondLst>
                                        </p:cTn>
                                        <p:tgtEl>
                                          <p:spTgt spid="10261"/>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0247"/>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0263"/>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0265"/>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026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0274"/>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0271"/>
                </p:tgtEl>
              </p:cMediaNode>
            </p:audio>
          </p:childTnLst>
        </p:cTn>
      </p:par>
    </p:tnLst>
    <p:bldLst>
      <p:bldP spid="10247" grpId="0" autoUpdateAnimBg="0"/>
      <p:bldP spid="10261" grpId="0" autoUpdateAnimBg="0"/>
      <p:bldP spid="10263" grpId="0" autoUpdateAnimBg="0"/>
      <p:bldP spid="10265" grpId="0" autoUpdateAnimBg="0"/>
      <p:bldP spid="10267"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AutoShape 6">
            <a:extLst>
              <a:ext uri="{FF2B5EF4-FFF2-40B4-BE49-F238E27FC236}">
                <a16:creationId xmlns:a16="http://schemas.microsoft.com/office/drawing/2014/main" id="{0ED51AFD-8999-4579-900A-70B26A9EB64D}"/>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1271" name="Text Box 7">
            <a:extLst>
              <a:ext uri="{FF2B5EF4-FFF2-40B4-BE49-F238E27FC236}">
                <a16:creationId xmlns:a16="http://schemas.microsoft.com/office/drawing/2014/main" id="{CAA510BF-6A47-460C-AD28-9205D99B7881}"/>
              </a:ext>
            </a:extLst>
          </p:cNvPr>
          <p:cNvSpPr txBox="1">
            <a:spLocks noChangeArrowheads="1"/>
          </p:cNvSpPr>
          <p:nvPr/>
        </p:nvSpPr>
        <p:spPr bwMode="auto">
          <a:xfrm>
            <a:off x="685800" y="4800600"/>
            <a:ext cx="20954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dirty="0">
                <a:solidFill>
                  <a:schemeClr val="bg1"/>
                </a:solidFill>
                <a:latin typeface="Arial Rounded MT Bold" panose="020F0704030504030204" pitchFamily="34" charset="0"/>
                <a:hlinkClick r:id="rId5" action="ppaction://hlinksldjump"/>
              </a:rPr>
              <a:t>400,000</a:t>
            </a:r>
            <a:r>
              <a:rPr lang="en-US" altLang="en-US" sz="2000" b="0" u="sng" dirty="0">
                <a:solidFill>
                  <a:schemeClr val="bg1"/>
                </a:solidFill>
                <a:latin typeface="Arial Rounded MT Bold" panose="020F0704030504030204" pitchFamily="34" charset="0"/>
              </a:rPr>
              <a:t> jobs</a:t>
            </a:r>
            <a:endParaRPr lang="en-US" altLang="en-US" sz="2000" b="0" dirty="0">
              <a:solidFill>
                <a:schemeClr val="bg1"/>
              </a:solidFill>
              <a:latin typeface="Arial Rounded MT Bold" panose="020F0704030504030204" pitchFamily="34" charset="0"/>
            </a:endParaRPr>
          </a:p>
        </p:txBody>
      </p:sp>
      <p:sp>
        <p:nvSpPr>
          <p:cNvPr id="21508" name="Line 8">
            <a:extLst>
              <a:ext uri="{FF2B5EF4-FFF2-40B4-BE49-F238E27FC236}">
                <a16:creationId xmlns:a16="http://schemas.microsoft.com/office/drawing/2014/main" id="{0F4F2244-135D-43B8-A246-9D97BC910A30}"/>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09" name="Line 9">
            <a:extLst>
              <a:ext uri="{FF2B5EF4-FFF2-40B4-BE49-F238E27FC236}">
                <a16:creationId xmlns:a16="http://schemas.microsoft.com/office/drawing/2014/main" id="{AF16A965-D0A4-469F-9999-747B0B692D56}"/>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0" name="Line 10">
            <a:extLst>
              <a:ext uri="{FF2B5EF4-FFF2-40B4-BE49-F238E27FC236}">
                <a16:creationId xmlns:a16="http://schemas.microsoft.com/office/drawing/2014/main" id="{7ED90B63-AAA3-4D07-9665-DA6DECD93E19}"/>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1" name="Line 11">
            <a:extLst>
              <a:ext uri="{FF2B5EF4-FFF2-40B4-BE49-F238E27FC236}">
                <a16:creationId xmlns:a16="http://schemas.microsoft.com/office/drawing/2014/main" id="{061ABE34-60D3-4190-AC54-0ED04447E996}"/>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2" name="Line 12">
            <a:extLst>
              <a:ext uri="{FF2B5EF4-FFF2-40B4-BE49-F238E27FC236}">
                <a16:creationId xmlns:a16="http://schemas.microsoft.com/office/drawing/2014/main" id="{6B1051D9-0127-453D-BDB4-67A1CC9A99EB}"/>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1513" name="Line 13">
            <a:extLst>
              <a:ext uri="{FF2B5EF4-FFF2-40B4-BE49-F238E27FC236}">
                <a16:creationId xmlns:a16="http://schemas.microsoft.com/office/drawing/2014/main" id="{D1346599-7B4D-4F35-8D29-819576DBD699}"/>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1514" name="Group 14">
            <a:extLst>
              <a:ext uri="{FF2B5EF4-FFF2-40B4-BE49-F238E27FC236}">
                <a16:creationId xmlns:a16="http://schemas.microsoft.com/office/drawing/2014/main" id="{D0D4A934-D371-45D4-A0D3-9F427B504B75}"/>
              </a:ext>
            </a:extLst>
          </p:cNvPr>
          <p:cNvGrpSpPr>
            <a:grpSpLocks/>
          </p:cNvGrpSpPr>
          <p:nvPr/>
        </p:nvGrpSpPr>
        <p:grpSpPr bwMode="auto">
          <a:xfrm>
            <a:off x="0" y="609600"/>
            <a:ext cx="9144000" cy="3200400"/>
            <a:chOff x="0" y="768"/>
            <a:chExt cx="5760" cy="2016"/>
          </a:xfrm>
          <a:solidFill>
            <a:srgbClr val="5B89C1"/>
          </a:solidFill>
        </p:grpSpPr>
        <p:sp>
          <p:nvSpPr>
            <p:cNvPr id="21530" name="AutoShape 15">
              <a:extLst>
                <a:ext uri="{FF2B5EF4-FFF2-40B4-BE49-F238E27FC236}">
                  <a16:creationId xmlns:a16="http://schemas.microsoft.com/office/drawing/2014/main" id="{A1081D53-9634-4C9D-8FDD-CAE187698D05}"/>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21531" name="Line 16">
              <a:extLst>
                <a:ext uri="{FF2B5EF4-FFF2-40B4-BE49-F238E27FC236}">
                  <a16:creationId xmlns:a16="http://schemas.microsoft.com/office/drawing/2014/main" id="{3313AFCC-ED1A-49A9-8FF9-09725C1B0F96}"/>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21532" name="Line 17">
              <a:extLst>
                <a:ext uri="{FF2B5EF4-FFF2-40B4-BE49-F238E27FC236}">
                  <a16:creationId xmlns:a16="http://schemas.microsoft.com/office/drawing/2014/main" id="{29D907F6-C2C4-4069-8713-9114C203B57D}"/>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21515" name="Picture 18" descr="C:\WINDOWS\Desktop\REAL Millionaire Template\5050.gif">
            <a:hlinkClick r:id="rId6" action="ppaction://hlinksldjump"/>
            <a:extLst>
              <a:ext uri="{FF2B5EF4-FFF2-40B4-BE49-F238E27FC236}">
                <a16:creationId xmlns:a16="http://schemas.microsoft.com/office/drawing/2014/main" id="{4D38BE57-023D-43B8-8669-4C40CEB4537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6" name="Picture 19" descr="C:\WINDOWS\Desktop\REAL Millionaire Template\phone.gif">
            <a:hlinkClick r:id="rId8" action="ppaction://hlinksldjump"/>
            <a:extLst>
              <a:ext uri="{FF2B5EF4-FFF2-40B4-BE49-F238E27FC236}">
                <a16:creationId xmlns:a16="http://schemas.microsoft.com/office/drawing/2014/main" id="{54646D2B-2D47-4350-8763-171FCE703888}"/>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7" name="Picture 20" descr="C:\WINDOWS\Desktop\REAL Millionaire Template\audience.gif">
            <a:hlinkClick r:id="rId10" action="ppaction://hlinksldjump"/>
            <a:extLst>
              <a:ext uri="{FF2B5EF4-FFF2-40B4-BE49-F238E27FC236}">
                <a16:creationId xmlns:a16="http://schemas.microsoft.com/office/drawing/2014/main" id="{4BD952A5-489A-43D3-8ACA-A0FCC384F45D}"/>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85" name="Text Box 21">
            <a:extLst>
              <a:ext uri="{FF2B5EF4-FFF2-40B4-BE49-F238E27FC236}">
                <a16:creationId xmlns:a16="http://schemas.microsoft.com/office/drawing/2014/main" id="{831865DC-9B9F-49EA-A87B-A0B2D0DF6A8B}"/>
              </a:ext>
            </a:extLst>
          </p:cNvPr>
          <p:cNvSpPr txBox="1">
            <a:spLocks noChangeArrowheads="1"/>
          </p:cNvSpPr>
          <p:nvPr/>
        </p:nvSpPr>
        <p:spPr bwMode="auto">
          <a:xfrm>
            <a:off x="1062038" y="1052444"/>
            <a:ext cx="7162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How many unfilled jobs is Minnesota projected to have by 2024?</a:t>
            </a:r>
          </a:p>
        </p:txBody>
      </p:sp>
      <p:sp>
        <p:nvSpPr>
          <p:cNvPr id="21519" name="AutoShape 22">
            <a:extLst>
              <a:ext uri="{FF2B5EF4-FFF2-40B4-BE49-F238E27FC236}">
                <a16:creationId xmlns:a16="http://schemas.microsoft.com/office/drawing/2014/main" id="{BCC903F2-445E-4957-89BE-6EF3F49D8FF0}"/>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1287" name="Text Box 23">
            <a:extLst>
              <a:ext uri="{FF2B5EF4-FFF2-40B4-BE49-F238E27FC236}">
                <a16:creationId xmlns:a16="http://schemas.microsoft.com/office/drawing/2014/main" id="{1952E846-A477-48C3-B1E2-8C45B56EF577}"/>
              </a:ext>
            </a:extLst>
          </p:cNvPr>
          <p:cNvSpPr txBox="1">
            <a:spLocks noChangeArrowheads="1"/>
          </p:cNvSpPr>
          <p:nvPr/>
        </p:nvSpPr>
        <p:spPr bwMode="auto">
          <a:xfrm>
            <a:off x="4724400" y="4800600"/>
            <a:ext cx="19301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 jobs</a:t>
            </a:r>
          </a:p>
        </p:txBody>
      </p:sp>
      <p:sp>
        <p:nvSpPr>
          <p:cNvPr id="21521" name="AutoShape 24">
            <a:extLst>
              <a:ext uri="{FF2B5EF4-FFF2-40B4-BE49-F238E27FC236}">
                <a16:creationId xmlns:a16="http://schemas.microsoft.com/office/drawing/2014/main" id="{47719F56-A719-4D44-A5CF-AC9AD2FB0960}"/>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1289" name="Text Box 25">
            <a:extLst>
              <a:ext uri="{FF2B5EF4-FFF2-40B4-BE49-F238E27FC236}">
                <a16:creationId xmlns:a16="http://schemas.microsoft.com/office/drawing/2014/main" id="{10D43B95-2345-449F-98FC-61FC9344B158}"/>
              </a:ext>
            </a:extLst>
          </p:cNvPr>
          <p:cNvSpPr txBox="1">
            <a:spLocks noChangeArrowheads="1"/>
          </p:cNvSpPr>
          <p:nvPr/>
        </p:nvSpPr>
        <p:spPr bwMode="auto">
          <a:xfrm>
            <a:off x="685800" y="5791200"/>
            <a:ext cx="20874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250,000 jobs</a:t>
            </a:r>
          </a:p>
        </p:txBody>
      </p:sp>
      <p:sp>
        <p:nvSpPr>
          <p:cNvPr id="21523" name="AutoShape 26">
            <a:extLst>
              <a:ext uri="{FF2B5EF4-FFF2-40B4-BE49-F238E27FC236}">
                <a16:creationId xmlns:a16="http://schemas.microsoft.com/office/drawing/2014/main" id="{67DD9E60-C430-425C-8A80-FF89BACAF8F4}"/>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1291" name="Text Box 27">
            <a:extLst>
              <a:ext uri="{FF2B5EF4-FFF2-40B4-BE49-F238E27FC236}">
                <a16:creationId xmlns:a16="http://schemas.microsoft.com/office/drawing/2014/main" id="{A6D4956F-4E2B-4A89-AA22-BFBC60966976}"/>
              </a:ext>
            </a:extLst>
          </p:cNvPr>
          <p:cNvSpPr txBox="1">
            <a:spLocks noChangeArrowheads="1"/>
          </p:cNvSpPr>
          <p:nvPr/>
        </p:nvSpPr>
        <p:spPr bwMode="auto">
          <a:xfrm>
            <a:off x="4724400" y="5791200"/>
            <a:ext cx="19286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85,000 jobs</a:t>
            </a:r>
          </a:p>
        </p:txBody>
      </p:sp>
      <p:sp>
        <p:nvSpPr>
          <p:cNvPr id="21525" name="AutoShape 30">
            <a:hlinkClick r:id="rId5" action="ppaction://hlinksldjump" highlightClick="1"/>
            <a:extLst>
              <a:ext uri="{FF2B5EF4-FFF2-40B4-BE49-F238E27FC236}">
                <a16:creationId xmlns:a16="http://schemas.microsoft.com/office/drawing/2014/main" id="{0F430B22-1595-44CD-A913-ACDC73B993D1}"/>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1295" name="millionaire2.wav">
            <a:hlinkClick r:id="" action="ppaction://media"/>
            <a:extLst>
              <a:ext uri="{FF2B5EF4-FFF2-40B4-BE49-F238E27FC236}">
                <a16:creationId xmlns:a16="http://schemas.microsoft.com/office/drawing/2014/main" id="{4F9941D8-6E78-4B01-A658-38AB10B321C4}"/>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7" name="Rectangle 32">
            <a:extLst>
              <a:ext uri="{FF2B5EF4-FFF2-40B4-BE49-F238E27FC236}">
                <a16:creationId xmlns:a16="http://schemas.microsoft.com/office/drawing/2014/main" id="{B2ADE91C-0D09-44F3-8EF2-F65D04618F37}"/>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1298" name="mill_lets_see.wav">
            <a:hlinkClick r:id="" action="ppaction://media"/>
            <a:extLst>
              <a:ext uri="{FF2B5EF4-FFF2-40B4-BE49-F238E27FC236}">
                <a16:creationId xmlns:a16="http://schemas.microsoft.com/office/drawing/2014/main" id="{5C6C6E41-5B7D-4926-A9F2-D85B672D815E}"/>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29" name="Rectangle 35">
            <a:extLst>
              <a:ext uri="{FF2B5EF4-FFF2-40B4-BE49-F238E27FC236}">
                <a16:creationId xmlns:a16="http://schemas.microsoft.com/office/drawing/2014/main" id="{74144FAA-9B94-4D0E-9303-A555690A8559}"/>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C186D03C-7CBA-4A2E-9A77-52F55F09DCEE}"/>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1298"/>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1295"/>
                                        </p:tgtEl>
                                      </p:cBhvr>
                                    </p:cmd>
                                  </p:childTnLst>
                                </p:cTn>
                              </p:par>
                              <p:par>
                                <p:cTn id="10" presetID="1" presetClass="entr" presetSubtype="0" fill="hold" grpId="0" nodeType="withEffect">
                                  <p:stCondLst>
                                    <p:cond delay="0"/>
                                  </p:stCondLst>
                                  <p:childTnLst>
                                    <p:set>
                                      <p:cBhvr>
                                        <p:cTn id="11" dur="1" fill="hold">
                                          <p:stCondLst>
                                            <p:cond delay="499"/>
                                          </p:stCondLst>
                                        </p:cTn>
                                        <p:tgtEl>
                                          <p:spTgt spid="11285"/>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1271"/>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1287"/>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1289"/>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12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1298"/>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1295"/>
                </p:tgtEl>
              </p:cMediaNode>
            </p:audio>
          </p:childTnLst>
        </p:cTn>
      </p:par>
    </p:tnLst>
    <p:bldLst>
      <p:bldP spid="11271" grpId="0" autoUpdateAnimBg="0"/>
      <p:bldP spid="11285" grpId="0" autoUpdateAnimBg="0"/>
      <p:bldP spid="11287" grpId="0" autoUpdateAnimBg="0"/>
      <p:bldP spid="11289" grpId="0" autoUpdateAnimBg="0"/>
      <p:bldP spid="11291"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AutoShape 6">
            <a:extLst>
              <a:ext uri="{FF2B5EF4-FFF2-40B4-BE49-F238E27FC236}">
                <a16:creationId xmlns:a16="http://schemas.microsoft.com/office/drawing/2014/main" id="{15FE9FA6-157F-45AB-A191-576746208ECE}"/>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2295" name="Text Box 7">
            <a:extLst>
              <a:ext uri="{FF2B5EF4-FFF2-40B4-BE49-F238E27FC236}">
                <a16:creationId xmlns:a16="http://schemas.microsoft.com/office/drawing/2014/main" id="{9B9F8191-17F8-444D-87D5-10BF08DF95C0}"/>
              </a:ext>
            </a:extLst>
          </p:cNvPr>
          <p:cNvSpPr txBox="1">
            <a:spLocks noChangeArrowheads="1"/>
          </p:cNvSpPr>
          <p:nvPr/>
        </p:nvSpPr>
        <p:spPr bwMode="auto">
          <a:xfrm>
            <a:off x="685800" y="4800600"/>
            <a:ext cx="8835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a:t>
            </a:r>
            <a:r>
              <a:rPr lang="en-US" altLang="en-US" sz="2000" b="0" u="sng" baseline="30000" dirty="0">
                <a:solidFill>
                  <a:schemeClr val="bg1"/>
                </a:solidFill>
                <a:latin typeface="Arial Rounded MT Bold" panose="020F0704030504030204" pitchFamily="34" charset="0"/>
              </a:rPr>
              <a:t>st</a:t>
            </a:r>
            <a:r>
              <a:rPr lang="en-US" altLang="en-US" sz="2000" b="0" u="sng" dirty="0">
                <a:solidFill>
                  <a:schemeClr val="bg1"/>
                </a:solidFill>
                <a:latin typeface="Arial Rounded MT Bold" panose="020F0704030504030204" pitchFamily="34" charset="0"/>
              </a:rPr>
              <a:t> </a:t>
            </a:r>
          </a:p>
        </p:txBody>
      </p:sp>
      <p:sp>
        <p:nvSpPr>
          <p:cNvPr id="23556" name="Line 8">
            <a:extLst>
              <a:ext uri="{FF2B5EF4-FFF2-40B4-BE49-F238E27FC236}">
                <a16:creationId xmlns:a16="http://schemas.microsoft.com/office/drawing/2014/main" id="{6560A989-5784-4ED0-A7F4-4E5FFCD2B114}"/>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7" name="Line 9">
            <a:extLst>
              <a:ext uri="{FF2B5EF4-FFF2-40B4-BE49-F238E27FC236}">
                <a16:creationId xmlns:a16="http://schemas.microsoft.com/office/drawing/2014/main" id="{EB8E074A-4F23-49A6-A7FB-56D49CCBE721}"/>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8" name="Line 10">
            <a:extLst>
              <a:ext uri="{FF2B5EF4-FFF2-40B4-BE49-F238E27FC236}">
                <a16:creationId xmlns:a16="http://schemas.microsoft.com/office/drawing/2014/main" id="{F94C7600-0C84-4381-99EF-8AF9E6D426EE}"/>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59" name="Line 11">
            <a:extLst>
              <a:ext uri="{FF2B5EF4-FFF2-40B4-BE49-F238E27FC236}">
                <a16:creationId xmlns:a16="http://schemas.microsoft.com/office/drawing/2014/main" id="{1C9D8237-FAEB-4125-BB19-C731847CBFD3}"/>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0" name="Line 12">
            <a:extLst>
              <a:ext uri="{FF2B5EF4-FFF2-40B4-BE49-F238E27FC236}">
                <a16:creationId xmlns:a16="http://schemas.microsoft.com/office/drawing/2014/main" id="{D8EA96FE-258B-401C-BB44-FB1EA423699E}"/>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3561" name="Line 13">
            <a:extLst>
              <a:ext uri="{FF2B5EF4-FFF2-40B4-BE49-F238E27FC236}">
                <a16:creationId xmlns:a16="http://schemas.microsoft.com/office/drawing/2014/main" id="{5DDB6BCF-B897-4D17-ACEC-8EAC374BA457}"/>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3562" name="Group 14">
            <a:extLst>
              <a:ext uri="{FF2B5EF4-FFF2-40B4-BE49-F238E27FC236}">
                <a16:creationId xmlns:a16="http://schemas.microsoft.com/office/drawing/2014/main" id="{D2232EE6-0C2F-4A59-8585-245D1939C49C}"/>
              </a:ext>
            </a:extLst>
          </p:cNvPr>
          <p:cNvGrpSpPr>
            <a:grpSpLocks/>
          </p:cNvGrpSpPr>
          <p:nvPr/>
        </p:nvGrpSpPr>
        <p:grpSpPr bwMode="auto">
          <a:xfrm>
            <a:off x="0" y="609600"/>
            <a:ext cx="9144000" cy="3200400"/>
            <a:chOff x="0" y="768"/>
            <a:chExt cx="5760" cy="2016"/>
          </a:xfrm>
          <a:solidFill>
            <a:srgbClr val="5B89C1"/>
          </a:solidFill>
        </p:grpSpPr>
        <p:sp>
          <p:nvSpPr>
            <p:cNvPr id="23578" name="AutoShape 15">
              <a:extLst>
                <a:ext uri="{FF2B5EF4-FFF2-40B4-BE49-F238E27FC236}">
                  <a16:creationId xmlns:a16="http://schemas.microsoft.com/office/drawing/2014/main" id="{C3FC0349-1728-4CA6-BFDA-FD57914DA927}"/>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23579" name="Line 16">
              <a:extLst>
                <a:ext uri="{FF2B5EF4-FFF2-40B4-BE49-F238E27FC236}">
                  <a16:creationId xmlns:a16="http://schemas.microsoft.com/office/drawing/2014/main" id="{07187916-69E4-4B5D-8661-7AE8157B0A92}"/>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23580" name="Line 17">
              <a:extLst>
                <a:ext uri="{FF2B5EF4-FFF2-40B4-BE49-F238E27FC236}">
                  <a16:creationId xmlns:a16="http://schemas.microsoft.com/office/drawing/2014/main" id="{A27B9A4D-F507-46D5-8E4A-C0F6EA3EB891}"/>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23563" name="Picture 18" descr="C:\WINDOWS\Desktop\REAL Millionaire Template\5050.gif">
            <a:hlinkClick r:id="rId5" action="ppaction://hlinksldjump"/>
            <a:extLst>
              <a:ext uri="{FF2B5EF4-FFF2-40B4-BE49-F238E27FC236}">
                <a16:creationId xmlns:a16="http://schemas.microsoft.com/office/drawing/2014/main" id="{1CBCD715-0CD4-4E4C-AEB3-2BE5570A1FA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4" name="Picture 19" descr="C:\WINDOWS\Desktop\REAL Millionaire Template\phone.gif">
            <a:hlinkClick r:id="rId7" action="ppaction://hlinksldjump"/>
            <a:extLst>
              <a:ext uri="{FF2B5EF4-FFF2-40B4-BE49-F238E27FC236}">
                <a16:creationId xmlns:a16="http://schemas.microsoft.com/office/drawing/2014/main" id="{7AC9878A-179A-4771-B8E8-227D41CF18F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65" name="Picture 20" descr="C:\WINDOWS\Desktop\REAL Millionaire Template\audience.gif">
            <a:hlinkClick r:id="rId9" action="ppaction://hlinksldjump"/>
            <a:extLst>
              <a:ext uri="{FF2B5EF4-FFF2-40B4-BE49-F238E27FC236}">
                <a16:creationId xmlns:a16="http://schemas.microsoft.com/office/drawing/2014/main" id="{FE9A538B-41DB-4038-86C5-76EFF16EB78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309" name="Text Box 21">
            <a:extLst>
              <a:ext uri="{FF2B5EF4-FFF2-40B4-BE49-F238E27FC236}">
                <a16:creationId xmlns:a16="http://schemas.microsoft.com/office/drawing/2014/main" id="{C191D0E7-2853-4A0A-9A28-7328A5DE508E}"/>
              </a:ext>
            </a:extLst>
          </p:cNvPr>
          <p:cNvSpPr txBox="1">
            <a:spLocks noChangeArrowheads="1"/>
          </p:cNvSpPr>
          <p:nvPr/>
        </p:nvSpPr>
        <p:spPr bwMode="auto">
          <a:xfrm>
            <a:off x="947738" y="685801"/>
            <a:ext cx="7391400" cy="3390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dirty="0">
                <a:solidFill>
                  <a:schemeClr val="bg1"/>
                </a:solidFill>
                <a:latin typeface="Arial" panose="020B0604020202020204" pitchFamily="34" charset="0"/>
                <a:cs typeface="Arial" panose="020B0604020202020204" pitchFamily="34" charset="0"/>
              </a:rPr>
              <a:t>Where does Minnesota rank in the nation for on-time graduation of African American and Latino students?</a:t>
            </a:r>
          </a:p>
        </p:txBody>
      </p:sp>
      <p:sp>
        <p:nvSpPr>
          <p:cNvPr id="23567" name="AutoShape 22">
            <a:extLst>
              <a:ext uri="{FF2B5EF4-FFF2-40B4-BE49-F238E27FC236}">
                <a16:creationId xmlns:a16="http://schemas.microsoft.com/office/drawing/2014/main" id="{C5E28868-44B8-457A-BDC5-0E3FA518BCE8}"/>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2311" name="Text Box 23">
            <a:extLst>
              <a:ext uri="{FF2B5EF4-FFF2-40B4-BE49-F238E27FC236}">
                <a16:creationId xmlns:a16="http://schemas.microsoft.com/office/drawing/2014/main" id="{C4070419-03AA-46CD-BD52-378B7FFFF419}"/>
              </a:ext>
            </a:extLst>
          </p:cNvPr>
          <p:cNvSpPr txBox="1">
            <a:spLocks noChangeArrowheads="1"/>
          </p:cNvSpPr>
          <p:nvPr/>
        </p:nvSpPr>
        <p:spPr bwMode="auto">
          <a:xfrm>
            <a:off x="4724400" y="4800600"/>
            <a:ext cx="1032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38</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p>
        </p:txBody>
      </p:sp>
      <p:sp>
        <p:nvSpPr>
          <p:cNvPr id="23569" name="AutoShape 24">
            <a:extLst>
              <a:ext uri="{FF2B5EF4-FFF2-40B4-BE49-F238E27FC236}">
                <a16:creationId xmlns:a16="http://schemas.microsoft.com/office/drawing/2014/main" id="{1571C758-2354-439C-ADC0-4FFF25033B2B}"/>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2313" name="Text Box 25">
            <a:extLst>
              <a:ext uri="{FF2B5EF4-FFF2-40B4-BE49-F238E27FC236}">
                <a16:creationId xmlns:a16="http://schemas.microsoft.com/office/drawing/2014/main" id="{8DC47D77-6066-4E5E-A89C-99E5497FC746}"/>
              </a:ext>
            </a:extLst>
          </p:cNvPr>
          <p:cNvSpPr txBox="1">
            <a:spLocks noChangeArrowheads="1"/>
          </p:cNvSpPr>
          <p:nvPr/>
        </p:nvSpPr>
        <p:spPr bwMode="auto">
          <a:xfrm>
            <a:off x="685800" y="5791200"/>
            <a:ext cx="10375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24</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p>
        </p:txBody>
      </p:sp>
      <p:sp>
        <p:nvSpPr>
          <p:cNvPr id="23571" name="AutoShape 26">
            <a:extLst>
              <a:ext uri="{FF2B5EF4-FFF2-40B4-BE49-F238E27FC236}">
                <a16:creationId xmlns:a16="http://schemas.microsoft.com/office/drawing/2014/main" id="{DC90A8E5-013E-4AC9-9267-BF624D64FC1E}"/>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2315" name="Text Box 27">
            <a:extLst>
              <a:ext uri="{FF2B5EF4-FFF2-40B4-BE49-F238E27FC236}">
                <a16:creationId xmlns:a16="http://schemas.microsoft.com/office/drawing/2014/main" id="{B395FE5E-2A47-4487-86E0-46506828CF31}"/>
              </a:ext>
            </a:extLst>
          </p:cNvPr>
          <p:cNvSpPr txBox="1">
            <a:spLocks noChangeArrowheads="1"/>
          </p:cNvSpPr>
          <p:nvPr/>
        </p:nvSpPr>
        <p:spPr bwMode="auto">
          <a:xfrm>
            <a:off x="4724400" y="5791200"/>
            <a:ext cx="1030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50</a:t>
            </a:r>
            <a:r>
              <a:rPr lang="en-US" altLang="en-US" sz="2000" b="0" baseline="30000" dirty="0">
                <a:solidFill>
                  <a:schemeClr val="bg1"/>
                </a:solidFill>
                <a:latin typeface="Arial Rounded MT Bold" panose="020F0704030504030204" pitchFamily="34" charset="0"/>
              </a:rPr>
              <a:t>th</a:t>
            </a:r>
            <a:r>
              <a:rPr lang="en-US" altLang="en-US" sz="2000" b="0" dirty="0">
                <a:solidFill>
                  <a:schemeClr val="bg1"/>
                </a:solidFill>
                <a:latin typeface="Arial Rounded MT Bold" panose="020F0704030504030204" pitchFamily="34" charset="0"/>
              </a:rPr>
              <a:t> </a:t>
            </a:r>
          </a:p>
        </p:txBody>
      </p:sp>
      <p:sp>
        <p:nvSpPr>
          <p:cNvPr id="23573" name="AutoShape 30">
            <a:hlinkClick r:id="rId11" action="ppaction://hlinksldjump" highlightClick="1"/>
            <a:extLst>
              <a:ext uri="{FF2B5EF4-FFF2-40B4-BE49-F238E27FC236}">
                <a16:creationId xmlns:a16="http://schemas.microsoft.com/office/drawing/2014/main" id="{EDD2148C-6ADB-47BD-84DB-F427CA57CD68}"/>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2319" name="millionaire2.wav">
            <a:hlinkClick r:id="" action="ppaction://media"/>
            <a:extLst>
              <a:ext uri="{FF2B5EF4-FFF2-40B4-BE49-F238E27FC236}">
                <a16:creationId xmlns:a16="http://schemas.microsoft.com/office/drawing/2014/main" id="{5FB0B077-C39E-421B-82C4-EBE3544A6170}"/>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5" name="Rectangle 32">
            <a:extLst>
              <a:ext uri="{FF2B5EF4-FFF2-40B4-BE49-F238E27FC236}">
                <a16:creationId xmlns:a16="http://schemas.microsoft.com/office/drawing/2014/main" id="{6795B22C-5F25-4C5D-B6A1-E4CEFF7A8FEC}"/>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2322" name="mill_lets_see.wav">
            <a:hlinkClick r:id="" action="ppaction://media"/>
            <a:extLst>
              <a:ext uri="{FF2B5EF4-FFF2-40B4-BE49-F238E27FC236}">
                <a16:creationId xmlns:a16="http://schemas.microsoft.com/office/drawing/2014/main" id="{A6D0FA94-EFFA-4B57-8566-6AEA0EF9176E}"/>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77" name="Rectangle 35">
            <a:extLst>
              <a:ext uri="{FF2B5EF4-FFF2-40B4-BE49-F238E27FC236}">
                <a16:creationId xmlns:a16="http://schemas.microsoft.com/office/drawing/2014/main" id="{2A454413-8F41-46D4-88FC-CC25D4DE6FC3}"/>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35218F0D-F08B-46FF-BF08-2F9ED329B948}"/>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2322"/>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2319"/>
                                        </p:tgtEl>
                                      </p:cBhvr>
                                    </p:cmd>
                                  </p:childTnLst>
                                </p:cTn>
                              </p:par>
                              <p:par>
                                <p:cTn id="10" presetID="1" presetClass="entr" presetSubtype="0" fill="hold" grpId="0" nodeType="withEffect">
                                  <p:stCondLst>
                                    <p:cond delay="0"/>
                                  </p:stCondLst>
                                  <p:childTnLst>
                                    <p:set>
                                      <p:cBhvr>
                                        <p:cTn id="11" dur="1" fill="hold">
                                          <p:stCondLst>
                                            <p:cond delay="499"/>
                                          </p:stCondLst>
                                        </p:cTn>
                                        <p:tgtEl>
                                          <p:spTgt spid="12309"/>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2295"/>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2311"/>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2313"/>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23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2322"/>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2319"/>
                </p:tgtEl>
              </p:cMediaNode>
            </p:audio>
          </p:childTnLst>
        </p:cTn>
      </p:par>
    </p:tnLst>
    <p:bldLst>
      <p:bldP spid="12295" grpId="0" autoUpdateAnimBg="0"/>
      <p:bldP spid="12309" grpId="0" autoUpdateAnimBg="0"/>
      <p:bldP spid="12311" grpId="0" autoUpdateAnimBg="0"/>
      <p:bldP spid="12313" grpId="0" autoUpdateAnimBg="0"/>
      <p:bldP spid="12315"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578" name="AutoShape 6">
            <a:extLst>
              <a:ext uri="{FF2B5EF4-FFF2-40B4-BE49-F238E27FC236}">
                <a16:creationId xmlns:a16="http://schemas.microsoft.com/office/drawing/2014/main" id="{197EABA9-F683-4EAF-8BCA-1B17BAD10FD7}"/>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3319" name="Text Box 7">
            <a:extLst>
              <a:ext uri="{FF2B5EF4-FFF2-40B4-BE49-F238E27FC236}">
                <a16:creationId xmlns:a16="http://schemas.microsoft.com/office/drawing/2014/main" id="{0BE1AB0C-2769-43BF-9959-8A17F6780190}"/>
              </a:ext>
            </a:extLst>
          </p:cNvPr>
          <p:cNvSpPr txBox="1">
            <a:spLocks noChangeArrowheads="1"/>
          </p:cNvSpPr>
          <p:nvPr/>
        </p:nvSpPr>
        <p:spPr bwMode="auto">
          <a:xfrm>
            <a:off x="685800" y="4800600"/>
            <a:ext cx="13548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$5,600</a:t>
            </a:r>
          </a:p>
        </p:txBody>
      </p:sp>
      <p:sp>
        <p:nvSpPr>
          <p:cNvPr id="24580" name="Line 8">
            <a:extLst>
              <a:ext uri="{FF2B5EF4-FFF2-40B4-BE49-F238E27FC236}">
                <a16:creationId xmlns:a16="http://schemas.microsoft.com/office/drawing/2014/main" id="{28691405-DC60-4006-BF2A-693A9EC5B8D2}"/>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1" name="Line 9">
            <a:extLst>
              <a:ext uri="{FF2B5EF4-FFF2-40B4-BE49-F238E27FC236}">
                <a16:creationId xmlns:a16="http://schemas.microsoft.com/office/drawing/2014/main" id="{61807B93-8E79-4F61-8CAF-2C9DB4AEFCC6}"/>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2" name="Line 10">
            <a:extLst>
              <a:ext uri="{FF2B5EF4-FFF2-40B4-BE49-F238E27FC236}">
                <a16:creationId xmlns:a16="http://schemas.microsoft.com/office/drawing/2014/main" id="{031EE1BD-693E-40CE-9E5B-D06801D385B5}"/>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3" name="Line 11">
            <a:extLst>
              <a:ext uri="{FF2B5EF4-FFF2-40B4-BE49-F238E27FC236}">
                <a16:creationId xmlns:a16="http://schemas.microsoft.com/office/drawing/2014/main" id="{07989893-537E-4CB2-B148-70D2B323042D}"/>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4" name="Line 12">
            <a:extLst>
              <a:ext uri="{FF2B5EF4-FFF2-40B4-BE49-F238E27FC236}">
                <a16:creationId xmlns:a16="http://schemas.microsoft.com/office/drawing/2014/main" id="{0F558E61-5E38-4965-9DCA-4CDCB203BF27}"/>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4585" name="Line 13">
            <a:extLst>
              <a:ext uri="{FF2B5EF4-FFF2-40B4-BE49-F238E27FC236}">
                <a16:creationId xmlns:a16="http://schemas.microsoft.com/office/drawing/2014/main" id="{DD95B04B-303E-4DE8-9B60-25314DDC2192}"/>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4586" name="Group 14">
            <a:extLst>
              <a:ext uri="{FF2B5EF4-FFF2-40B4-BE49-F238E27FC236}">
                <a16:creationId xmlns:a16="http://schemas.microsoft.com/office/drawing/2014/main" id="{DDB311E3-1A1E-4504-A489-9E60B5AC49E3}"/>
              </a:ext>
            </a:extLst>
          </p:cNvPr>
          <p:cNvGrpSpPr>
            <a:grpSpLocks/>
          </p:cNvGrpSpPr>
          <p:nvPr/>
        </p:nvGrpSpPr>
        <p:grpSpPr bwMode="auto">
          <a:xfrm>
            <a:off x="0" y="609600"/>
            <a:ext cx="9144000" cy="3200400"/>
            <a:chOff x="0" y="768"/>
            <a:chExt cx="5760" cy="2016"/>
          </a:xfrm>
          <a:solidFill>
            <a:srgbClr val="5B89C1"/>
          </a:solidFill>
        </p:grpSpPr>
        <p:sp>
          <p:nvSpPr>
            <p:cNvPr id="24602" name="AutoShape 15">
              <a:extLst>
                <a:ext uri="{FF2B5EF4-FFF2-40B4-BE49-F238E27FC236}">
                  <a16:creationId xmlns:a16="http://schemas.microsoft.com/office/drawing/2014/main" id="{4AE3B62A-F95F-43B5-A3DA-81E23CCF7FE3}"/>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24603" name="Line 16">
              <a:extLst>
                <a:ext uri="{FF2B5EF4-FFF2-40B4-BE49-F238E27FC236}">
                  <a16:creationId xmlns:a16="http://schemas.microsoft.com/office/drawing/2014/main" id="{F8A2E77D-4CD9-44F4-9316-3A3676DA4770}"/>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24604" name="Line 17">
              <a:extLst>
                <a:ext uri="{FF2B5EF4-FFF2-40B4-BE49-F238E27FC236}">
                  <a16:creationId xmlns:a16="http://schemas.microsoft.com/office/drawing/2014/main" id="{AD290E4E-6AFF-4523-AB3A-A7D84980FD49}"/>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24587" name="Picture 18" descr="C:\WINDOWS\Desktop\REAL Millionaire Template\5050.gif">
            <a:hlinkClick r:id="rId5" action="ppaction://hlinksldjump"/>
            <a:extLst>
              <a:ext uri="{FF2B5EF4-FFF2-40B4-BE49-F238E27FC236}">
                <a16:creationId xmlns:a16="http://schemas.microsoft.com/office/drawing/2014/main" id="{90BF472B-1937-4E90-9494-7A5A6293DD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8" name="Picture 19" descr="C:\WINDOWS\Desktop\REAL Millionaire Template\phone.gif">
            <a:hlinkClick r:id="rId7" action="ppaction://hlinksldjump"/>
            <a:extLst>
              <a:ext uri="{FF2B5EF4-FFF2-40B4-BE49-F238E27FC236}">
                <a16:creationId xmlns:a16="http://schemas.microsoft.com/office/drawing/2014/main" id="{62996478-543B-438E-BDAD-385AA95DE11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9" name="Picture 20" descr="C:\WINDOWS\Desktop\REAL Millionaire Template\audience.gif">
            <a:hlinkClick r:id="rId9" action="ppaction://hlinksldjump"/>
            <a:extLst>
              <a:ext uri="{FF2B5EF4-FFF2-40B4-BE49-F238E27FC236}">
                <a16:creationId xmlns:a16="http://schemas.microsoft.com/office/drawing/2014/main" id="{B316DE63-D984-406E-A7CA-69149665815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3" name="Text Box 21">
            <a:extLst>
              <a:ext uri="{FF2B5EF4-FFF2-40B4-BE49-F238E27FC236}">
                <a16:creationId xmlns:a16="http://schemas.microsoft.com/office/drawing/2014/main" id="{7AC98D98-E8C2-44F2-B8B4-CCC13E29C409}"/>
              </a:ext>
            </a:extLst>
          </p:cNvPr>
          <p:cNvSpPr txBox="1">
            <a:spLocks noChangeArrowheads="1"/>
          </p:cNvSpPr>
          <p:nvPr/>
        </p:nvSpPr>
        <p:spPr bwMode="auto">
          <a:xfrm>
            <a:off x="738208" y="838199"/>
            <a:ext cx="7673009"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sz="3400" dirty="0">
                <a:solidFill>
                  <a:schemeClr val="bg1"/>
                </a:solidFill>
                <a:latin typeface="Arial" panose="020B0604020202020204" pitchFamily="34" charset="0"/>
                <a:cs typeface="Arial" panose="020B0604020202020204" pitchFamily="34" charset="0"/>
              </a:rPr>
              <a:t>Educational disparities for youth translate into income disparities for adults. What is the annual wage gap between people of color and their white neighbors?</a:t>
            </a:r>
            <a:endParaRPr lang="en-US" altLang="en-US" sz="3400" dirty="0">
              <a:solidFill>
                <a:schemeClr val="bg1"/>
              </a:solidFill>
              <a:latin typeface="Arial" panose="020B0604020202020204" pitchFamily="34" charset="0"/>
              <a:cs typeface="Arial" panose="020B0604020202020204" pitchFamily="34" charset="0"/>
            </a:endParaRPr>
          </a:p>
        </p:txBody>
      </p:sp>
      <p:sp>
        <p:nvSpPr>
          <p:cNvPr id="24591" name="AutoShape 22">
            <a:extLst>
              <a:ext uri="{FF2B5EF4-FFF2-40B4-BE49-F238E27FC236}">
                <a16:creationId xmlns:a16="http://schemas.microsoft.com/office/drawing/2014/main" id="{86C964CB-FC03-4EE2-A0A4-34CE6617A716}"/>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3335" name="Text Box 23">
            <a:extLst>
              <a:ext uri="{FF2B5EF4-FFF2-40B4-BE49-F238E27FC236}">
                <a16:creationId xmlns:a16="http://schemas.microsoft.com/office/drawing/2014/main" id="{469A2915-5570-48C8-9915-BC29BE2990FE}"/>
              </a:ext>
            </a:extLst>
          </p:cNvPr>
          <p:cNvSpPr txBox="1">
            <a:spLocks noChangeArrowheads="1"/>
          </p:cNvSpPr>
          <p:nvPr/>
        </p:nvSpPr>
        <p:spPr bwMode="auto">
          <a:xfrm>
            <a:off x="4724400" y="4800600"/>
            <a:ext cx="14941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$12,400</a:t>
            </a:r>
          </a:p>
        </p:txBody>
      </p:sp>
      <p:sp>
        <p:nvSpPr>
          <p:cNvPr id="24593" name="AutoShape 24">
            <a:extLst>
              <a:ext uri="{FF2B5EF4-FFF2-40B4-BE49-F238E27FC236}">
                <a16:creationId xmlns:a16="http://schemas.microsoft.com/office/drawing/2014/main" id="{EC1AB2B2-F8A5-4DDC-81B1-806A0848225F}"/>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3337" name="Text Box 25">
            <a:extLst>
              <a:ext uri="{FF2B5EF4-FFF2-40B4-BE49-F238E27FC236}">
                <a16:creationId xmlns:a16="http://schemas.microsoft.com/office/drawing/2014/main" id="{94E4F5B8-1A4E-4653-A137-FE13AB8F8C62}"/>
              </a:ext>
            </a:extLst>
          </p:cNvPr>
          <p:cNvSpPr txBox="1">
            <a:spLocks noChangeArrowheads="1"/>
          </p:cNvSpPr>
          <p:nvPr/>
        </p:nvSpPr>
        <p:spPr bwMode="auto">
          <a:xfrm>
            <a:off x="685800" y="5791200"/>
            <a:ext cx="55880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$33,400</a:t>
            </a:r>
            <a:endParaRPr lang="en-US" altLang="en-US" sz="2000" b="0" dirty="0">
              <a:solidFill>
                <a:schemeClr val="bg1"/>
              </a:solidFill>
              <a:latin typeface="Arial Rounded MT Bold" panose="020F0704030504030204" pitchFamily="34" charset="0"/>
            </a:endParaRPr>
          </a:p>
        </p:txBody>
      </p:sp>
      <p:sp>
        <p:nvSpPr>
          <p:cNvPr id="24595" name="AutoShape 26">
            <a:extLst>
              <a:ext uri="{FF2B5EF4-FFF2-40B4-BE49-F238E27FC236}">
                <a16:creationId xmlns:a16="http://schemas.microsoft.com/office/drawing/2014/main" id="{12140A19-CEC3-43A4-A09E-ED11332FA466}"/>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3339" name="Text Box 27">
            <a:extLst>
              <a:ext uri="{FF2B5EF4-FFF2-40B4-BE49-F238E27FC236}">
                <a16:creationId xmlns:a16="http://schemas.microsoft.com/office/drawing/2014/main" id="{AA3C275F-0C25-4F5C-ADF5-3625889F99DF}"/>
              </a:ext>
            </a:extLst>
          </p:cNvPr>
          <p:cNvSpPr txBox="1">
            <a:spLocks noChangeArrowheads="1"/>
          </p:cNvSpPr>
          <p:nvPr/>
        </p:nvSpPr>
        <p:spPr bwMode="auto">
          <a:xfrm>
            <a:off x="4724400" y="5791200"/>
            <a:ext cx="149265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$23,200</a:t>
            </a:r>
          </a:p>
        </p:txBody>
      </p:sp>
      <p:sp>
        <p:nvSpPr>
          <p:cNvPr id="24597" name="AutoShape 30">
            <a:hlinkClick r:id="rId11" action="ppaction://hlinksldjump" highlightClick="1"/>
            <a:extLst>
              <a:ext uri="{FF2B5EF4-FFF2-40B4-BE49-F238E27FC236}">
                <a16:creationId xmlns:a16="http://schemas.microsoft.com/office/drawing/2014/main" id="{0F885A6E-DE81-4D71-B3E7-23C3F696B96F}"/>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3343" name="millionaire2.wav">
            <a:hlinkClick r:id="" action="ppaction://media"/>
            <a:extLst>
              <a:ext uri="{FF2B5EF4-FFF2-40B4-BE49-F238E27FC236}">
                <a16:creationId xmlns:a16="http://schemas.microsoft.com/office/drawing/2014/main" id="{02D511D3-DB28-462B-84F0-E40A91E755CB}"/>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99" name="Rectangle 32">
            <a:extLst>
              <a:ext uri="{FF2B5EF4-FFF2-40B4-BE49-F238E27FC236}">
                <a16:creationId xmlns:a16="http://schemas.microsoft.com/office/drawing/2014/main" id="{B3111C06-948A-45D8-AB1E-A8B87899F54F}"/>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3346" name="mill_lets_see.wav">
            <a:hlinkClick r:id="" action="ppaction://media"/>
            <a:extLst>
              <a:ext uri="{FF2B5EF4-FFF2-40B4-BE49-F238E27FC236}">
                <a16:creationId xmlns:a16="http://schemas.microsoft.com/office/drawing/2014/main" id="{329AE7CC-D854-4DD7-A9D3-F6AFBAD56830}"/>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601" name="Rectangle 35">
            <a:extLst>
              <a:ext uri="{FF2B5EF4-FFF2-40B4-BE49-F238E27FC236}">
                <a16:creationId xmlns:a16="http://schemas.microsoft.com/office/drawing/2014/main" id="{A80E3B85-2166-46C8-BB73-1F3C8D1E33F8}"/>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BC7B12B7-C90E-4697-8DF4-F59E2B388E4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3346"/>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3343"/>
                                        </p:tgtEl>
                                      </p:cBhvr>
                                    </p:cmd>
                                  </p:childTnLst>
                                </p:cTn>
                              </p:par>
                              <p:par>
                                <p:cTn id="10" presetID="1" presetClass="entr" presetSubtype="0" fill="hold" grpId="0" nodeType="withEffect">
                                  <p:stCondLst>
                                    <p:cond delay="0"/>
                                  </p:stCondLst>
                                  <p:childTnLst>
                                    <p:set>
                                      <p:cBhvr>
                                        <p:cTn id="11" dur="1" fill="hold">
                                          <p:stCondLst>
                                            <p:cond delay="499"/>
                                          </p:stCondLst>
                                        </p:cTn>
                                        <p:tgtEl>
                                          <p:spTgt spid="13333"/>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3319"/>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3335"/>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3337"/>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33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3346"/>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3343"/>
                </p:tgtEl>
              </p:cMediaNode>
            </p:audio>
          </p:childTnLst>
        </p:cTn>
      </p:par>
    </p:tnLst>
    <p:bldLst>
      <p:bldP spid="13319" grpId="0" autoUpdateAnimBg="0"/>
      <p:bldP spid="13333" grpId="0" autoUpdateAnimBg="0"/>
      <p:bldP spid="13335" grpId="0" autoUpdateAnimBg="0"/>
      <p:bldP spid="13337" grpId="0" autoUpdateAnimBg="0"/>
      <p:bldP spid="1333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AutoShape 6">
            <a:extLst>
              <a:ext uri="{FF2B5EF4-FFF2-40B4-BE49-F238E27FC236}">
                <a16:creationId xmlns:a16="http://schemas.microsoft.com/office/drawing/2014/main" id="{36CF47DC-BFDA-413D-B44E-DB5015E93A2E}"/>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4343" name="Text Box 7">
            <a:extLst>
              <a:ext uri="{FF2B5EF4-FFF2-40B4-BE49-F238E27FC236}">
                <a16:creationId xmlns:a16="http://schemas.microsoft.com/office/drawing/2014/main" id="{B044939B-E0EF-4841-8245-8C1F0C4A41B8}"/>
              </a:ext>
            </a:extLst>
          </p:cNvPr>
          <p:cNvSpPr txBox="1">
            <a:spLocks noChangeArrowheads="1"/>
          </p:cNvSpPr>
          <p:nvPr/>
        </p:nvSpPr>
        <p:spPr bwMode="auto">
          <a:xfrm>
            <a:off x="685800" y="4800600"/>
            <a:ext cx="25010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16 million meals</a:t>
            </a:r>
            <a:endParaRPr lang="en-US" altLang="en-US" sz="2000" b="0" dirty="0">
              <a:solidFill>
                <a:schemeClr val="bg1"/>
              </a:solidFill>
              <a:latin typeface="Arial Rounded MT Bold" panose="020F0704030504030204" pitchFamily="34" charset="0"/>
            </a:endParaRPr>
          </a:p>
        </p:txBody>
      </p:sp>
      <p:sp>
        <p:nvSpPr>
          <p:cNvPr id="26628" name="Line 8">
            <a:extLst>
              <a:ext uri="{FF2B5EF4-FFF2-40B4-BE49-F238E27FC236}">
                <a16:creationId xmlns:a16="http://schemas.microsoft.com/office/drawing/2014/main" id="{9C9DBAA3-3F91-4A39-BFB6-A853D1AF81B2}"/>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29" name="Line 9">
            <a:extLst>
              <a:ext uri="{FF2B5EF4-FFF2-40B4-BE49-F238E27FC236}">
                <a16:creationId xmlns:a16="http://schemas.microsoft.com/office/drawing/2014/main" id="{318055E6-58D6-44EB-A532-DB75E5D5DC8F}"/>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0" name="Line 10">
            <a:extLst>
              <a:ext uri="{FF2B5EF4-FFF2-40B4-BE49-F238E27FC236}">
                <a16:creationId xmlns:a16="http://schemas.microsoft.com/office/drawing/2014/main" id="{FDA71AD9-D16F-4304-843E-A4E79A365BA0}"/>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1" name="Line 11">
            <a:extLst>
              <a:ext uri="{FF2B5EF4-FFF2-40B4-BE49-F238E27FC236}">
                <a16:creationId xmlns:a16="http://schemas.microsoft.com/office/drawing/2014/main" id="{2A028DA0-A389-4FBF-81CB-855767F6C3E3}"/>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2" name="Line 12">
            <a:extLst>
              <a:ext uri="{FF2B5EF4-FFF2-40B4-BE49-F238E27FC236}">
                <a16:creationId xmlns:a16="http://schemas.microsoft.com/office/drawing/2014/main" id="{8CFA6646-F880-463F-813C-3E8DA3A8EBA9}"/>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6633" name="Line 13">
            <a:extLst>
              <a:ext uri="{FF2B5EF4-FFF2-40B4-BE49-F238E27FC236}">
                <a16:creationId xmlns:a16="http://schemas.microsoft.com/office/drawing/2014/main" id="{176240B4-0C05-4BA5-9344-95B76D802DA3}"/>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6634" name="Group 14">
            <a:extLst>
              <a:ext uri="{FF2B5EF4-FFF2-40B4-BE49-F238E27FC236}">
                <a16:creationId xmlns:a16="http://schemas.microsoft.com/office/drawing/2014/main" id="{C04D13C6-D6F4-490F-AF0C-307180C88C33}"/>
              </a:ext>
            </a:extLst>
          </p:cNvPr>
          <p:cNvGrpSpPr>
            <a:grpSpLocks/>
          </p:cNvGrpSpPr>
          <p:nvPr/>
        </p:nvGrpSpPr>
        <p:grpSpPr bwMode="auto">
          <a:xfrm>
            <a:off x="0" y="609600"/>
            <a:ext cx="9144000" cy="3200400"/>
            <a:chOff x="0" y="768"/>
            <a:chExt cx="5760" cy="2016"/>
          </a:xfrm>
          <a:solidFill>
            <a:srgbClr val="5B89C1"/>
          </a:solidFill>
        </p:grpSpPr>
        <p:sp>
          <p:nvSpPr>
            <p:cNvPr id="26650" name="AutoShape 15">
              <a:extLst>
                <a:ext uri="{FF2B5EF4-FFF2-40B4-BE49-F238E27FC236}">
                  <a16:creationId xmlns:a16="http://schemas.microsoft.com/office/drawing/2014/main" id="{CDF02E20-BFA9-42D8-9F5E-A713F2CDA93D}"/>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26651" name="Line 16">
              <a:extLst>
                <a:ext uri="{FF2B5EF4-FFF2-40B4-BE49-F238E27FC236}">
                  <a16:creationId xmlns:a16="http://schemas.microsoft.com/office/drawing/2014/main" id="{BE307FAB-B8D5-40A4-B0BA-19E9D81D9C31}"/>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26652" name="Line 17">
              <a:extLst>
                <a:ext uri="{FF2B5EF4-FFF2-40B4-BE49-F238E27FC236}">
                  <a16:creationId xmlns:a16="http://schemas.microsoft.com/office/drawing/2014/main" id="{74F1F716-D5DA-4A24-B81B-E707AECEA605}"/>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26635" name="Picture 18" descr="C:\WINDOWS\Desktop\REAL Millionaire Template\5050.gif">
            <a:hlinkClick r:id="rId5" action="ppaction://hlinksldjump"/>
            <a:extLst>
              <a:ext uri="{FF2B5EF4-FFF2-40B4-BE49-F238E27FC236}">
                <a16:creationId xmlns:a16="http://schemas.microsoft.com/office/drawing/2014/main" id="{388DC039-B709-4BAD-B881-FB38920348B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6" name="Picture 19" descr="C:\WINDOWS\Desktop\REAL Millionaire Template\phone.gif">
            <a:hlinkClick r:id="rId7" action="ppaction://hlinksldjump"/>
            <a:extLst>
              <a:ext uri="{FF2B5EF4-FFF2-40B4-BE49-F238E27FC236}">
                <a16:creationId xmlns:a16="http://schemas.microsoft.com/office/drawing/2014/main" id="{061CC938-AAC4-44A8-BF3C-D32D7A411D2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7" name="Picture 20" descr="C:\WINDOWS\Desktop\REAL Millionaire Template\audience.gif">
            <a:hlinkClick r:id="rId9" action="ppaction://hlinksldjump"/>
            <a:extLst>
              <a:ext uri="{FF2B5EF4-FFF2-40B4-BE49-F238E27FC236}">
                <a16:creationId xmlns:a16="http://schemas.microsoft.com/office/drawing/2014/main" id="{FA2ED6C9-183D-4461-8B82-5635BC0E0699}"/>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7" name="Text Box 21">
            <a:extLst>
              <a:ext uri="{FF2B5EF4-FFF2-40B4-BE49-F238E27FC236}">
                <a16:creationId xmlns:a16="http://schemas.microsoft.com/office/drawing/2014/main" id="{8F40014F-99F5-45F3-9656-7B9CCCD8FE56}"/>
              </a:ext>
            </a:extLst>
          </p:cNvPr>
          <p:cNvSpPr txBox="1">
            <a:spLocks noChangeArrowheads="1"/>
          </p:cNvSpPr>
          <p:nvPr/>
        </p:nvSpPr>
        <p:spPr bwMode="auto">
          <a:xfrm>
            <a:off x="1028700" y="689044"/>
            <a:ext cx="7086600"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In 2019, GTCUW nonprofit partners served how many meals?</a:t>
            </a:r>
          </a:p>
        </p:txBody>
      </p:sp>
      <p:sp>
        <p:nvSpPr>
          <p:cNvPr id="26639" name="AutoShape 22">
            <a:extLst>
              <a:ext uri="{FF2B5EF4-FFF2-40B4-BE49-F238E27FC236}">
                <a16:creationId xmlns:a16="http://schemas.microsoft.com/office/drawing/2014/main" id="{00477711-AEF0-4373-B5E2-952A494FD5D1}"/>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4359" name="Text Box 23">
            <a:extLst>
              <a:ext uri="{FF2B5EF4-FFF2-40B4-BE49-F238E27FC236}">
                <a16:creationId xmlns:a16="http://schemas.microsoft.com/office/drawing/2014/main" id="{14B55BC5-3CEB-415A-94E0-0EA1FB586493}"/>
              </a:ext>
            </a:extLst>
          </p:cNvPr>
          <p:cNvSpPr txBox="1">
            <a:spLocks noChangeArrowheads="1"/>
          </p:cNvSpPr>
          <p:nvPr/>
        </p:nvSpPr>
        <p:spPr bwMode="auto">
          <a:xfrm>
            <a:off x="4724400" y="4800600"/>
            <a:ext cx="263706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6.6 million meals</a:t>
            </a:r>
          </a:p>
        </p:txBody>
      </p:sp>
      <p:sp>
        <p:nvSpPr>
          <p:cNvPr id="26641" name="AutoShape 24">
            <a:extLst>
              <a:ext uri="{FF2B5EF4-FFF2-40B4-BE49-F238E27FC236}">
                <a16:creationId xmlns:a16="http://schemas.microsoft.com/office/drawing/2014/main" id="{DB7A9867-5207-448E-A933-5D5BAD58950E}"/>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4361" name="Text Box 25">
            <a:extLst>
              <a:ext uri="{FF2B5EF4-FFF2-40B4-BE49-F238E27FC236}">
                <a16:creationId xmlns:a16="http://schemas.microsoft.com/office/drawing/2014/main" id="{5DFFB4B5-8CF0-4D4B-8D4D-D69F0D17C6F9}"/>
              </a:ext>
            </a:extLst>
          </p:cNvPr>
          <p:cNvSpPr txBox="1">
            <a:spLocks noChangeArrowheads="1"/>
          </p:cNvSpPr>
          <p:nvPr/>
        </p:nvSpPr>
        <p:spPr bwMode="auto">
          <a:xfrm>
            <a:off x="685800" y="5791200"/>
            <a:ext cx="27254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12.7 million meals</a:t>
            </a:r>
          </a:p>
        </p:txBody>
      </p:sp>
      <p:sp>
        <p:nvSpPr>
          <p:cNvPr id="26643" name="AutoShape 26">
            <a:extLst>
              <a:ext uri="{FF2B5EF4-FFF2-40B4-BE49-F238E27FC236}">
                <a16:creationId xmlns:a16="http://schemas.microsoft.com/office/drawing/2014/main" id="{08DC4E0D-84B8-44FC-A1B0-369CA7880D3E}"/>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4363" name="Text Box 27">
            <a:extLst>
              <a:ext uri="{FF2B5EF4-FFF2-40B4-BE49-F238E27FC236}">
                <a16:creationId xmlns:a16="http://schemas.microsoft.com/office/drawing/2014/main" id="{BAF28056-6F9D-48F2-A950-F559F2AAE82B}"/>
              </a:ext>
            </a:extLst>
          </p:cNvPr>
          <p:cNvSpPr txBox="1">
            <a:spLocks noChangeArrowheads="1"/>
          </p:cNvSpPr>
          <p:nvPr/>
        </p:nvSpPr>
        <p:spPr bwMode="auto">
          <a:xfrm>
            <a:off x="4724400" y="5791200"/>
            <a:ext cx="22973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500,000 meals</a:t>
            </a:r>
          </a:p>
        </p:txBody>
      </p:sp>
      <p:sp>
        <p:nvSpPr>
          <p:cNvPr id="26645" name="AutoShape 30">
            <a:hlinkClick r:id="rId11" action="ppaction://hlinksldjump" highlightClick="1"/>
            <a:extLst>
              <a:ext uri="{FF2B5EF4-FFF2-40B4-BE49-F238E27FC236}">
                <a16:creationId xmlns:a16="http://schemas.microsoft.com/office/drawing/2014/main" id="{4E804BAB-7528-4DC2-A551-68E71808FD16}"/>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4367" name="millionaire3.wav">
            <a:hlinkClick r:id="" action="ppaction://media"/>
            <a:extLst>
              <a:ext uri="{FF2B5EF4-FFF2-40B4-BE49-F238E27FC236}">
                <a16:creationId xmlns:a16="http://schemas.microsoft.com/office/drawing/2014/main" id="{DD4A5D9E-155E-4C19-A87A-6C5EEE99ED3E}"/>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7" name="Rectangle 32">
            <a:extLst>
              <a:ext uri="{FF2B5EF4-FFF2-40B4-BE49-F238E27FC236}">
                <a16:creationId xmlns:a16="http://schemas.microsoft.com/office/drawing/2014/main" id="{57CDB8F9-89A6-4B19-978D-8761DB86CAC8}"/>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4370" name="mill_lets_see.wav">
            <a:hlinkClick r:id="" action="ppaction://media"/>
            <a:extLst>
              <a:ext uri="{FF2B5EF4-FFF2-40B4-BE49-F238E27FC236}">
                <a16:creationId xmlns:a16="http://schemas.microsoft.com/office/drawing/2014/main" id="{F7345922-16B6-44E5-BE42-29B9E45AECCA}"/>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49" name="Rectangle 35">
            <a:extLst>
              <a:ext uri="{FF2B5EF4-FFF2-40B4-BE49-F238E27FC236}">
                <a16:creationId xmlns:a16="http://schemas.microsoft.com/office/drawing/2014/main" id="{ABDF9A92-44FA-4D0F-9E4D-B80978879194}"/>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FAEFF98B-E71A-434C-B6C6-0B503D905152}"/>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4370"/>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4367"/>
                                        </p:tgtEl>
                                      </p:cBhvr>
                                    </p:cmd>
                                  </p:childTnLst>
                                </p:cTn>
                              </p:par>
                              <p:par>
                                <p:cTn id="10" presetID="1" presetClass="entr" presetSubtype="0" fill="hold" grpId="0" nodeType="withEffect">
                                  <p:stCondLst>
                                    <p:cond delay="0"/>
                                  </p:stCondLst>
                                  <p:childTnLst>
                                    <p:set>
                                      <p:cBhvr>
                                        <p:cTn id="11" dur="1" fill="hold">
                                          <p:stCondLst>
                                            <p:cond delay="499"/>
                                          </p:stCondLst>
                                        </p:cTn>
                                        <p:tgtEl>
                                          <p:spTgt spid="14357"/>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4343"/>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4359"/>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4361"/>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43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4370"/>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4367"/>
                </p:tgtEl>
              </p:cMediaNode>
            </p:audio>
          </p:childTnLst>
        </p:cTn>
      </p:par>
    </p:tnLst>
    <p:bldLst>
      <p:bldP spid="14343" grpId="0" autoUpdateAnimBg="0"/>
      <p:bldP spid="14357" grpId="0" autoUpdateAnimBg="0"/>
      <p:bldP spid="14359" grpId="0" autoUpdateAnimBg="0"/>
      <p:bldP spid="14361" grpId="0" autoUpdateAnimBg="0"/>
      <p:bldP spid="14363"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AutoShape 6">
            <a:extLst>
              <a:ext uri="{FF2B5EF4-FFF2-40B4-BE49-F238E27FC236}">
                <a16:creationId xmlns:a16="http://schemas.microsoft.com/office/drawing/2014/main" id="{CEAD6199-0294-4243-A1BE-374E13734E56}"/>
              </a:ext>
            </a:extLst>
          </p:cNvPr>
          <p:cNvSpPr>
            <a:spLocks noChangeArrowheads="1"/>
          </p:cNvSpPr>
          <p:nvPr/>
        </p:nvSpPr>
        <p:spPr bwMode="auto">
          <a:xfrm>
            <a:off x="609600" y="4648200"/>
            <a:ext cx="3733800" cy="838200"/>
          </a:xfrm>
          <a:prstGeom prst="hexagon">
            <a:avLst>
              <a:gd name="adj" fmla="val 4456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5367" name="Text Box 7">
            <a:extLst>
              <a:ext uri="{FF2B5EF4-FFF2-40B4-BE49-F238E27FC236}">
                <a16:creationId xmlns:a16="http://schemas.microsoft.com/office/drawing/2014/main" id="{75376EA8-19F8-487A-AFC9-2F80DB08C1AA}"/>
              </a:ext>
            </a:extLst>
          </p:cNvPr>
          <p:cNvSpPr txBox="1">
            <a:spLocks noChangeArrowheads="1"/>
          </p:cNvSpPr>
          <p:nvPr/>
        </p:nvSpPr>
        <p:spPr bwMode="auto">
          <a:xfrm>
            <a:off x="914400" y="4730750"/>
            <a:ext cx="3200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a:t>
            </a:r>
            <a:r>
              <a:rPr lang="en-US" altLang="en-US" sz="2000" b="0" u="sng" baseline="30000" dirty="0">
                <a:solidFill>
                  <a:schemeClr val="bg1"/>
                </a:solidFill>
                <a:latin typeface="Arial Rounded MT Bold" panose="020F0704030504030204" pitchFamily="34" charset="0"/>
              </a:rPr>
              <a:t>st</a:t>
            </a:r>
            <a:endParaRPr lang="en-US" altLang="en-US" sz="2000" b="0" u="sng" dirty="0">
              <a:solidFill>
                <a:schemeClr val="bg1"/>
              </a:solidFill>
              <a:latin typeface="Arial Rounded MT Bold" panose="020F0704030504030204" pitchFamily="34" charset="0"/>
            </a:endParaRPr>
          </a:p>
        </p:txBody>
      </p:sp>
      <p:sp>
        <p:nvSpPr>
          <p:cNvPr id="28676" name="Line 8">
            <a:extLst>
              <a:ext uri="{FF2B5EF4-FFF2-40B4-BE49-F238E27FC236}">
                <a16:creationId xmlns:a16="http://schemas.microsoft.com/office/drawing/2014/main" id="{A488EB27-AE7D-430E-A2A8-E9C450DF7659}"/>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7" name="Line 9">
            <a:extLst>
              <a:ext uri="{FF2B5EF4-FFF2-40B4-BE49-F238E27FC236}">
                <a16:creationId xmlns:a16="http://schemas.microsoft.com/office/drawing/2014/main" id="{F38D1C7D-CD04-4A3A-A088-23F21662D206}"/>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8" name="Line 10">
            <a:extLst>
              <a:ext uri="{FF2B5EF4-FFF2-40B4-BE49-F238E27FC236}">
                <a16:creationId xmlns:a16="http://schemas.microsoft.com/office/drawing/2014/main" id="{44049FA4-7285-48C4-8841-77D56EF27484}"/>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79" name="Line 11">
            <a:extLst>
              <a:ext uri="{FF2B5EF4-FFF2-40B4-BE49-F238E27FC236}">
                <a16:creationId xmlns:a16="http://schemas.microsoft.com/office/drawing/2014/main" id="{636E5A88-252D-446A-8DC3-050248B00010}"/>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0" name="Line 12">
            <a:extLst>
              <a:ext uri="{FF2B5EF4-FFF2-40B4-BE49-F238E27FC236}">
                <a16:creationId xmlns:a16="http://schemas.microsoft.com/office/drawing/2014/main" id="{558C17D9-E8FA-4485-8C13-EC33B10DEC5B}"/>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28681" name="Line 13">
            <a:extLst>
              <a:ext uri="{FF2B5EF4-FFF2-40B4-BE49-F238E27FC236}">
                <a16:creationId xmlns:a16="http://schemas.microsoft.com/office/drawing/2014/main" id="{36E80BA8-483F-40BA-8E45-3515ACE99557}"/>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28682" name="Group 14">
            <a:extLst>
              <a:ext uri="{FF2B5EF4-FFF2-40B4-BE49-F238E27FC236}">
                <a16:creationId xmlns:a16="http://schemas.microsoft.com/office/drawing/2014/main" id="{19E84855-7E59-4AEC-8B41-CDC7558E0A03}"/>
              </a:ext>
            </a:extLst>
          </p:cNvPr>
          <p:cNvGrpSpPr>
            <a:grpSpLocks/>
          </p:cNvGrpSpPr>
          <p:nvPr/>
        </p:nvGrpSpPr>
        <p:grpSpPr bwMode="auto">
          <a:xfrm>
            <a:off x="0" y="609600"/>
            <a:ext cx="9144000" cy="3200400"/>
            <a:chOff x="0" y="768"/>
            <a:chExt cx="5760" cy="2016"/>
          </a:xfrm>
          <a:solidFill>
            <a:srgbClr val="5B89C1"/>
          </a:solidFill>
        </p:grpSpPr>
        <p:sp>
          <p:nvSpPr>
            <p:cNvPr id="28698" name="AutoShape 15">
              <a:extLst>
                <a:ext uri="{FF2B5EF4-FFF2-40B4-BE49-F238E27FC236}">
                  <a16:creationId xmlns:a16="http://schemas.microsoft.com/office/drawing/2014/main" id="{FE7C9A33-CAE2-4F78-BEA0-F4D5654D3DA7}"/>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28699" name="Line 16">
              <a:extLst>
                <a:ext uri="{FF2B5EF4-FFF2-40B4-BE49-F238E27FC236}">
                  <a16:creationId xmlns:a16="http://schemas.microsoft.com/office/drawing/2014/main" id="{05DCEF69-0B6B-4264-AD1F-735D382BB77B}"/>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28700" name="Line 17">
              <a:extLst>
                <a:ext uri="{FF2B5EF4-FFF2-40B4-BE49-F238E27FC236}">
                  <a16:creationId xmlns:a16="http://schemas.microsoft.com/office/drawing/2014/main" id="{2DE5CE50-B75D-4A74-90A5-4345E85D1108}"/>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28683" name="Picture 18" descr="C:\WINDOWS\Desktop\REAL Millionaire Template\5050.gif">
            <a:hlinkClick r:id="rId5" action="ppaction://hlinksldjump"/>
            <a:extLst>
              <a:ext uri="{FF2B5EF4-FFF2-40B4-BE49-F238E27FC236}">
                <a16:creationId xmlns:a16="http://schemas.microsoft.com/office/drawing/2014/main" id="{D97952E7-7F48-4831-8362-D5BB93719C4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4" name="Picture 19" descr="C:\WINDOWS\Desktop\REAL Millionaire Template\phone.gif">
            <a:hlinkClick r:id="rId7" action="ppaction://hlinksldjump"/>
            <a:extLst>
              <a:ext uri="{FF2B5EF4-FFF2-40B4-BE49-F238E27FC236}">
                <a16:creationId xmlns:a16="http://schemas.microsoft.com/office/drawing/2014/main" id="{1AE73747-6C6D-4F81-A185-9211F277359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85" name="Picture 20" descr="C:\WINDOWS\Desktop\REAL Millionaire Template\audience.gif">
            <a:hlinkClick r:id="rId9" action="ppaction://hlinksldjump"/>
            <a:extLst>
              <a:ext uri="{FF2B5EF4-FFF2-40B4-BE49-F238E27FC236}">
                <a16:creationId xmlns:a16="http://schemas.microsoft.com/office/drawing/2014/main" id="{DEEAAC45-EF80-4C0E-ACA5-2806A668C2E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1" name="Text Box 21">
            <a:extLst>
              <a:ext uri="{FF2B5EF4-FFF2-40B4-BE49-F238E27FC236}">
                <a16:creationId xmlns:a16="http://schemas.microsoft.com/office/drawing/2014/main" id="{156D8C68-DDD3-4054-BB50-426AACBE9168}"/>
              </a:ext>
            </a:extLst>
          </p:cNvPr>
          <p:cNvSpPr txBox="1">
            <a:spLocks noChangeArrowheads="1"/>
          </p:cNvSpPr>
          <p:nvPr/>
        </p:nvSpPr>
        <p:spPr bwMode="auto">
          <a:xfrm>
            <a:off x="1143000" y="990600"/>
            <a:ext cx="6781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3600" dirty="0">
                <a:solidFill>
                  <a:schemeClr val="bg1"/>
                </a:solidFill>
                <a:latin typeface="Arial" panose="020B0604020202020204" pitchFamily="34" charset="0"/>
                <a:cs typeface="Arial" panose="020B0604020202020204" pitchFamily="34" charset="0"/>
              </a:rPr>
              <a:t>Out of the 100 largest cities in America, where does the Minneapolis-St. Paul region rank for economic inclusion?</a:t>
            </a:r>
          </a:p>
        </p:txBody>
      </p:sp>
      <p:sp>
        <p:nvSpPr>
          <p:cNvPr id="28687" name="AutoShape 22">
            <a:extLst>
              <a:ext uri="{FF2B5EF4-FFF2-40B4-BE49-F238E27FC236}">
                <a16:creationId xmlns:a16="http://schemas.microsoft.com/office/drawing/2014/main" id="{5452F7DE-284D-44A3-B658-CD1D9B87AA49}"/>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5383" name="Text Box 23">
            <a:extLst>
              <a:ext uri="{FF2B5EF4-FFF2-40B4-BE49-F238E27FC236}">
                <a16:creationId xmlns:a16="http://schemas.microsoft.com/office/drawing/2014/main" id="{4375EC56-786A-47E6-9810-E3591374EE33}"/>
              </a:ext>
            </a:extLst>
          </p:cNvPr>
          <p:cNvSpPr txBox="1">
            <a:spLocks noChangeArrowheads="1"/>
          </p:cNvSpPr>
          <p:nvPr/>
        </p:nvSpPr>
        <p:spPr bwMode="auto">
          <a:xfrm>
            <a:off x="4724400" y="4800600"/>
            <a:ext cx="1032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24</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p>
        </p:txBody>
      </p:sp>
      <p:sp>
        <p:nvSpPr>
          <p:cNvPr id="28689" name="AutoShape 24">
            <a:extLst>
              <a:ext uri="{FF2B5EF4-FFF2-40B4-BE49-F238E27FC236}">
                <a16:creationId xmlns:a16="http://schemas.microsoft.com/office/drawing/2014/main" id="{97B91DB6-4B88-4F4A-8FC2-45B00DAFD43C}"/>
              </a:ext>
            </a:extLst>
          </p:cNvPr>
          <p:cNvSpPr>
            <a:spLocks noChangeArrowheads="1"/>
          </p:cNvSpPr>
          <p:nvPr/>
        </p:nvSpPr>
        <p:spPr bwMode="auto">
          <a:xfrm>
            <a:off x="609600" y="5638800"/>
            <a:ext cx="3733800" cy="838198"/>
          </a:xfrm>
          <a:prstGeom prst="hexagon">
            <a:avLst>
              <a:gd name="adj" fmla="val 44568"/>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5385" name="Text Box 25">
            <a:extLst>
              <a:ext uri="{FF2B5EF4-FFF2-40B4-BE49-F238E27FC236}">
                <a16:creationId xmlns:a16="http://schemas.microsoft.com/office/drawing/2014/main" id="{0F733F6D-0A19-4827-868D-8561242F09CB}"/>
              </a:ext>
            </a:extLst>
          </p:cNvPr>
          <p:cNvSpPr txBox="1">
            <a:spLocks noChangeArrowheads="1"/>
          </p:cNvSpPr>
          <p:nvPr/>
        </p:nvSpPr>
        <p:spPr bwMode="auto">
          <a:xfrm>
            <a:off x="838200" y="5775325"/>
            <a:ext cx="34290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88</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p>
        </p:txBody>
      </p:sp>
      <p:sp>
        <p:nvSpPr>
          <p:cNvPr id="28691" name="AutoShape 26">
            <a:extLst>
              <a:ext uri="{FF2B5EF4-FFF2-40B4-BE49-F238E27FC236}">
                <a16:creationId xmlns:a16="http://schemas.microsoft.com/office/drawing/2014/main" id="{177715DD-5D9C-448F-83C6-EA16B64F5DA8}"/>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5387" name="Text Box 27">
            <a:extLst>
              <a:ext uri="{FF2B5EF4-FFF2-40B4-BE49-F238E27FC236}">
                <a16:creationId xmlns:a16="http://schemas.microsoft.com/office/drawing/2014/main" id="{9BE00292-B6C7-4B42-9CD8-F3CA7D27B881}"/>
              </a:ext>
            </a:extLst>
          </p:cNvPr>
          <p:cNvSpPr txBox="1">
            <a:spLocks noChangeArrowheads="1"/>
          </p:cNvSpPr>
          <p:nvPr/>
        </p:nvSpPr>
        <p:spPr bwMode="auto">
          <a:xfrm>
            <a:off x="4724400" y="5791200"/>
            <a:ext cx="1030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56</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p>
        </p:txBody>
      </p:sp>
      <p:sp>
        <p:nvSpPr>
          <p:cNvPr id="28693" name="AutoShape 30">
            <a:hlinkClick r:id="rId11" action="ppaction://hlinksldjump" highlightClick="1"/>
            <a:extLst>
              <a:ext uri="{FF2B5EF4-FFF2-40B4-BE49-F238E27FC236}">
                <a16:creationId xmlns:a16="http://schemas.microsoft.com/office/drawing/2014/main" id="{87E8618E-2927-4E1A-968B-D5D063D0E060}"/>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5391" name="millionaire3.wav">
            <a:hlinkClick r:id="" action="ppaction://media"/>
            <a:extLst>
              <a:ext uri="{FF2B5EF4-FFF2-40B4-BE49-F238E27FC236}">
                <a16:creationId xmlns:a16="http://schemas.microsoft.com/office/drawing/2014/main" id="{F0B7C265-7B83-4278-9B38-786876DE1FEF}"/>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5" name="Rectangle 32">
            <a:extLst>
              <a:ext uri="{FF2B5EF4-FFF2-40B4-BE49-F238E27FC236}">
                <a16:creationId xmlns:a16="http://schemas.microsoft.com/office/drawing/2014/main" id="{E5ACD73B-48E5-4AD8-8C9E-552F772DBF65}"/>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5394" name="mill_lets_see.wav">
            <a:hlinkClick r:id="" action="ppaction://media"/>
            <a:extLst>
              <a:ext uri="{FF2B5EF4-FFF2-40B4-BE49-F238E27FC236}">
                <a16:creationId xmlns:a16="http://schemas.microsoft.com/office/drawing/2014/main" id="{2B34A8D4-39B8-47DF-8BD3-66AA868C4A79}"/>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97" name="Rectangle 35">
            <a:extLst>
              <a:ext uri="{FF2B5EF4-FFF2-40B4-BE49-F238E27FC236}">
                <a16:creationId xmlns:a16="http://schemas.microsoft.com/office/drawing/2014/main" id="{9BC49B0E-4D90-4EAC-8F4D-E50AF657571B}"/>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1C625DAD-87C7-4259-9357-B83576023E2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5394"/>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5391"/>
                                        </p:tgtEl>
                                      </p:cBhvr>
                                    </p:cmd>
                                  </p:childTnLst>
                                </p:cTn>
                              </p:par>
                              <p:par>
                                <p:cTn id="10" presetID="1" presetClass="entr" presetSubtype="0" fill="hold" grpId="0" nodeType="withEffect">
                                  <p:stCondLst>
                                    <p:cond delay="0"/>
                                  </p:stCondLst>
                                  <p:childTnLst>
                                    <p:set>
                                      <p:cBhvr>
                                        <p:cTn id="11" dur="1" fill="hold">
                                          <p:stCondLst>
                                            <p:cond delay="499"/>
                                          </p:stCondLst>
                                        </p:cTn>
                                        <p:tgtEl>
                                          <p:spTgt spid="15381"/>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5367"/>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5383"/>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5385"/>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538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5394"/>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5391"/>
                </p:tgtEl>
              </p:cMediaNode>
            </p:audio>
          </p:childTnLst>
        </p:cTn>
      </p:par>
    </p:tnLst>
    <p:bldLst>
      <p:bldP spid="15367" grpId="0" autoUpdateAnimBg="0"/>
      <p:bldP spid="15381" grpId="0" autoUpdateAnimBg="0"/>
      <p:bldP spid="15383" grpId="0" autoUpdateAnimBg="0"/>
      <p:bldP spid="15385" grpId="0" autoUpdateAnimBg="0"/>
      <p:bldP spid="1538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AutoShape 6">
            <a:extLst>
              <a:ext uri="{FF2B5EF4-FFF2-40B4-BE49-F238E27FC236}">
                <a16:creationId xmlns:a16="http://schemas.microsoft.com/office/drawing/2014/main" id="{4D50F44C-B62D-4B53-920C-D4E079A95392}"/>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6391" name="Text Box 7">
            <a:extLst>
              <a:ext uri="{FF2B5EF4-FFF2-40B4-BE49-F238E27FC236}">
                <a16:creationId xmlns:a16="http://schemas.microsoft.com/office/drawing/2014/main" id="{920E228A-EFCB-4955-86EA-F4EE0787BDE3}"/>
              </a:ext>
            </a:extLst>
          </p:cNvPr>
          <p:cNvSpPr txBox="1">
            <a:spLocks noChangeArrowheads="1"/>
          </p:cNvSpPr>
          <p:nvPr/>
        </p:nvSpPr>
        <p:spPr bwMode="auto">
          <a:xfrm>
            <a:off x="685800" y="4800600"/>
            <a:ext cx="22653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1,200+ people</a:t>
            </a:r>
          </a:p>
        </p:txBody>
      </p:sp>
      <p:sp>
        <p:nvSpPr>
          <p:cNvPr id="30724" name="Line 8">
            <a:extLst>
              <a:ext uri="{FF2B5EF4-FFF2-40B4-BE49-F238E27FC236}">
                <a16:creationId xmlns:a16="http://schemas.microsoft.com/office/drawing/2014/main" id="{1567893D-1D3E-4B2E-AB4E-9701C9A366B4}"/>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5" name="Line 9">
            <a:extLst>
              <a:ext uri="{FF2B5EF4-FFF2-40B4-BE49-F238E27FC236}">
                <a16:creationId xmlns:a16="http://schemas.microsoft.com/office/drawing/2014/main" id="{990E57DC-5044-4CA2-856C-1C62A887FE2B}"/>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6" name="Line 10">
            <a:extLst>
              <a:ext uri="{FF2B5EF4-FFF2-40B4-BE49-F238E27FC236}">
                <a16:creationId xmlns:a16="http://schemas.microsoft.com/office/drawing/2014/main" id="{853F049C-86CE-47C3-A5F9-E9FBEF52107E}"/>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7" name="Line 11">
            <a:extLst>
              <a:ext uri="{FF2B5EF4-FFF2-40B4-BE49-F238E27FC236}">
                <a16:creationId xmlns:a16="http://schemas.microsoft.com/office/drawing/2014/main" id="{657597D4-BE1B-409B-A0E9-15A0E19F8891}"/>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8" name="Line 12">
            <a:extLst>
              <a:ext uri="{FF2B5EF4-FFF2-40B4-BE49-F238E27FC236}">
                <a16:creationId xmlns:a16="http://schemas.microsoft.com/office/drawing/2014/main" id="{A8764BA6-E075-4B57-B012-6A5E88FA28D8}"/>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0729" name="Line 13">
            <a:extLst>
              <a:ext uri="{FF2B5EF4-FFF2-40B4-BE49-F238E27FC236}">
                <a16:creationId xmlns:a16="http://schemas.microsoft.com/office/drawing/2014/main" id="{495C6151-7735-4521-B9B7-3D9955E44943}"/>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0730" name="Group 14">
            <a:extLst>
              <a:ext uri="{FF2B5EF4-FFF2-40B4-BE49-F238E27FC236}">
                <a16:creationId xmlns:a16="http://schemas.microsoft.com/office/drawing/2014/main" id="{CADE7DF9-E1A8-445D-B67F-5D04AA12B97C}"/>
              </a:ext>
            </a:extLst>
          </p:cNvPr>
          <p:cNvGrpSpPr>
            <a:grpSpLocks/>
          </p:cNvGrpSpPr>
          <p:nvPr/>
        </p:nvGrpSpPr>
        <p:grpSpPr bwMode="auto">
          <a:xfrm>
            <a:off x="0" y="609600"/>
            <a:ext cx="9144000" cy="3200400"/>
            <a:chOff x="0" y="768"/>
            <a:chExt cx="5760" cy="2016"/>
          </a:xfrm>
          <a:solidFill>
            <a:srgbClr val="5B89C1"/>
          </a:solidFill>
        </p:grpSpPr>
        <p:sp>
          <p:nvSpPr>
            <p:cNvPr id="30746" name="AutoShape 15">
              <a:extLst>
                <a:ext uri="{FF2B5EF4-FFF2-40B4-BE49-F238E27FC236}">
                  <a16:creationId xmlns:a16="http://schemas.microsoft.com/office/drawing/2014/main" id="{281B9D3E-2895-4F10-AF13-251C1A9DA724}"/>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0747" name="Line 16">
              <a:extLst>
                <a:ext uri="{FF2B5EF4-FFF2-40B4-BE49-F238E27FC236}">
                  <a16:creationId xmlns:a16="http://schemas.microsoft.com/office/drawing/2014/main" id="{3C57F907-8DDD-442A-AADC-7D2EF86B9013}"/>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30748" name="Line 17">
              <a:extLst>
                <a:ext uri="{FF2B5EF4-FFF2-40B4-BE49-F238E27FC236}">
                  <a16:creationId xmlns:a16="http://schemas.microsoft.com/office/drawing/2014/main" id="{E743D863-4F35-4BF7-9618-EB4D1D40951F}"/>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30731" name="Picture 18" descr="C:\WINDOWS\Desktop\REAL Millionaire Template\5050.gif">
            <a:hlinkClick r:id="rId5" action="ppaction://hlinksldjump"/>
            <a:extLst>
              <a:ext uri="{FF2B5EF4-FFF2-40B4-BE49-F238E27FC236}">
                <a16:creationId xmlns:a16="http://schemas.microsoft.com/office/drawing/2014/main" id="{3EF71D92-8D21-4FBD-A0EA-6EF7C384563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2" name="Picture 19" descr="C:\WINDOWS\Desktop\REAL Millionaire Template\phone.gif">
            <a:hlinkClick r:id="rId7" action="ppaction://hlinksldjump"/>
            <a:extLst>
              <a:ext uri="{FF2B5EF4-FFF2-40B4-BE49-F238E27FC236}">
                <a16:creationId xmlns:a16="http://schemas.microsoft.com/office/drawing/2014/main" id="{5FDED3DE-5479-4F0E-ACB1-99FC451BA81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33" name="Picture 20" descr="C:\WINDOWS\Desktop\REAL Millionaire Template\audience.gif">
            <a:hlinkClick r:id="rId9" action="ppaction://hlinksldjump"/>
            <a:extLst>
              <a:ext uri="{FF2B5EF4-FFF2-40B4-BE49-F238E27FC236}">
                <a16:creationId xmlns:a16="http://schemas.microsoft.com/office/drawing/2014/main" id="{E0DBD65B-2EFA-4734-A304-B7661635D8E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5" name="Text Box 21">
            <a:extLst>
              <a:ext uri="{FF2B5EF4-FFF2-40B4-BE49-F238E27FC236}">
                <a16:creationId xmlns:a16="http://schemas.microsoft.com/office/drawing/2014/main" id="{C7C0FC78-7C1B-44F4-A9AC-F7D88A2E9207}"/>
              </a:ext>
            </a:extLst>
          </p:cNvPr>
          <p:cNvSpPr txBox="1">
            <a:spLocks noChangeArrowheads="1"/>
          </p:cNvSpPr>
          <p:nvPr/>
        </p:nvSpPr>
        <p:spPr bwMode="auto">
          <a:xfrm>
            <a:off x="914400" y="990600"/>
            <a:ext cx="7162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dirty="0">
                <a:solidFill>
                  <a:schemeClr val="bg1"/>
                </a:solidFill>
                <a:latin typeface="Arial" panose="020B0604020202020204" pitchFamily="34" charset="0"/>
                <a:cs typeface="Arial" panose="020B0604020202020204" pitchFamily="34" charset="0"/>
              </a:rPr>
              <a:t>On any given night, how many people experience homelessness in the Twin Cities?</a:t>
            </a:r>
          </a:p>
        </p:txBody>
      </p:sp>
      <p:sp>
        <p:nvSpPr>
          <p:cNvPr id="30735" name="AutoShape 22">
            <a:extLst>
              <a:ext uri="{FF2B5EF4-FFF2-40B4-BE49-F238E27FC236}">
                <a16:creationId xmlns:a16="http://schemas.microsoft.com/office/drawing/2014/main" id="{601142EF-EE31-4C36-824F-DD23E9F5FE62}"/>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6407" name="Text Box 23">
            <a:extLst>
              <a:ext uri="{FF2B5EF4-FFF2-40B4-BE49-F238E27FC236}">
                <a16:creationId xmlns:a16="http://schemas.microsoft.com/office/drawing/2014/main" id="{115E7BD7-FD8C-4ED9-A78E-DB75439BE09D}"/>
              </a:ext>
            </a:extLst>
          </p:cNvPr>
          <p:cNvSpPr txBox="1">
            <a:spLocks noChangeArrowheads="1"/>
          </p:cNvSpPr>
          <p:nvPr/>
        </p:nvSpPr>
        <p:spPr bwMode="auto">
          <a:xfrm>
            <a:off x="4724400" y="4800600"/>
            <a:ext cx="22523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6,700+ people</a:t>
            </a:r>
            <a:endParaRPr lang="en-US" altLang="en-US" sz="2000" b="0" dirty="0">
              <a:solidFill>
                <a:schemeClr val="bg1"/>
              </a:solidFill>
              <a:latin typeface="Arial Rounded MT Bold" panose="020F0704030504030204" pitchFamily="34" charset="0"/>
            </a:endParaRPr>
          </a:p>
        </p:txBody>
      </p:sp>
      <p:sp>
        <p:nvSpPr>
          <p:cNvPr id="30737" name="AutoShape 24">
            <a:extLst>
              <a:ext uri="{FF2B5EF4-FFF2-40B4-BE49-F238E27FC236}">
                <a16:creationId xmlns:a16="http://schemas.microsoft.com/office/drawing/2014/main" id="{0DEB5369-86E4-4DA4-918F-2EDB448A7F59}"/>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6409" name="Text Box 25">
            <a:extLst>
              <a:ext uri="{FF2B5EF4-FFF2-40B4-BE49-F238E27FC236}">
                <a16:creationId xmlns:a16="http://schemas.microsoft.com/office/drawing/2014/main" id="{3FB89C47-7CF7-44AA-A763-F7DF9064F8BD}"/>
              </a:ext>
            </a:extLst>
          </p:cNvPr>
          <p:cNvSpPr txBox="1">
            <a:spLocks noChangeArrowheads="1"/>
          </p:cNvSpPr>
          <p:nvPr/>
        </p:nvSpPr>
        <p:spPr bwMode="auto">
          <a:xfrm>
            <a:off x="685800" y="5791200"/>
            <a:ext cx="22574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3,500+ people</a:t>
            </a:r>
          </a:p>
        </p:txBody>
      </p:sp>
      <p:sp>
        <p:nvSpPr>
          <p:cNvPr id="30739" name="AutoShape 26">
            <a:extLst>
              <a:ext uri="{FF2B5EF4-FFF2-40B4-BE49-F238E27FC236}">
                <a16:creationId xmlns:a16="http://schemas.microsoft.com/office/drawing/2014/main" id="{C7D2ED5D-0BAD-4F1D-B792-46D7ECB98290}"/>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6411" name="Text Box 27">
            <a:extLst>
              <a:ext uri="{FF2B5EF4-FFF2-40B4-BE49-F238E27FC236}">
                <a16:creationId xmlns:a16="http://schemas.microsoft.com/office/drawing/2014/main" id="{288542BD-2E9F-446A-9FD0-BE552732122B}"/>
              </a:ext>
            </a:extLst>
          </p:cNvPr>
          <p:cNvSpPr txBox="1">
            <a:spLocks noChangeArrowheads="1"/>
          </p:cNvSpPr>
          <p:nvPr/>
        </p:nvSpPr>
        <p:spPr bwMode="auto">
          <a:xfrm>
            <a:off x="4724400" y="5791200"/>
            <a:ext cx="24031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12,400+ people</a:t>
            </a:r>
          </a:p>
        </p:txBody>
      </p:sp>
      <p:sp>
        <p:nvSpPr>
          <p:cNvPr id="30741" name="AutoShape 30">
            <a:hlinkClick r:id="rId11" action="ppaction://hlinksldjump" highlightClick="1"/>
            <a:extLst>
              <a:ext uri="{FF2B5EF4-FFF2-40B4-BE49-F238E27FC236}">
                <a16:creationId xmlns:a16="http://schemas.microsoft.com/office/drawing/2014/main" id="{A498E2BC-7EFC-42DF-8FAB-3DF6B6C113C5}"/>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6415" name="millionaire3.wav">
            <a:hlinkClick r:id="" action="ppaction://media"/>
            <a:extLst>
              <a:ext uri="{FF2B5EF4-FFF2-40B4-BE49-F238E27FC236}">
                <a16:creationId xmlns:a16="http://schemas.microsoft.com/office/drawing/2014/main" id="{B93659FD-02CA-432E-A9E0-4BE145467A30}"/>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3" name="Rectangle 32">
            <a:extLst>
              <a:ext uri="{FF2B5EF4-FFF2-40B4-BE49-F238E27FC236}">
                <a16:creationId xmlns:a16="http://schemas.microsoft.com/office/drawing/2014/main" id="{CDDF988D-45B1-4E53-8796-00044920253E}"/>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6418" name="mill_lets_see.wav">
            <a:hlinkClick r:id="" action="ppaction://media"/>
            <a:extLst>
              <a:ext uri="{FF2B5EF4-FFF2-40B4-BE49-F238E27FC236}">
                <a16:creationId xmlns:a16="http://schemas.microsoft.com/office/drawing/2014/main" id="{7C213027-5A62-44FE-AF14-D7E534BE7470}"/>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45" name="Rectangle 35">
            <a:extLst>
              <a:ext uri="{FF2B5EF4-FFF2-40B4-BE49-F238E27FC236}">
                <a16:creationId xmlns:a16="http://schemas.microsoft.com/office/drawing/2014/main" id="{54190A2D-098F-4DB1-B190-7DFA01D896F1}"/>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B5A3D9E2-6200-4246-ADBD-D2F1C5CB3445}"/>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6418"/>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6415"/>
                                        </p:tgtEl>
                                      </p:cBhvr>
                                    </p:cmd>
                                  </p:childTnLst>
                                </p:cTn>
                              </p:par>
                              <p:par>
                                <p:cTn id="10" presetID="1" presetClass="entr" presetSubtype="0" fill="hold" grpId="0" nodeType="withEffect">
                                  <p:stCondLst>
                                    <p:cond delay="0"/>
                                  </p:stCondLst>
                                  <p:childTnLst>
                                    <p:set>
                                      <p:cBhvr>
                                        <p:cTn id="11" dur="1" fill="hold">
                                          <p:stCondLst>
                                            <p:cond delay="499"/>
                                          </p:stCondLst>
                                        </p:cTn>
                                        <p:tgtEl>
                                          <p:spTgt spid="16405"/>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6391"/>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6407"/>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6409"/>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64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6418"/>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6415"/>
                </p:tgtEl>
              </p:cMediaNode>
            </p:audio>
          </p:childTnLst>
        </p:cTn>
      </p:par>
    </p:tnLst>
    <p:bldLst>
      <p:bldP spid="16391" grpId="0" autoUpdateAnimBg="0"/>
      <p:bldP spid="16405" grpId="0" autoUpdateAnimBg="0"/>
      <p:bldP spid="16407" grpId="0" autoUpdateAnimBg="0"/>
      <p:bldP spid="16409" grpId="0" autoUpdateAnimBg="0"/>
      <p:bldP spid="16411"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AutoShape 6">
            <a:extLst>
              <a:ext uri="{FF2B5EF4-FFF2-40B4-BE49-F238E27FC236}">
                <a16:creationId xmlns:a16="http://schemas.microsoft.com/office/drawing/2014/main" id="{6157D7BB-A70F-4F63-A2F2-FB7B56EBAAE0}"/>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7415" name="Text Box 7">
            <a:extLst>
              <a:ext uri="{FF2B5EF4-FFF2-40B4-BE49-F238E27FC236}">
                <a16:creationId xmlns:a16="http://schemas.microsoft.com/office/drawing/2014/main" id="{91A3B0BF-F4EB-4607-89EA-B38530A90ACE}"/>
              </a:ext>
            </a:extLst>
          </p:cNvPr>
          <p:cNvSpPr txBox="1">
            <a:spLocks noChangeArrowheads="1"/>
          </p:cNvSpPr>
          <p:nvPr/>
        </p:nvSpPr>
        <p:spPr bwMode="auto">
          <a:xfrm>
            <a:off x="685800" y="4800600"/>
            <a:ext cx="206979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$23.88/ hour</a:t>
            </a:r>
            <a:endParaRPr lang="en-US" altLang="en-US" sz="2000" b="0" dirty="0">
              <a:solidFill>
                <a:schemeClr val="bg1"/>
              </a:solidFill>
              <a:latin typeface="Arial Rounded MT Bold" panose="020F0704030504030204" pitchFamily="34" charset="0"/>
            </a:endParaRPr>
          </a:p>
        </p:txBody>
      </p:sp>
      <p:sp>
        <p:nvSpPr>
          <p:cNvPr id="32772" name="Line 8">
            <a:extLst>
              <a:ext uri="{FF2B5EF4-FFF2-40B4-BE49-F238E27FC236}">
                <a16:creationId xmlns:a16="http://schemas.microsoft.com/office/drawing/2014/main" id="{F5AA061A-5AB9-433E-8C1E-F87745726658}"/>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3" name="Line 9">
            <a:extLst>
              <a:ext uri="{FF2B5EF4-FFF2-40B4-BE49-F238E27FC236}">
                <a16:creationId xmlns:a16="http://schemas.microsoft.com/office/drawing/2014/main" id="{D1F6608E-D144-4668-8D74-06F521E4055B}"/>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4" name="Line 10">
            <a:extLst>
              <a:ext uri="{FF2B5EF4-FFF2-40B4-BE49-F238E27FC236}">
                <a16:creationId xmlns:a16="http://schemas.microsoft.com/office/drawing/2014/main" id="{1D554ECC-C466-4BDF-AA2A-34B07F78DCA9}"/>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5" name="Line 11">
            <a:extLst>
              <a:ext uri="{FF2B5EF4-FFF2-40B4-BE49-F238E27FC236}">
                <a16:creationId xmlns:a16="http://schemas.microsoft.com/office/drawing/2014/main" id="{B1983611-5DE2-4DDD-86CC-CA5345A1EF79}"/>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6" name="Line 12">
            <a:extLst>
              <a:ext uri="{FF2B5EF4-FFF2-40B4-BE49-F238E27FC236}">
                <a16:creationId xmlns:a16="http://schemas.microsoft.com/office/drawing/2014/main" id="{186836AB-655F-4105-B912-1F47995CB7C2}"/>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2777" name="Line 13">
            <a:extLst>
              <a:ext uri="{FF2B5EF4-FFF2-40B4-BE49-F238E27FC236}">
                <a16:creationId xmlns:a16="http://schemas.microsoft.com/office/drawing/2014/main" id="{0299121F-F937-4C25-A154-DB2BDD3683BF}"/>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2778" name="Group 14">
            <a:extLst>
              <a:ext uri="{FF2B5EF4-FFF2-40B4-BE49-F238E27FC236}">
                <a16:creationId xmlns:a16="http://schemas.microsoft.com/office/drawing/2014/main" id="{5F841535-8159-4FFB-AC4C-DEBE29408F54}"/>
              </a:ext>
            </a:extLst>
          </p:cNvPr>
          <p:cNvGrpSpPr>
            <a:grpSpLocks/>
          </p:cNvGrpSpPr>
          <p:nvPr/>
        </p:nvGrpSpPr>
        <p:grpSpPr bwMode="auto">
          <a:xfrm>
            <a:off x="0" y="609600"/>
            <a:ext cx="9144000" cy="3200400"/>
            <a:chOff x="0" y="768"/>
            <a:chExt cx="5760" cy="2016"/>
          </a:xfrm>
          <a:solidFill>
            <a:srgbClr val="5B89C1"/>
          </a:solidFill>
        </p:grpSpPr>
        <p:sp>
          <p:nvSpPr>
            <p:cNvPr id="32794" name="AutoShape 15">
              <a:extLst>
                <a:ext uri="{FF2B5EF4-FFF2-40B4-BE49-F238E27FC236}">
                  <a16:creationId xmlns:a16="http://schemas.microsoft.com/office/drawing/2014/main" id="{4F083BF7-EAC6-4E4B-ABBE-0E8C672BE473}"/>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2795" name="Line 16">
              <a:extLst>
                <a:ext uri="{FF2B5EF4-FFF2-40B4-BE49-F238E27FC236}">
                  <a16:creationId xmlns:a16="http://schemas.microsoft.com/office/drawing/2014/main" id="{7BCE37DE-69C8-4557-AC83-750EE7343938}"/>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32796" name="Line 17">
              <a:extLst>
                <a:ext uri="{FF2B5EF4-FFF2-40B4-BE49-F238E27FC236}">
                  <a16:creationId xmlns:a16="http://schemas.microsoft.com/office/drawing/2014/main" id="{8889F72D-E799-4C36-B6B6-E308F1C10815}"/>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32779" name="Picture 18" descr="C:\WINDOWS\Desktop\REAL Millionaire Template\5050.gif">
            <a:hlinkClick r:id="rId5" action="ppaction://hlinksldjump"/>
            <a:extLst>
              <a:ext uri="{FF2B5EF4-FFF2-40B4-BE49-F238E27FC236}">
                <a16:creationId xmlns:a16="http://schemas.microsoft.com/office/drawing/2014/main" id="{8DB71040-8F56-4BCD-A9B4-BDB3E92B615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0" name="Picture 19" descr="C:\WINDOWS\Desktop\REAL Millionaire Template\phone.gif">
            <a:hlinkClick r:id="rId7" action="ppaction://hlinksldjump"/>
            <a:extLst>
              <a:ext uri="{FF2B5EF4-FFF2-40B4-BE49-F238E27FC236}">
                <a16:creationId xmlns:a16="http://schemas.microsoft.com/office/drawing/2014/main" id="{2446324D-7C36-49FA-9294-24A5F19ACA3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81" name="Picture 20" descr="C:\WINDOWS\Desktop\REAL Millionaire Template\audience.gif">
            <a:hlinkClick r:id="rId9" action="ppaction://hlinksldjump"/>
            <a:extLst>
              <a:ext uri="{FF2B5EF4-FFF2-40B4-BE49-F238E27FC236}">
                <a16:creationId xmlns:a16="http://schemas.microsoft.com/office/drawing/2014/main" id="{F26C183C-10D6-4FCD-A6DA-E7E506BD1355}"/>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9" name="Text Box 21">
            <a:extLst>
              <a:ext uri="{FF2B5EF4-FFF2-40B4-BE49-F238E27FC236}">
                <a16:creationId xmlns:a16="http://schemas.microsoft.com/office/drawing/2014/main" id="{DB3FBF73-1904-4A18-804D-F48A9A8E096E}"/>
              </a:ext>
            </a:extLst>
          </p:cNvPr>
          <p:cNvSpPr txBox="1">
            <a:spLocks noChangeArrowheads="1"/>
          </p:cNvSpPr>
          <p:nvPr/>
        </p:nvSpPr>
        <p:spPr bwMode="auto">
          <a:xfrm>
            <a:off x="1143000" y="838199"/>
            <a:ext cx="6858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3500" dirty="0">
                <a:solidFill>
                  <a:schemeClr val="bg1"/>
                </a:solidFill>
                <a:latin typeface="Arial" panose="020B0604020202020204" pitchFamily="34" charset="0"/>
                <a:cs typeface="Arial" panose="020B0604020202020204" pitchFamily="34" charset="0"/>
              </a:rPr>
              <a:t>For a family of four with both parents working full-time, each adult must earn how much per hour to meet their basic needs in the Twin Cities?</a:t>
            </a:r>
          </a:p>
        </p:txBody>
      </p:sp>
      <p:sp>
        <p:nvSpPr>
          <p:cNvPr id="32783" name="AutoShape 22">
            <a:extLst>
              <a:ext uri="{FF2B5EF4-FFF2-40B4-BE49-F238E27FC236}">
                <a16:creationId xmlns:a16="http://schemas.microsoft.com/office/drawing/2014/main" id="{6671BF9A-8824-4923-AF9D-08695AAB38AF}"/>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7431" name="Text Box 23">
            <a:extLst>
              <a:ext uri="{FF2B5EF4-FFF2-40B4-BE49-F238E27FC236}">
                <a16:creationId xmlns:a16="http://schemas.microsoft.com/office/drawing/2014/main" id="{6602D6EF-2C78-456B-8BF7-EE5E4175BAC2}"/>
              </a:ext>
            </a:extLst>
          </p:cNvPr>
          <p:cNvSpPr txBox="1">
            <a:spLocks noChangeArrowheads="1"/>
          </p:cNvSpPr>
          <p:nvPr/>
        </p:nvSpPr>
        <p:spPr bwMode="auto">
          <a:xfrm>
            <a:off x="4724400" y="4800600"/>
            <a:ext cx="20567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$14.24/ hour</a:t>
            </a:r>
          </a:p>
        </p:txBody>
      </p:sp>
      <p:sp>
        <p:nvSpPr>
          <p:cNvPr id="32785" name="AutoShape 24">
            <a:extLst>
              <a:ext uri="{FF2B5EF4-FFF2-40B4-BE49-F238E27FC236}">
                <a16:creationId xmlns:a16="http://schemas.microsoft.com/office/drawing/2014/main" id="{945CBC21-BF11-476A-88B0-2F358C7845E0}"/>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7433" name="Text Box 25">
            <a:extLst>
              <a:ext uri="{FF2B5EF4-FFF2-40B4-BE49-F238E27FC236}">
                <a16:creationId xmlns:a16="http://schemas.microsoft.com/office/drawing/2014/main" id="{F7799F98-A5A4-4331-AD5A-65EF753604DF}"/>
              </a:ext>
            </a:extLst>
          </p:cNvPr>
          <p:cNvSpPr txBox="1">
            <a:spLocks noChangeArrowheads="1"/>
          </p:cNvSpPr>
          <p:nvPr/>
        </p:nvSpPr>
        <p:spPr bwMode="auto">
          <a:xfrm>
            <a:off x="685800" y="5791200"/>
            <a:ext cx="19095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18.92/ hour</a:t>
            </a:r>
          </a:p>
        </p:txBody>
      </p:sp>
      <p:sp>
        <p:nvSpPr>
          <p:cNvPr id="32787" name="AutoShape 26">
            <a:extLst>
              <a:ext uri="{FF2B5EF4-FFF2-40B4-BE49-F238E27FC236}">
                <a16:creationId xmlns:a16="http://schemas.microsoft.com/office/drawing/2014/main" id="{16EDF491-7F61-45C1-A0B0-DF14C8D8C3BF}"/>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7435" name="Text Box 27">
            <a:extLst>
              <a:ext uri="{FF2B5EF4-FFF2-40B4-BE49-F238E27FC236}">
                <a16:creationId xmlns:a16="http://schemas.microsoft.com/office/drawing/2014/main" id="{C0CA3785-E7A4-497C-B7F0-8A29B90EC6BA}"/>
              </a:ext>
            </a:extLst>
          </p:cNvPr>
          <p:cNvSpPr txBox="1">
            <a:spLocks noChangeArrowheads="1"/>
          </p:cNvSpPr>
          <p:nvPr/>
        </p:nvSpPr>
        <p:spPr bwMode="auto">
          <a:xfrm>
            <a:off x="4724400" y="5791200"/>
            <a:ext cx="19030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$9.86/ hour</a:t>
            </a:r>
          </a:p>
        </p:txBody>
      </p:sp>
      <p:sp>
        <p:nvSpPr>
          <p:cNvPr id="32789" name="AutoShape 30">
            <a:hlinkClick r:id="rId11" action="ppaction://hlinksldjump" highlightClick="1"/>
            <a:extLst>
              <a:ext uri="{FF2B5EF4-FFF2-40B4-BE49-F238E27FC236}">
                <a16:creationId xmlns:a16="http://schemas.microsoft.com/office/drawing/2014/main" id="{3EB2BA10-C0C5-41FF-A4B5-2AB861696912}"/>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7439" name="millionaire3.wav">
            <a:hlinkClick r:id="" action="ppaction://media"/>
            <a:extLst>
              <a:ext uri="{FF2B5EF4-FFF2-40B4-BE49-F238E27FC236}">
                <a16:creationId xmlns:a16="http://schemas.microsoft.com/office/drawing/2014/main" id="{E5B55E1D-EA61-4001-BA85-C4BEFE737A8B}"/>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91" name="Rectangle 32">
            <a:extLst>
              <a:ext uri="{FF2B5EF4-FFF2-40B4-BE49-F238E27FC236}">
                <a16:creationId xmlns:a16="http://schemas.microsoft.com/office/drawing/2014/main" id="{5F7CE40D-5123-45FA-9871-720B14B7EC4C}"/>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7442" name="mill_lets_see.wav">
            <a:hlinkClick r:id="" action="ppaction://media"/>
            <a:extLst>
              <a:ext uri="{FF2B5EF4-FFF2-40B4-BE49-F238E27FC236}">
                <a16:creationId xmlns:a16="http://schemas.microsoft.com/office/drawing/2014/main" id="{B8902995-8689-4204-A4DA-8528A699EC8A}"/>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93" name="Rectangle 35">
            <a:extLst>
              <a:ext uri="{FF2B5EF4-FFF2-40B4-BE49-F238E27FC236}">
                <a16:creationId xmlns:a16="http://schemas.microsoft.com/office/drawing/2014/main" id="{41178520-3BCA-4A19-86D0-5F8DB88DE233}"/>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CA3D3995-2DC1-4A36-BEE6-3681A2BE5464}"/>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7442"/>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7439"/>
                                        </p:tgtEl>
                                      </p:cBhvr>
                                    </p:cmd>
                                  </p:childTnLst>
                                </p:cTn>
                              </p:par>
                              <p:par>
                                <p:cTn id="10" presetID="1" presetClass="entr" presetSubtype="0" fill="hold" grpId="0" nodeType="withEffect">
                                  <p:stCondLst>
                                    <p:cond delay="0"/>
                                  </p:stCondLst>
                                  <p:childTnLst>
                                    <p:set>
                                      <p:cBhvr>
                                        <p:cTn id="11" dur="1" fill="hold">
                                          <p:stCondLst>
                                            <p:cond delay="499"/>
                                          </p:stCondLst>
                                        </p:cTn>
                                        <p:tgtEl>
                                          <p:spTgt spid="17429"/>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7415"/>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7431"/>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7433"/>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74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7442"/>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7439"/>
                </p:tgtEl>
              </p:cMediaNode>
            </p:audio>
          </p:childTnLst>
        </p:cTn>
      </p:par>
    </p:tnLst>
    <p:bldLst>
      <p:bldP spid="17415" grpId="0" autoUpdateAnimBg="0"/>
      <p:bldP spid="17429" grpId="0" autoUpdateAnimBg="0"/>
      <p:bldP spid="17431" grpId="0" autoUpdateAnimBg="0"/>
      <p:bldP spid="17433" grpId="0" autoUpdateAnimBg="0"/>
      <p:bldP spid="17435"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18" name="AutoShape 6">
            <a:extLst>
              <a:ext uri="{FF2B5EF4-FFF2-40B4-BE49-F238E27FC236}">
                <a16:creationId xmlns:a16="http://schemas.microsoft.com/office/drawing/2014/main" id="{D45533E8-1144-4161-BB0E-E9A2E073F4A2}"/>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8439" name="Text Box 7">
            <a:extLst>
              <a:ext uri="{FF2B5EF4-FFF2-40B4-BE49-F238E27FC236}">
                <a16:creationId xmlns:a16="http://schemas.microsoft.com/office/drawing/2014/main" id="{98E12A21-583B-4CFA-A07D-0D7BE02E8F43}"/>
              </a:ext>
            </a:extLst>
          </p:cNvPr>
          <p:cNvSpPr txBox="1">
            <a:spLocks noChangeArrowheads="1"/>
          </p:cNvSpPr>
          <p:nvPr/>
        </p:nvSpPr>
        <p:spPr bwMode="auto">
          <a:xfrm>
            <a:off x="685800" y="4800600"/>
            <a:ext cx="24861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85,760 referrals</a:t>
            </a:r>
            <a:endParaRPr lang="en-US" altLang="en-US" sz="2000" b="0" dirty="0">
              <a:solidFill>
                <a:schemeClr val="bg1"/>
              </a:solidFill>
              <a:latin typeface="Arial Rounded MT Bold" panose="020F0704030504030204" pitchFamily="34" charset="0"/>
            </a:endParaRPr>
          </a:p>
        </p:txBody>
      </p:sp>
      <p:sp>
        <p:nvSpPr>
          <p:cNvPr id="34820" name="Line 8">
            <a:extLst>
              <a:ext uri="{FF2B5EF4-FFF2-40B4-BE49-F238E27FC236}">
                <a16:creationId xmlns:a16="http://schemas.microsoft.com/office/drawing/2014/main" id="{3EF0AB32-FBDC-4917-BFCF-A00BFB87DDB9}"/>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1" name="Line 9">
            <a:extLst>
              <a:ext uri="{FF2B5EF4-FFF2-40B4-BE49-F238E27FC236}">
                <a16:creationId xmlns:a16="http://schemas.microsoft.com/office/drawing/2014/main" id="{3B4292AE-6A31-4FD7-AF3D-4812D45F9659}"/>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2" name="Line 10">
            <a:extLst>
              <a:ext uri="{FF2B5EF4-FFF2-40B4-BE49-F238E27FC236}">
                <a16:creationId xmlns:a16="http://schemas.microsoft.com/office/drawing/2014/main" id="{D84FFAEA-0375-4468-B959-A9E65D1DB929}"/>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3" name="Line 11">
            <a:extLst>
              <a:ext uri="{FF2B5EF4-FFF2-40B4-BE49-F238E27FC236}">
                <a16:creationId xmlns:a16="http://schemas.microsoft.com/office/drawing/2014/main" id="{137CDD58-E151-4EBB-83A5-B3684B4BA571}"/>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4" name="Line 12">
            <a:extLst>
              <a:ext uri="{FF2B5EF4-FFF2-40B4-BE49-F238E27FC236}">
                <a16:creationId xmlns:a16="http://schemas.microsoft.com/office/drawing/2014/main" id="{38BE2B44-2F5F-4832-A2F1-F4A33A34E9C6}"/>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4825" name="Line 13">
            <a:extLst>
              <a:ext uri="{FF2B5EF4-FFF2-40B4-BE49-F238E27FC236}">
                <a16:creationId xmlns:a16="http://schemas.microsoft.com/office/drawing/2014/main" id="{E5AD0DB2-D079-4739-A0B7-1DF55609354D}"/>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4826" name="Group 14">
            <a:extLst>
              <a:ext uri="{FF2B5EF4-FFF2-40B4-BE49-F238E27FC236}">
                <a16:creationId xmlns:a16="http://schemas.microsoft.com/office/drawing/2014/main" id="{9D3DC46A-C85B-42D9-928F-94F7C3189CBF}"/>
              </a:ext>
            </a:extLst>
          </p:cNvPr>
          <p:cNvGrpSpPr>
            <a:grpSpLocks/>
          </p:cNvGrpSpPr>
          <p:nvPr/>
        </p:nvGrpSpPr>
        <p:grpSpPr bwMode="auto">
          <a:xfrm>
            <a:off x="0" y="609600"/>
            <a:ext cx="9144000" cy="3200400"/>
            <a:chOff x="0" y="768"/>
            <a:chExt cx="5760" cy="2016"/>
          </a:xfrm>
          <a:solidFill>
            <a:srgbClr val="5B89C1"/>
          </a:solidFill>
        </p:grpSpPr>
        <p:sp>
          <p:nvSpPr>
            <p:cNvPr id="34842" name="AutoShape 15">
              <a:extLst>
                <a:ext uri="{FF2B5EF4-FFF2-40B4-BE49-F238E27FC236}">
                  <a16:creationId xmlns:a16="http://schemas.microsoft.com/office/drawing/2014/main" id="{634E152D-BB48-4A95-B4CC-EAEA22A213B8}"/>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4843" name="Line 16">
              <a:extLst>
                <a:ext uri="{FF2B5EF4-FFF2-40B4-BE49-F238E27FC236}">
                  <a16:creationId xmlns:a16="http://schemas.microsoft.com/office/drawing/2014/main" id="{B1259BE2-8D73-4C97-8035-567686E592AC}"/>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34844" name="Line 17">
              <a:extLst>
                <a:ext uri="{FF2B5EF4-FFF2-40B4-BE49-F238E27FC236}">
                  <a16:creationId xmlns:a16="http://schemas.microsoft.com/office/drawing/2014/main" id="{69686FFB-D71A-4041-A537-3B56076095DE}"/>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34827" name="Picture 18" descr="C:\WINDOWS\Desktop\REAL Millionaire Template\5050.gif">
            <a:hlinkClick r:id="rId5" action="ppaction://hlinksldjump"/>
            <a:extLst>
              <a:ext uri="{FF2B5EF4-FFF2-40B4-BE49-F238E27FC236}">
                <a16:creationId xmlns:a16="http://schemas.microsoft.com/office/drawing/2014/main" id="{D60DF0CE-8E05-496C-AAF9-5C243D13BC9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8" name="Picture 19" descr="C:\WINDOWS\Desktop\REAL Millionaire Template\phone.gif">
            <a:hlinkClick r:id="rId7" action="ppaction://hlinksldjump"/>
            <a:extLst>
              <a:ext uri="{FF2B5EF4-FFF2-40B4-BE49-F238E27FC236}">
                <a16:creationId xmlns:a16="http://schemas.microsoft.com/office/drawing/2014/main" id="{0225F315-E9D4-4558-8B72-A2EC44D6A82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29" name="Picture 20" descr="C:\WINDOWS\Desktop\REAL Millionaire Template\audience.gif">
            <a:hlinkClick r:id="rId9" action="ppaction://hlinksldjump"/>
            <a:extLst>
              <a:ext uri="{FF2B5EF4-FFF2-40B4-BE49-F238E27FC236}">
                <a16:creationId xmlns:a16="http://schemas.microsoft.com/office/drawing/2014/main" id="{4467A209-9761-4C82-A2D7-C9B41D1BC5E0}"/>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53" name="Text Box 21">
            <a:extLst>
              <a:ext uri="{FF2B5EF4-FFF2-40B4-BE49-F238E27FC236}">
                <a16:creationId xmlns:a16="http://schemas.microsoft.com/office/drawing/2014/main" id="{71A67E52-0793-4AB5-8D08-5E03EE9EA0E4}"/>
              </a:ext>
            </a:extLst>
          </p:cNvPr>
          <p:cNvSpPr txBox="1">
            <a:spLocks noChangeArrowheads="1"/>
          </p:cNvSpPr>
          <p:nvPr/>
        </p:nvSpPr>
        <p:spPr bwMode="auto">
          <a:xfrm>
            <a:off x="1089991" y="923924"/>
            <a:ext cx="6858000" cy="2533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dirty="0">
                <a:solidFill>
                  <a:schemeClr val="bg1"/>
                </a:solidFill>
                <a:latin typeface="Arial" panose="020B0604020202020204" pitchFamily="34" charset="0"/>
                <a:cs typeface="Arial" panose="020B0604020202020204" pitchFamily="34" charset="0"/>
              </a:rPr>
              <a:t>The United Way 2-1-1 referral line helped connect how many Minnesotans to referrals last year?</a:t>
            </a:r>
          </a:p>
        </p:txBody>
      </p:sp>
      <p:sp>
        <p:nvSpPr>
          <p:cNvPr id="34831" name="AutoShape 22">
            <a:extLst>
              <a:ext uri="{FF2B5EF4-FFF2-40B4-BE49-F238E27FC236}">
                <a16:creationId xmlns:a16="http://schemas.microsoft.com/office/drawing/2014/main" id="{93F0E1B3-3132-4D18-9F8C-919634F081C0}"/>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8455" name="Text Box 23">
            <a:extLst>
              <a:ext uri="{FF2B5EF4-FFF2-40B4-BE49-F238E27FC236}">
                <a16:creationId xmlns:a16="http://schemas.microsoft.com/office/drawing/2014/main" id="{A474A470-39D6-4675-AA0B-0417A37D0C2F}"/>
              </a:ext>
            </a:extLst>
          </p:cNvPr>
          <p:cNvSpPr txBox="1">
            <a:spLocks noChangeArrowheads="1"/>
          </p:cNvSpPr>
          <p:nvPr/>
        </p:nvSpPr>
        <p:spPr bwMode="auto">
          <a:xfrm>
            <a:off x="4724400" y="4800600"/>
            <a:ext cx="2625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124,850 referrals</a:t>
            </a:r>
          </a:p>
        </p:txBody>
      </p:sp>
      <p:sp>
        <p:nvSpPr>
          <p:cNvPr id="34833" name="AutoShape 24">
            <a:extLst>
              <a:ext uri="{FF2B5EF4-FFF2-40B4-BE49-F238E27FC236}">
                <a16:creationId xmlns:a16="http://schemas.microsoft.com/office/drawing/2014/main" id="{A5FE18BD-6E28-4EB3-BC71-B07CDBD62438}"/>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8457" name="Text Box 25">
            <a:extLst>
              <a:ext uri="{FF2B5EF4-FFF2-40B4-BE49-F238E27FC236}">
                <a16:creationId xmlns:a16="http://schemas.microsoft.com/office/drawing/2014/main" id="{14D4677D-8FAC-4CB5-9BD8-D48A231C76A0}"/>
              </a:ext>
            </a:extLst>
          </p:cNvPr>
          <p:cNvSpPr txBox="1">
            <a:spLocks noChangeArrowheads="1"/>
          </p:cNvSpPr>
          <p:nvPr/>
        </p:nvSpPr>
        <p:spPr bwMode="auto">
          <a:xfrm>
            <a:off x="685800" y="5791200"/>
            <a:ext cx="26305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459,793 referrals</a:t>
            </a:r>
            <a:endParaRPr lang="en-US" altLang="en-US" sz="2000" b="0" dirty="0">
              <a:solidFill>
                <a:schemeClr val="bg1"/>
              </a:solidFill>
              <a:latin typeface="Arial Rounded MT Bold" panose="020F0704030504030204" pitchFamily="34" charset="0"/>
            </a:endParaRPr>
          </a:p>
        </p:txBody>
      </p:sp>
      <p:sp>
        <p:nvSpPr>
          <p:cNvPr id="34835" name="AutoShape 26">
            <a:extLst>
              <a:ext uri="{FF2B5EF4-FFF2-40B4-BE49-F238E27FC236}">
                <a16:creationId xmlns:a16="http://schemas.microsoft.com/office/drawing/2014/main" id="{830B0233-4DD1-4781-8AA9-CF4049DFFF7D}"/>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8459" name="Text Box 27">
            <a:extLst>
              <a:ext uri="{FF2B5EF4-FFF2-40B4-BE49-F238E27FC236}">
                <a16:creationId xmlns:a16="http://schemas.microsoft.com/office/drawing/2014/main" id="{BAD7EE76-6D46-4784-A1AF-9C7FC94CCFD1}"/>
              </a:ext>
            </a:extLst>
          </p:cNvPr>
          <p:cNvSpPr txBox="1">
            <a:spLocks noChangeArrowheads="1"/>
          </p:cNvSpPr>
          <p:nvPr/>
        </p:nvSpPr>
        <p:spPr bwMode="auto">
          <a:xfrm>
            <a:off x="4724400" y="5791200"/>
            <a:ext cx="26096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210,120 </a:t>
            </a:r>
            <a:r>
              <a:rPr lang="en-US" altLang="en-US" sz="2000" b="0" u="sng" dirty="0" err="1">
                <a:solidFill>
                  <a:schemeClr val="bg1"/>
                </a:solidFill>
                <a:latin typeface="Arial Rounded MT Bold" panose="020F0704030504030204" pitchFamily="34" charset="0"/>
              </a:rPr>
              <a:t>refferals</a:t>
            </a:r>
            <a:endParaRPr lang="en-US" altLang="en-US" sz="2000" b="0" u="sng" dirty="0">
              <a:solidFill>
                <a:schemeClr val="bg1"/>
              </a:solidFill>
              <a:latin typeface="Arial Rounded MT Bold" panose="020F0704030504030204" pitchFamily="34" charset="0"/>
            </a:endParaRPr>
          </a:p>
        </p:txBody>
      </p:sp>
      <p:sp>
        <p:nvSpPr>
          <p:cNvPr id="34837" name="AutoShape 30">
            <a:hlinkClick r:id="rId11" action="ppaction://hlinksldjump" highlightClick="1"/>
            <a:extLst>
              <a:ext uri="{FF2B5EF4-FFF2-40B4-BE49-F238E27FC236}">
                <a16:creationId xmlns:a16="http://schemas.microsoft.com/office/drawing/2014/main" id="{EFBBE5CC-1303-4409-BC32-404166E492BB}"/>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8463" name="millionaire4.wav">
            <a:hlinkClick r:id="" action="ppaction://media"/>
            <a:extLst>
              <a:ext uri="{FF2B5EF4-FFF2-40B4-BE49-F238E27FC236}">
                <a16:creationId xmlns:a16="http://schemas.microsoft.com/office/drawing/2014/main" id="{9A5FB96B-AEF2-479B-A984-071A0D5CFD1A}"/>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39" name="Rectangle 32">
            <a:extLst>
              <a:ext uri="{FF2B5EF4-FFF2-40B4-BE49-F238E27FC236}">
                <a16:creationId xmlns:a16="http://schemas.microsoft.com/office/drawing/2014/main" id="{231EFDE8-3DCA-46A7-B468-7CDC9112AE9B}"/>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18466" name="mill_lets_see.wav">
            <a:hlinkClick r:id="" action="ppaction://media"/>
            <a:extLst>
              <a:ext uri="{FF2B5EF4-FFF2-40B4-BE49-F238E27FC236}">
                <a16:creationId xmlns:a16="http://schemas.microsoft.com/office/drawing/2014/main" id="{C4C2E5B0-A8D1-4460-9A87-268893C42323}"/>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41" name="Rectangle 35">
            <a:extLst>
              <a:ext uri="{FF2B5EF4-FFF2-40B4-BE49-F238E27FC236}">
                <a16:creationId xmlns:a16="http://schemas.microsoft.com/office/drawing/2014/main" id="{A7210EA9-30A7-4AD0-99EC-0E5B870B89D9}"/>
              </a:ext>
            </a:extLst>
          </p:cNvPr>
          <p:cNvSpPr>
            <a:spLocks noChangeArrowheads="1"/>
          </p:cNvSpPr>
          <p:nvPr/>
        </p:nvSpPr>
        <p:spPr bwMode="auto">
          <a:xfrm>
            <a:off x="845820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DE232BC4-2AB0-484D-A59D-72B9776A733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18466"/>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18463"/>
                                        </p:tgtEl>
                                      </p:cBhvr>
                                    </p:cmd>
                                  </p:childTnLst>
                                </p:cTn>
                              </p:par>
                              <p:par>
                                <p:cTn id="10" presetID="1" presetClass="entr" presetSubtype="0" fill="hold" grpId="0" nodeType="withEffect">
                                  <p:stCondLst>
                                    <p:cond delay="0"/>
                                  </p:stCondLst>
                                  <p:childTnLst>
                                    <p:set>
                                      <p:cBhvr>
                                        <p:cTn id="11" dur="1" fill="hold">
                                          <p:stCondLst>
                                            <p:cond delay="499"/>
                                          </p:stCondLst>
                                        </p:cTn>
                                        <p:tgtEl>
                                          <p:spTgt spid="18453"/>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18439"/>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18455"/>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18457"/>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184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18466"/>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18463"/>
                </p:tgtEl>
              </p:cMediaNode>
            </p:audio>
          </p:childTnLst>
        </p:cTn>
      </p:par>
    </p:tnLst>
    <p:bldLst>
      <p:bldP spid="18439" grpId="0" autoUpdateAnimBg="0"/>
      <p:bldP spid="18453" grpId="0" autoUpdateAnimBg="0"/>
      <p:bldP spid="18455" grpId="0" autoUpdateAnimBg="0"/>
      <p:bldP spid="18457" grpId="0" autoUpdateAnimBg="0"/>
      <p:bldP spid="1845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E3E14B67-0A9B-4705-A885-78BC5337C60E}"/>
              </a:ext>
            </a:extLst>
          </p:cNvPr>
          <p:cNvSpPr>
            <a:spLocks noGrp="1" noChangeArrowheads="1"/>
          </p:cNvSpPr>
          <p:nvPr>
            <p:ph type="ctrTitle"/>
          </p:nvPr>
        </p:nvSpPr>
        <p:spPr>
          <a:xfrm>
            <a:off x="685800" y="762000"/>
            <a:ext cx="7772400" cy="5105399"/>
          </a:xfrm>
        </p:spPr>
        <p:txBody>
          <a:bodyPr/>
          <a:lstStyle/>
          <a:p>
            <a:r>
              <a:rPr lang="en-US" altLang="en-US" dirty="0">
                <a:solidFill>
                  <a:srgbClr val="00385F"/>
                </a:solidFill>
                <a:latin typeface="Arial" panose="020B0604020202020204" pitchFamily="34" charset="0"/>
                <a:cs typeface="Arial" panose="020B0604020202020204" pitchFamily="34" charset="0"/>
              </a:rPr>
              <a:t>Click the House in the lower right-hand corner to move on.</a:t>
            </a:r>
            <a:br>
              <a:rPr lang="en-US" altLang="en-US" dirty="0">
                <a:solidFill>
                  <a:srgbClr val="00385F"/>
                </a:solidFill>
                <a:latin typeface="Arial" panose="020B0604020202020204" pitchFamily="34" charset="0"/>
                <a:cs typeface="Arial" panose="020B0604020202020204" pitchFamily="34" charset="0"/>
              </a:rPr>
            </a:br>
            <a:r>
              <a:rPr lang="en-US" altLang="en-US" dirty="0">
                <a:solidFill>
                  <a:srgbClr val="00385F"/>
                </a:solidFill>
                <a:latin typeface="Arial" panose="020B0604020202020204" pitchFamily="34" charset="0"/>
                <a:cs typeface="Arial" panose="020B0604020202020204" pitchFamily="34" charset="0"/>
              </a:rPr>
              <a:t> </a:t>
            </a:r>
            <a:br>
              <a:rPr lang="en-US" altLang="en-US" dirty="0">
                <a:solidFill>
                  <a:srgbClr val="00385F"/>
                </a:solidFill>
                <a:latin typeface="Arial" panose="020B0604020202020204" pitchFamily="34" charset="0"/>
                <a:cs typeface="Arial" panose="020B0604020202020204" pitchFamily="34" charset="0"/>
              </a:rPr>
            </a:br>
            <a:r>
              <a:rPr lang="en-US" altLang="en-US" b="1" dirty="0">
                <a:solidFill>
                  <a:srgbClr val="00385F"/>
                </a:solidFill>
                <a:latin typeface="Arial" panose="020B0604020202020204" pitchFamily="34" charset="0"/>
                <a:cs typeface="Arial" panose="020B0604020202020204" pitchFamily="34" charset="0"/>
              </a:rPr>
              <a:t>Do not </a:t>
            </a:r>
            <a:r>
              <a:rPr lang="en-US" altLang="en-US" dirty="0">
                <a:solidFill>
                  <a:srgbClr val="00385F"/>
                </a:solidFill>
                <a:latin typeface="Arial" panose="020B0604020202020204" pitchFamily="34" charset="0"/>
                <a:cs typeface="Arial" panose="020B0604020202020204" pitchFamily="34" charset="0"/>
              </a:rPr>
              <a:t>hit the mouse or the arrow or the space bar key.</a:t>
            </a:r>
          </a:p>
        </p:txBody>
      </p:sp>
      <p:pic>
        <p:nvPicPr>
          <p:cNvPr id="3" name="Picture 17" descr="image006">
            <a:extLst>
              <a:ext uri="{FF2B5EF4-FFF2-40B4-BE49-F238E27FC236}">
                <a16:creationId xmlns:a16="http://schemas.microsoft.com/office/drawing/2014/main" id="{B44D1180-AC8C-4DE9-8BC4-DC2C1BC3C69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a:extLst>
              <a:ext uri="{FF2B5EF4-FFF2-40B4-BE49-F238E27FC236}">
                <a16:creationId xmlns:a16="http://schemas.microsoft.com/office/drawing/2014/main" id="{52E33C9E-1600-4FBF-9352-22C3E16D402C}"/>
              </a:ext>
            </a:extLst>
          </p:cNvPr>
          <p:cNvSpPr>
            <a:spLocks noGrp="1" noChangeArrowheads="1"/>
          </p:cNvSpPr>
          <p:nvPr>
            <p:ph type="ctrTitle"/>
          </p:nvPr>
        </p:nvSpPr>
        <p:spPr>
          <a:xfrm>
            <a:off x="2895600" y="2698750"/>
            <a:ext cx="4419600" cy="1143000"/>
          </a:xfrm>
        </p:spPr>
        <p:txBody>
          <a:bodyPr/>
          <a:lstStyle/>
          <a:p>
            <a:r>
              <a:rPr lang="en-US" altLang="en-US" sz="5400" b="1" i="1">
                <a:solidFill>
                  <a:srgbClr val="00385F"/>
                </a:solidFill>
                <a:latin typeface="Arial" panose="020B0604020202020204" pitchFamily="34" charset="0"/>
                <a:cs typeface="Arial" panose="020B0604020202020204" pitchFamily="34" charset="0"/>
              </a:rPr>
              <a:t>End of Game</a:t>
            </a:r>
          </a:p>
        </p:txBody>
      </p:sp>
      <p:sp>
        <p:nvSpPr>
          <p:cNvPr id="36867" name="Rectangle 3">
            <a:extLst>
              <a:ext uri="{FF2B5EF4-FFF2-40B4-BE49-F238E27FC236}">
                <a16:creationId xmlns:a16="http://schemas.microsoft.com/office/drawing/2014/main" id="{54B8BFA6-6D70-42AC-815B-F1D6EFDB0DEB}"/>
              </a:ext>
            </a:extLst>
          </p:cNvPr>
          <p:cNvSpPr>
            <a:spLocks noGrp="1" noChangeArrowheads="1"/>
          </p:cNvSpPr>
          <p:nvPr>
            <p:ph type="subTitle" idx="1"/>
          </p:nvPr>
        </p:nvSpPr>
        <p:spPr>
          <a:xfrm>
            <a:off x="2932113" y="3608388"/>
            <a:ext cx="4876800" cy="430212"/>
          </a:xfrm>
        </p:spPr>
        <p:txBody>
          <a:bodyPr/>
          <a:lstStyle/>
          <a:p>
            <a:pPr algn="l"/>
            <a:r>
              <a:rPr lang="en-US" altLang="en-US" sz="2400" dirty="0">
                <a:solidFill>
                  <a:srgbClr val="4472C4"/>
                </a:solidFill>
                <a:latin typeface="Arial" panose="020B0604020202020204" pitchFamily="34" charset="0"/>
                <a:cs typeface="Arial" panose="020B0604020202020204" pitchFamily="34" charset="0"/>
              </a:rPr>
              <a:t>Are you a Millionaire?</a:t>
            </a:r>
          </a:p>
        </p:txBody>
      </p:sp>
      <p:pic>
        <p:nvPicPr>
          <p:cNvPr id="36868" name="Picture 17" descr="image006">
            <a:extLst>
              <a:ext uri="{FF2B5EF4-FFF2-40B4-BE49-F238E27FC236}">
                <a16:creationId xmlns:a16="http://schemas.microsoft.com/office/drawing/2014/main" id="{673E27CB-738D-4A88-87D2-85A9F90AD6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3602"/>
          <a:stretch>
            <a:fillRect/>
          </a:stretch>
        </p:blipFill>
        <p:spPr bwMode="auto">
          <a:xfrm>
            <a:off x="7650163" y="5562600"/>
            <a:ext cx="1181100"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17" descr="image006">
            <a:extLst>
              <a:ext uri="{FF2B5EF4-FFF2-40B4-BE49-F238E27FC236}">
                <a16:creationId xmlns:a16="http://schemas.microsoft.com/office/drawing/2014/main" id="{AAD16E22-2282-4170-9982-BF461EA9C28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4565"/>
          <a:stretch>
            <a:fillRect/>
          </a:stretch>
        </p:blipFill>
        <p:spPr bwMode="auto">
          <a:xfrm>
            <a:off x="655638" y="2057400"/>
            <a:ext cx="2239962"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AutoShape 6">
            <a:extLst>
              <a:ext uri="{FF2B5EF4-FFF2-40B4-BE49-F238E27FC236}">
                <a16:creationId xmlns:a16="http://schemas.microsoft.com/office/drawing/2014/main" id="{BCCDFE0A-79A7-4B7A-90EA-204C189B3DEB}"/>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9939" name="Text Box 7">
            <a:extLst>
              <a:ext uri="{FF2B5EF4-FFF2-40B4-BE49-F238E27FC236}">
                <a16:creationId xmlns:a16="http://schemas.microsoft.com/office/drawing/2014/main" id="{88981629-13E7-43E4-BB0E-B56F82A94445}"/>
              </a:ext>
            </a:extLst>
          </p:cNvPr>
          <p:cNvSpPr txBox="1">
            <a:spLocks noChangeArrowheads="1"/>
          </p:cNvSpPr>
          <p:nvPr/>
        </p:nvSpPr>
        <p:spPr bwMode="auto">
          <a:xfrm>
            <a:off x="685800" y="4800600"/>
            <a:ext cx="1122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1955</a:t>
            </a:r>
          </a:p>
        </p:txBody>
      </p:sp>
      <p:sp>
        <p:nvSpPr>
          <p:cNvPr id="39940" name="Line 8">
            <a:extLst>
              <a:ext uri="{FF2B5EF4-FFF2-40B4-BE49-F238E27FC236}">
                <a16:creationId xmlns:a16="http://schemas.microsoft.com/office/drawing/2014/main" id="{FBED7BE4-B5CF-4BB8-9B3D-AFA06C6DD356}"/>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1" name="Line 9">
            <a:extLst>
              <a:ext uri="{FF2B5EF4-FFF2-40B4-BE49-F238E27FC236}">
                <a16:creationId xmlns:a16="http://schemas.microsoft.com/office/drawing/2014/main" id="{9A805A44-02CA-4600-9C49-C42825CE9EB4}"/>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2" name="Line 10">
            <a:extLst>
              <a:ext uri="{FF2B5EF4-FFF2-40B4-BE49-F238E27FC236}">
                <a16:creationId xmlns:a16="http://schemas.microsoft.com/office/drawing/2014/main" id="{4025B886-9B17-43EA-9956-51BE8E7B8CD3}"/>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3" name="Line 11">
            <a:extLst>
              <a:ext uri="{FF2B5EF4-FFF2-40B4-BE49-F238E27FC236}">
                <a16:creationId xmlns:a16="http://schemas.microsoft.com/office/drawing/2014/main" id="{E89DB7BB-9D39-4059-A3BE-417B1EA7A23D}"/>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4" name="Line 12">
            <a:extLst>
              <a:ext uri="{FF2B5EF4-FFF2-40B4-BE49-F238E27FC236}">
                <a16:creationId xmlns:a16="http://schemas.microsoft.com/office/drawing/2014/main" id="{B8B4BC13-8C0C-45B6-BED4-637B8CB84D13}"/>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9945" name="Line 13">
            <a:extLst>
              <a:ext uri="{FF2B5EF4-FFF2-40B4-BE49-F238E27FC236}">
                <a16:creationId xmlns:a16="http://schemas.microsoft.com/office/drawing/2014/main" id="{ACB6BA94-55CC-4BB6-B360-6F55B94EB588}"/>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39946" name="Group 14">
            <a:extLst>
              <a:ext uri="{FF2B5EF4-FFF2-40B4-BE49-F238E27FC236}">
                <a16:creationId xmlns:a16="http://schemas.microsoft.com/office/drawing/2014/main" id="{DF4D4C7F-F5EA-4F00-9A5C-8E3F121C03BD}"/>
              </a:ext>
            </a:extLst>
          </p:cNvPr>
          <p:cNvGrpSpPr>
            <a:grpSpLocks/>
          </p:cNvGrpSpPr>
          <p:nvPr/>
        </p:nvGrpSpPr>
        <p:grpSpPr bwMode="auto">
          <a:xfrm>
            <a:off x="0" y="609600"/>
            <a:ext cx="9144000" cy="3200400"/>
            <a:chOff x="0" y="768"/>
            <a:chExt cx="5760" cy="2016"/>
          </a:xfrm>
          <a:solidFill>
            <a:srgbClr val="5B89C1"/>
          </a:solidFill>
        </p:grpSpPr>
        <p:sp>
          <p:nvSpPr>
            <p:cNvPr id="39959" name="AutoShape 15">
              <a:extLst>
                <a:ext uri="{FF2B5EF4-FFF2-40B4-BE49-F238E27FC236}">
                  <a16:creationId xmlns:a16="http://schemas.microsoft.com/office/drawing/2014/main" id="{5C7A4FF2-3D29-4AF5-8F3E-6FD764ED9662}"/>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9960" name="Line 16">
              <a:extLst>
                <a:ext uri="{FF2B5EF4-FFF2-40B4-BE49-F238E27FC236}">
                  <a16:creationId xmlns:a16="http://schemas.microsoft.com/office/drawing/2014/main" id="{487D1A96-6C33-4447-9DF6-2087FD285185}"/>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39961" name="Line 17">
              <a:extLst>
                <a:ext uri="{FF2B5EF4-FFF2-40B4-BE49-F238E27FC236}">
                  <a16:creationId xmlns:a16="http://schemas.microsoft.com/office/drawing/2014/main" id="{8F2C9258-3F25-40CE-B31C-5A10E075A163}"/>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39947" name="Picture 18" descr="C:\WINDOWS\Desktop\REAL Millionaire Template\5050.gif">
            <a:extLst>
              <a:ext uri="{FF2B5EF4-FFF2-40B4-BE49-F238E27FC236}">
                <a16:creationId xmlns:a16="http://schemas.microsoft.com/office/drawing/2014/main" id="{B2E7997C-4D73-49CB-9EF8-B4A8D8702B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8" name="Picture 19" descr="C:\WINDOWS\Desktop\REAL Millionaire Template\phone.gif">
            <a:extLst>
              <a:ext uri="{FF2B5EF4-FFF2-40B4-BE49-F238E27FC236}">
                <a16:creationId xmlns:a16="http://schemas.microsoft.com/office/drawing/2014/main" id="{F442515F-41EE-40FE-B063-5D0BC4457D7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9" name="Picture 20" descr="C:\WINDOWS\Desktop\REAL Millionaire Template\audience.gif">
            <a:extLst>
              <a:ext uri="{FF2B5EF4-FFF2-40B4-BE49-F238E27FC236}">
                <a16:creationId xmlns:a16="http://schemas.microsoft.com/office/drawing/2014/main" id="{CCE59772-2EF3-416A-9972-B3E2468D2A1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50" name="Text Box 21">
            <a:extLst>
              <a:ext uri="{FF2B5EF4-FFF2-40B4-BE49-F238E27FC236}">
                <a16:creationId xmlns:a16="http://schemas.microsoft.com/office/drawing/2014/main" id="{234BA24E-DD05-4B61-AFAA-8BD14932BA60}"/>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
        <p:nvSpPr>
          <p:cNvPr id="39951" name="AutoShape 22">
            <a:extLst>
              <a:ext uri="{FF2B5EF4-FFF2-40B4-BE49-F238E27FC236}">
                <a16:creationId xmlns:a16="http://schemas.microsoft.com/office/drawing/2014/main" id="{79577F8C-DD34-4901-89D6-786D56339315}"/>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9952" name="Text Box 23">
            <a:extLst>
              <a:ext uri="{FF2B5EF4-FFF2-40B4-BE49-F238E27FC236}">
                <a16:creationId xmlns:a16="http://schemas.microsoft.com/office/drawing/2014/main" id="{B1209C84-4A6A-4EE7-977E-FBECA5E0AD1F}"/>
              </a:ext>
            </a:extLst>
          </p:cNvPr>
          <p:cNvSpPr txBox="1">
            <a:spLocks noChangeArrowheads="1"/>
          </p:cNvSpPr>
          <p:nvPr/>
        </p:nvSpPr>
        <p:spPr bwMode="auto">
          <a:xfrm>
            <a:off x="4724400" y="4800600"/>
            <a:ext cx="1109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2001</a:t>
            </a:r>
          </a:p>
        </p:txBody>
      </p:sp>
      <p:sp>
        <p:nvSpPr>
          <p:cNvPr id="39953" name="AutoShape 24">
            <a:extLst>
              <a:ext uri="{FF2B5EF4-FFF2-40B4-BE49-F238E27FC236}">
                <a16:creationId xmlns:a16="http://schemas.microsoft.com/office/drawing/2014/main" id="{1F743C83-DC0A-4B0A-9A9D-4FA4134EC1D3}"/>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9954" name="Text Box 25">
            <a:extLst>
              <a:ext uri="{FF2B5EF4-FFF2-40B4-BE49-F238E27FC236}">
                <a16:creationId xmlns:a16="http://schemas.microsoft.com/office/drawing/2014/main" id="{49217F81-84F6-4A5D-B87C-26FF318807DE}"/>
              </a:ext>
            </a:extLst>
          </p:cNvPr>
          <p:cNvSpPr txBox="1">
            <a:spLocks noChangeArrowheads="1"/>
          </p:cNvSpPr>
          <p:nvPr/>
        </p:nvSpPr>
        <p:spPr bwMode="auto">
          <a:xfrm>
            <a:off x="685800" y="5791200"/>
            <a:ext cx="1114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1906</a:t>
            </a:r>
          </a:p>
        </p:txBody>
      </p:sp>
      <p:sp>
        <p:nvSpPr>
          <p:cNvPr id="39955" name="AutoShape 26">
            <a:extLst>
              <a:ext uri="{FF2B5EF4-FFF2-40B4-BE49-F238E27FC236}">
                <a16:creationId xmlns:a16="http://schemas.microsoft.com/office/drawing/2014/main" id="{28FDAD2B-25AA-413F-8733-A23B088B53CA}"/>
              </a:ext>
            </a:extLst>
          </p:cNvPr>
          <p:cNvSpPr>
            <a:spLocks noChangeArrowheads="1"/>
          </p:cNvSpPr>
          <p:nvPr/>
        </p:nvSpPr>
        <p:spPr bwMode="auto">
          <a:xfrm>
            <a:off x="4648200" y="56388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9956" name="Text Box 27">
            <a:extLst>
              <a:ext uri="{FF2B5EF4-FFF2-40B4-BE49-F238E27FC236}">
                <a16:creationId xmlns:a16="http://schemas.microsoft.com/office/drawing/2014/main" id="{62EEA276-867C-428D-A1A0-7720E10A1CAC}"/>
              </a:ext>
            </a:extLst>
          </p:cNvPr>
          <p:cNvSpPr txBox="1">
            <a:spLocks noChangeArrowheads="1"/>
          </p:cNvSpPr>
          <p:nvPr/>
        </p:nvSpPr>
        <p:spPr bwMode="auto">
          <a:xfrm>
            <a:off x="4724400" y="5791200"/>
            <a:ext cx="1108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D. </a:t>
            </a:r>
            <a:r>
              <a:rPr lang="en-US" altLang="en-US" sz="2000" b="0" u="sng" dirty="0">
                <a:latin typeface="Arial Rounded MT Bold" panose="020F0704030504030204" pitchFamily="34" charset="0"/>
              </a:rPr>
              <a:t>1887</a:t>
            </a:r>
          </a:p>
        </p:txBody>
      </p:sp>
      <p:sp>
        <p:nvSpPr>
          <p:cNvPr id="39957" name="AutoShape 31">
            <a:hlinkClick r:id="rId6" action="ppaction://hlinksldjump" highlightClick="1"/>
            <a:extLst>
              <a:ext uri="{FF2B5EF4-FFF2-40B4-BE49-F238E27FC236}">
                <a16:creationId xmlns:a16="http://schemas.microsoft.com/office/drawing/2014/main" id="{E0EB9F72-C664-47CE-A303-6A3EF3301ECC}"/>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9488" name="AutoShape 32">
            <a:hlinkClick r:id="rId7" action="ppaction://hlinksldjump"/>
            <a:extLst>
              <a:ext uri="{FF2B5EF4-FFF2-40B4-BE49-F238E27FC236}">
                <a16:creationId xmlns:a16="http://schemas.microsoft.com/office/drawing/2014/main" id="{AF25ADF8-8AFE-40AB-A0A1-872D1A899DB8}"/>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737D5780-C143-4AD1-A023-0316CD8EEDF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6" name="AutoShape 6">
            <a:extLst>
              <a:ext uri="{FF2B5EF4-FFF2-40B4-BE49-F238E27FC236}">
                <a16:creationId xmlns:a16="http://schemas.microsoft.com/office/drawing/2014/main" id="{DB45DE91-751A-437B-92EA-80C2ACFC0DEC}"/>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1987" name="Text Box 7">
            <a:extLst>
              <a:ext uri="{FF2B5EF4-FFF2-40B4-BE49-F238E27FC236}">
                <a16:creationId xmlns:a16="http://schemas.microsoft.com/office/drawing/2014/main" id="{B7BB0A66-D486-4EBD-AF74-48A867D3419C}"/>
              </a:ext>
            </a:extLst>
          </p:cNvPr>
          <p:cNvSpPr txBox="1">
            <a:spLocks noChangeArrowheads="1"/>
          </p:cNvSpPr>
          <p:nvPr/>
        </p:nvSpPr>
        <p:spPr bwMode="auto">
          <a:xfrm>
            <a:off x="685800" y="4800600"/>
            <a:ext cx="12202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1</a:t>
            </a:r>
            <a:endParaRPr lang="en-US" altLang="en-US" sz="2000" b="0" dirty="0">
              <a:solidFill>
                <a:schemeClr val="bg1"/>
              </a:solidFill>
              <a:latin typeface="Arial Rounded MT Bold" panose="020F0704030504030204" pitchFamily="34" charset="0"/>
            </a:endParaRPr>
          </a:p>
        </p:txBody>
      </p:sp>
      <p:sp>
        <p:nvSpPr>
          <p:cNvPr id="41988" name="Line 8">
            <a:extLst>
              <a:ext uri="{FF2B5EF4-FFF2-40B4-BE49-F238E27FC236}">
                <a16:creationId xmlns:a16="http://schemas.microsoft.com/office/drawing/2014/main" id="{F3BE1EC3-66A2-40B9-AC29-0A3DC302A928}"/>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89" name="Line 9">
            <a:extLst>
              <a:ext uri="{FF2B5EF4-FFF2-40B4-BE49-F238E27FC236}">
                <a16:creationId xmlns:a16="http://schemas.microsoft.com/office/drawing/2014/main" id="{BE7B0354-37F9-4416-B0DD-FE8D300B8107}"/>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0" name="Line 10">
            <a:extLst>
              <a:ext uri="{FF2B5EF4-FFF2-40B4-BE49-F238E27FC236}">
                <a16:creationId xmlns:a16="http://schemas.microsoft.com/office/drawing/2014/main" id="{64853CEB-2FEB-428E-8279-511515A54325}"/>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1" name="Line 11">
            <a:extLst>
              <a:ext uri="{FF2B5EF4-FFF2-40B4-BE49-F238E27FC236}">
                <a16:creationId xmlns:a16="http://schemas.microsoft.com/office/drawing/2014/main" id="{D0A659A5-AD06-42F9-A7B4-03300889D532}"/>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2" name="Line 12">
            <a:extLst>
              <a:ext uri="{FF2B5EF4-FFF2-40B4-BE49-F238E27FC236}">
                <a16:creationId xmlns:a16="http://schemas.microsoft.com/office/drawing/2014/main" id="{EDAF2BCB-E160-42F7-8211-1B3EED231313}"/>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993" name="Line 13">
            <a:extLst>
              <a:ext uri="{FF2B5EF4-FFF2-40B4-BE49-F238E27FC236}">
                <a16:creationId xmlns:a16="http://schemas.microsoft.com/office/drawing/2014/main" id="{FBFF27D6-C42A-4741-844A-3DC55509FD83}"/>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41994" name="Group 14">
            <a:extLst>
              <a:ext uri="{FF2B5EF4-FFF2-40B4-BE49-F238E27FC236}">
                <a16:creationId xmlns:a16="http://schemas.microsoft.com/office/drawing/2014/main" id="{85407E79-DA42-4F1B-95E4-FFF7409F87B7}"/>
              </a:ext>
            </a:extLst>
          </p:cNvPr>
          <p:cNvGrpSpPr>
            <a:grpSpLocks/>
          </p:cNvGrpSpPr>
          <p:nvPr/>
        </p:nvGrpSpPr>
        <p:grpSpPr bwMode="auto">
          <a:xfrm>
            <a:off x="0" y="609600"/>
            <a:ext cx="9144000" cy="3200400"/>
            <a:chOff x="0" y="768"/>
            <a:chExt cx="5760" cy="2016"/>
          </a:xfrm>
          <a:solidFill>
            <a:srgbClr val="5B89C1"/>
          </a:solidFill>
        </p:grpSpPr>
        <p:sp>
          <p:nvSpPr>
            <p:cNvPr id="42007" name="AutoShape 15">
              <a:extLst>
                <a:ext uri="{FF2B5EF4-FFF2-40B4-BE49-F238E27FC236}">
                  <a16:creationId xmlns:a16="http://schemas.microsoft.com/office/drawing/2014/main" id="{B483B459-6BA4-474D-A719-1874C9051461}"/>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2008" name="Line 16">
              <a:extLst>
                <a:ext uri="{FF2B5EF4-FFF2-40B4-BE49-F238E27FC236}">
                  <a16:creationId xmlns:a16="http://schemas.microsoft.com/office/drawing/2014/main" id="{D27A970B-F955-46BD-8344-ED2A694288F7}"/>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42009" name="Line 17">
              <a:extLst>
                <a:ext uri="{FF2B5EF4-FFF2-40B4-BE49-F238E27FC236}">
                  <a16:creationId xmlns:a16="http://schemas.microsoft.com/office/drawing/2014/main" id="{02EB5BB3-B9A7-447D-9B14-5DC8070A6216}"/>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41995" name="Picture 18" descr="C:\WINDOWS\Desktop\REAL Millionaire Template\5050.gif">
            <a:extLst>
              <a:ext uri="{FF2B5EF4-FFF2-40B4-BE49-F238E27FC236}">
                <a16:creationId xmlns:a16="http://schemas.microsoft.com/office/drawing/2014/main" id="{BEDA723A-F2A8-48FD-A9F6-CECE8555267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6" name="Picture 19" descr="C:\WINDOWS\Desktop\REAL Millionaire Template\phone.gif">
            <a:extLst>
              <a:ext uri="{FF2B5EF4-FFF2-40B4-BE49-F238E27FC236}">
                <a16:creationId xmlns:a16="http://schemas.microsoft.com/office/drawing/2014/main" id="{7E5F1D4C-A1CF-4A8E-B0EF-B8973A016C8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97" name="Picture 20" descr="C:\WINDOWS\Desktop\REAL Millionaire Template\audience.gif">
            <a:extLst>
              <a:ext uri="{FF2B5EF4-FFF2-40B4-BE49-F238E27FC236}">
                <a16:creationId xmlns:a16="http://schemas.microsoft.com/office/drawing/2014/main" id="{BC700629-E46B-4CF2-90DD-ABDCC313B9B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99" name="AutoShape 22">
            <a:extLst>
              <a:ext uri="{FF2B5EF4-FFF2-40B4-BE49-F238E27FC236}">
                <a16:creationId xmlns:a16="http://schemas.microsoft.com/office/drawing/2014/main" id="{FB9FA6EB-0CE4-4E31-8E6D-145031F3461D}"/>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2000" name="Text Box 23">
            <a:extLst>
              <a:ext uri="{FF2B5EF4-FFF2-40B4-BE49-F238E27FC236}">
                <a16:creationId xmlns:a16="http://schemas.microsoft.com/office/drawing/2014/main" id="{1239301B-84C9-402D-A013-2C9F5B4FF21B}"/>
              </a:ext>
            </a:extLst>
          </p:cNvPr>
          <p:cNvSpPr txBox="1">
            <a:spLocks noChangeArrowheads="1"/>
          </p:cNvSpPr>
          <p:nvPr/>
        </p:nvSpPr>
        <p:spPr bwMode="auto">
          <a:xfrm>
            <a:off x="4724400" y="4800600"/>
            <a:ext cx="12071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5</a:t>
            </a:r>
            <a:endParaRPr lang="en-US" altLang="en-US" sz="2000" b="0" dirty="0">
              <a:solidFill>
                <a:schemeClr val="bg1"/>
              </a:solidFill>
              <a:latin typeface="Arial Rounded MT Bold" panose="020F0704030504030204" pitchFamily="34" charset="0"/>
            </a:endParaRPr>
          </a:p>
        </p:txBody>
      </p:sp>
      <p:sp>
        <p:nvSpPr>
          <p:cNvPr id="42001" name="AutoShape 24">
            <a:extLst>
              <a:ext uri="{FF2B5EF4-FFF2-40B4-BE49-F238E27FC236}">
                <a16:creationId xmlns:a16="http://schemas.microsoft.com/office/drawing/2014/main" id="{BB1F1A0D-3626-45DF-B3A6-E097E282AA10}"/>
              </a:ext>
            </a:extLst>
          </p:cNvPr>
          <p:cNvSpPr>
            <a:spLocks noChangeArrowheads="1"/>
          </p:cNvSpPr>
          <p:nvPr/>
        </p:nvSpPr>
        <p:spPr bwMode="auto">
          <a:xfrm>
            <a:off x="609600" y="56388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2002" name="Text Box 25">
            <a:extLst>
              <a:ext uri="{FF2B5EF4-FFF2-40B4-BE49-F238E27FC236}">
                <a16:creationId xmlns:a16="http://schemas.microsoft.com/office/drawing/2014/main" id="{7B01B6CD-A75F-47D9-9D44-9B874CA4665F}"/>
              </a:ext>
            </a:extLst>
          </p:cNvPr>
          <p:cNvSpPr txBox="1">
            <a:spLocks noChangeArrowheads="1"/>
          </p:cNvSpPr>
          <p:nvPr/>
        </p:nvSpPr>
        <p:spPr bwMode="auto">
          <a:xfrm>
            <a:off x="685800" y="5791200"/>
            <a:ext cx="127637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C. </a:t>
            </a:r>
            <a:r>
              <a:rPr lang="en-US" altLang="en-US" sz="2000" b="0" u="sng" dirty="0">
                <a:latin typeface="Arial Rounded MT Bold" panose="020F0704030504030204" pitchFamily="34" charset="0"/>
              </a:rPr>
              <a:t>Age 3</a:t>
            </a:r>
            <a:r>
              <a:rPr lang="en-US" altLang="en-US" sz="2000" b="0" dirty="0">
                <a:latin typeface="Arial Rounded MT Bold" panose="020F0704030504030204" pitchFamily="34" charset="0"/>
              </a:rPr>
              <a:t> </a:t>
            </a:r>
          </a:p>
        </p:txBody>
      </p:sp>
      <p:sp>
        <p:nvSpPr>
          <p:cNvPr id="42003" name="AutoShape 26">
            <a:extLst>
              <a:ext uri="{FF2B5EF4-FFF2-40B4-BE49-F238E27FC236}">
                <a16:creationId xmlns:a16="http://schemas.microsoft.com/office/drawing/2014/main" id="{8E194B61-89CF-4754-A804-1041B4AC623D}"/>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2004" name="Text Box 27">
            <a:extLst>
              <a:ext uri="{FF2B5EF4-FFF2-40B4-BE49-F238E27FC236}">
                <a16:creationId xmlns:a16="http://schemas.microsoft.com/office/drawing/2014/main" id="{BB42A159-1464-438F-B20E-35CD3492262E}"/>
              </a:ext>
            </a:extLst>
          </p:cNvPr>
          <p:cNvSpPr txBox="1">
            <a:spLocks noChangeArrowheads="1"/>
          </p:cNvSpPr>
          <p:nvPr/>
        </p:nvSpPr>
        <p:spPr bwMode="auto">
          <a:xfrm>
            <a:off x="4724400" y="5791200"/>
            <a:ext cx="126983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7</a:t>
            </a:r>
            <a:r>
              <a:rPr lang="en-US" altLang="en-US" sz="2000" b="0" dirty="0">
                <a:solidFill>
                  <a:schemeClr val="bg1"/>
                </a:solidFill>
                <a:latin typeface="Arial Rounded MT Bold" panose="020F0704030504030204" pitchFamily="34" charset="0"/>
              </a:rPr>
              <a:t> </a:t>
            </a:r>
          </a:p>
        </p:txBody>
      </p:sp>
      <p:sp>
        <p:nvSpPr>
          <p:cNvPr id="42005" name="AutoShape 28">
            <a:hlinkClick r:id="rId6" action="ppaction://hlinksldjump" highlightClick="1"/>
            <a:extLst>
              <a:ext uri="{FF2B5EF4-FFF2-40B4-BE49-F238E27FC236}">
                <a16:creationId xmlns:a16="http://schemas.microsoft.com/office/drawing/2014/main" id="{01B03326-925F-4E76-B321-ADE397D905FA}"/>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0510" name="AutoShape 30">
            <a:hlinkClick r:id="rId7" action="ppaction://hlinksldjump"/>
            <a:extLst>
              <a:ext uri="{FF2B5EF4-FFF2-40B4-BE49-F238E27FC236}">
                <a16:creationId xmlns:a16="http://schemas.microsoft.com/office/drawing/2014/main" id="{56615A21-4D4F-44E7-B85A-709D81CF7BEB}"/>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07AE5619-CC06-4241-981B-21FBA458464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64FF9DE8-6F4C-4B0A-A14E-EBD1BBDCD7D3}"/>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AutoShape 6">
            <a:extLst>
              <a:ext uri="{FF2B5EF4-FFF2-40B4-BE49-F238E27FC236}">
                <a16:creationId xmlns:a16="http://schemas.microsoft.com/office/drawing/2014/main" id="{5B6144B3-CA72-49E8-B3CB-34D346B5B74B}"/>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4035" name="Text Box 7">
            <a:extLst>
              <a:ext uri="{FF2B5EF4-FFF2-40B4-BE49-F238E27FC236}">
                <a16:creationId xmlns:a16="http://schemas.microsoft.com/office/drawing/2014/main" id="{EC6C03D6-8511-471D-8549-504024C2E343}"/>
              </a:ext>
            </a:extLst>
          </p:cNvPr>
          <p:cNvSpPr txBox="1">
            <a:spLocks noChangeArrowheads="1"/>
          </p:cNvSpPr>
          <p:nvPr/>
        </p:nvSpPr>
        <p:spPr bwMode="auto">
          <a:xfrm>
            <a:off x="685800" y="4800600"/>
            <a:ext cx="2136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100,000 lives</a:t>
            </a:r>
            <a:endParaRPr lang="en-US" altLang="en-US" sz="2000" b="0" dirty="0">
              <a:solidFill>
                <a:schemeClr val="bg1"/>
              </a:solidFill>
              <a:latin typeface="Arial Rounded MT Bold" panose="020F0704030504030204" pitchFamily="34" charset="0"/>
            </a:endParaRPr>
          </a:p>
        </p:txBody>
      </p:sp>
      <p:sp>
        <p:nvSpPr>
          <p:cNvPr id="44036" name="Line 8">
            <a:extLst>
              <a:ext uri="{FF2B5EF4-FFF2-40B4-BE49-F238E27FC236}">
                <a16:creationId xmlns:a16="http://schemas.microsoft.com/office/drawing/2014/main" id="{D820804E-CC52-496D-A6C8-507BF19DF052}"/>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37" name="Line 9">
            <a:extLst>
              <a:ext uri="{FF2B5EF4-FFF2-40B4-BE49-F238E27FC236}">
                <a16:creationId xmlns:a16="http://schemas.microsoft.com/office/drawing/2014/main" id="{D928BCAD-0F88-47E4-B556-A964B33A9AFD}"/>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38" name="Line 10">
            <a:extLst>
              <a:ext uri="{FF2B5EF4-FFF2-40B4-BE49-F238E27FC236}">
                <a16:creationId xmlns:a16="http://schemas.microsoft.com/office/drawing/2014/main" id="{04577801-B5EE-4A97-B250-D31B4F29B020}"/>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39" name="Line 11">
            <a:extLst>
              <a:ext uri="{FF2B5EF4-FFF2-40B4-BE49-F238E27FC236}">
                <a16:creationId xmlns:a16="http://schemas.microsoft.com/office/drawing/2014/main" id="{A101E45B-A8BC-473D-AE37-3B7A144124A6}"/>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40" name="Line 12">
            <a:extLst>
              <a:ext uri="{FF2B5EF4-FFF2-40B4-BE49-F238E27FC236}">
                <a16:creationId xmlns:a16="http://schemas.microsoft.com/office/drawing/2014/main" id="{FE442D95-A53F-4EE3-9D0B-8AC9B0B1700C}"/>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4041" name="Line 13">
            <a:extLst>
              <a:ext uri="{FF2B5EF4-FFF2-40B4-BE49-F238E27FC236}">
                <a16:creationId xmlns:a16="http://schemas.microsoft.com/office/drawing/2014/main" id="{77E6D39C-1BE8-4E3C-9A8F-D0D3808056E6}"/>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44042" name="Group 14">
            <a:extLst>
              <a:ext uri="{FF2B5EF4-FFF2-40B4-BE49-F238E27FC236}">
                <a16:creationId xmlns:a16="http://schemas.microsoft.com/office/drawing/2014/main" id="{A821077B-0079-4A6C-929E-3BBFE136F021}"/>
              </a:ext>
            </a:extLst>
          </p:cNvPr>
          <p:cNvGrpSpPr>
            <a:grpSpLocks/>
          </p:cNvGrpSpPr>
          <p:nvPr/>
        </p:nvGrpSpPr>
        <p:grpSpPr bwMode="auto">
          <a:xfrm>
            <a:off x="0" y="609600"/>
            <a:ext cx="9144000" cy="3200400"/>
            <a:chOff x="0" y="768"/>
            <a:chExt cx="5760" cy="2016"/>
          </a:xfrm>
          <a:solidFill>
            <a:srgbClr val="5B89C1"/>
          </a:solidFill>
        </p:grpSpPr>
        <p:sp>
          <p:nvSpPr>
            <p:cNvPr id="44055" name="AutoShape 15">
              <a:extLst>
                <a:ext uri="{FF2B5EF4-FFF2-40B4-BE49-F238E27FC236}">
                  <a16:creationId xmlns:a16="http://schemas.microsoft.com/office/drawing/2014/main" id="{D51FC51B-2DF3-4A7F-AFD2-B6F44A34C2D9}"/>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4056" name="Line 16">
              <a:extLst>
                <a:ext uri="{FF2B5EF4-FFF2-40B4-BE49-F238E27FC236}">
                  <a16:creationId xmlns:a16="http://schemas.microsoft.com/office/drawing/2014/main" id="{1E0EAC46-61D5-4700-8FC7-B50C7206502F}"/>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44057" name="Line 17">
              <a:extLst>
                <a:ext uri="{FF2B5EF4-FFF2-40B4-BE49-F238E27FC236}">
                  <a16:creationId xmlns:a16="http://schemas.microsoft.com/office/drawing/2014/main" id="{C0B70DB2-2D71-413D-A06F-BB2F160553CE}"/>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44043" name="Picture 18" descr="C:\WINDOWS\Desktop\REAL Millionaire Template\5050.gif">
            <a:extLst>
              <a:ext uri="{FF2B5EF4-FFF2-40B4-BE49-F238E27FC236}">
                <a16:creationId xmlns:a16="http://schemas.microsoft.com/office/drawing/2014/main" id="{1C3D92C2-65BA-4838-AFD1-9F98020458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4" name="Picture 19" descr="C:\WINDOWS\Desktop\REAL Millionaire Template\phone.gif">
            <a:extLst>
              <a:ext uri="{FF2B5EF4-FFF2-40B4-BE49-F238E27FC236}">
                <a16:creationId xmlns:a16="http://schemas.microsoft.com/office/drawing/2014/main" id="{51EEE6D2-CB10-4B75-9EED-C4FD06A5BF4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45" name="Picture 20" descr="C:\WINDOWS\Desktop\REAL Millionaire Template\audience.gif">
            <a:extLst>
              <a:ext uri="{FF2B5EF4-FFF2-40B4-BE49-F238E27FC236}">
                <a16:creationId xmlns:a16="http://schemas.microsoft.com/office/drawing/2014/main" id="{6B5183D8-6F79-4E5C-8F98-51E4D1B0EC1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7" name="AutoShape 22">
            <a:extLst>
              <a:ext uri="{FF2B5EF4-FFF2-40B4-BE49-F238E27FC236}">
                <a16:creationId xmlns:a16="http://schemas.microsoft.com/office/drawing/2014/main" id="{F45F4869-F969-4241-BF77-F55FEEB2F994}"/>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4048" name="Text Box 23">
            <a:extLst>
              <a:ext uri="{FF2B5EF4-FFF2-40B4-BE49-F238E27FC236}">
                <a16:creationId xmlns:a16="http://schemas.microsoft.com/office/drawing/2014/main" id="{4CB63870-F69D-4DB5-87BA-57F4BD70151B}"/>
              </a:ext>
            </a:extLst>
          </p:cNvPr>
          <p:cNvSpPr txBox="1">
            <a:spLocks noChangeArrowheads="1"/>
          </p:cNvSpPr>
          <p:nvPr/>
        </p:nvSpPr>
        <p:spPr bwMode="auto">
          <a:xfrm>
            <a:off x="4724400" y="4800600"/>
            <a:ext cx="21239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250,000 lives</a:t>
            </a:r>
            <a:endParaRPr lang="en-US" altLang="en-US" sz="2000" b="0" dirty="0">
              <a:solidFill>
                <a:schemeClr val="bg1"/>
              </a:solidFill>
              <a:latin typeface="Arial Rounded MT Bold" panose="020F0704030504030204" pitchFamily="34" charset="0"/>
            </a:endParaRPr>
          </a:p>
        </p:txBody>
      </p:sp>
      <p:sp>
        <p:nvSpPr>
          <p:cNvPr id="44049" name="AutoShape 24">
            <a:extLst>
              <a:ext uri="{FF2B5EF4-FFF2-40B4-BE49-F238E27FC236}">
                <a16:creationId xmlns:a16="http://schemas.microsoft.com/office/drawing/2014/main" id="{D5F14124-3C7B-4B38-92F4-6FF8CDAD60AC}"/>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4050" name="Text Box 25">
            <a:extLst>
              <a:ext uri="{FF2B5EF4-FFF2-40B4-BE49-F238E27FC236}">
                <a16:creationId xmlns:a16="http://schemas.microsoft.com/office/drawing/2014/main" id="{6E62C6FC-C8C9-498C-9C8F-52873CCBA8E7}"/>
              </a:ext>
            </a:extLst>
          </p:cNvPr>
          <p:cNvSpPr txBox="1">
            <a:spLocks noChangeArrowheads="1"/>
          </p:cNvSpPr>
          <p:nvPr/>
        </p:nvSpPr>
        <p:spPr bwMode="auto">
          <a:xfrm>
            <a:off x="685800" y="5791200"/>
            <a:ext cx="2128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400,000 lives</a:t>
            </a:r>
            <a:endParaRPr lang="en-US" altLang="en-US" sz="2000" b="0" dirty="0">
              <a:solidFill>
                <a:schemeClr val="bg1"/>
              </a:solidFill>
              <a:latin typeface="Arial Rounded MT Bold" panose="020F0704030504030204" pitchFamily="34" charset="0"/>
            </a:endParaRPr>
          </a:p>
        </p:txBody>
      </p:sp>
      <p:sp>
        <p:nvSpPr>
          <p:cNvPr id="44051" name="AutoShape 26">
            <a:extLst>
              <a:ext uri="{FF2B5EF4-FFF2-40B4-BE49-F238E27FC236}">
                <a16:creationId xmlns:a16="http://schemas.microsoft.com/office/drawing/2014/main" id="{FBB5C529-1BB7-43E2-9F45-19EA04FFF568}"/>
              </a:ext>
            </a:extLst>
          </p:cNvPr>
          <p:cNvSpPr>
            <a:spLocks noChangeArrowheads="1"/>
          </p:cNvSpPr>
          <p:nvPr/>
        </p:nvSpPr>
        <p:spPr bwMode="auto">
          <a:xfrm>
            <a:off x="4648200" y="56388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4052" name="Text Box 27">
            <a:extLst>
              <a:ext uri="{FF2B5EF4-FFF2-40B4-BE49-F238E27FC236}">
                <a16:creationId xmlns:a16="http://schemas.microsoft.com/office/drawing/2014/main" id="{2ED24CAC-DD86-4583-8807-30624D151F08}"/>
              </a:ext>
            </a:extLst>
          </p:cNvPr>
          <p:cNvSpPr txBox="1">
            <a:spLocks noChangeArrowheads="1"/>
          </p:cNvSpPr>
          <p:nvPr/>
        </p:nvSpPr>
        <p:spPr bwMode="auto">
          <a:xfrm>
            <a:off x="4724400" y="5791200"/>
            <a:ext cx="21224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D. </a:t>
            </a:r>
            <a:r>
              <a:rPr lang="en-US" altLang="en-US" sz="2000" b="0" u="sng" dirty="0">
                <a:latin typeface="Arial Rounded MT Bold" panose="020F0704030504030204" pitchFamily="34" charset="0"/>
              </a:rPr>
              <a:t>500,000 lives</a:t>
            </a:r>
            <a:endParaRPr lang="en-US" altLang="en-US" sz="2000" b="0" dirty="0">
              <a:latin typeface="Arial Rounded MT Bold" panose="020F0704030504030204" pitchFamily="34" charset="0"/>
            </a:endParaRPr>
          </a:p>
        </p:txBody>
      </p:sp>
      <p:sp>
        <p:nvSpPr>
          <p:cNvPr id="44053" name="AutoShape 28">
            <a:hlinkClick r:id="rId6" action="ppaction://hlinksldjump" highlightClick="1"/>
            <a:extLst>
              <a:ext uri="{FF2B5EF4-FFF2-40B4-BE49-F238E27FC236}">
                <a16:creationId xmlns:a16="http://schemas.microsoft.com/office/drawing/2014/main" id="{4195BA60-5923-4170-8B97-A3BEF01748A9}"/>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1533" name="AutoShape 29">
            <a:hlinkClick r:id="rId7" action="ppaction://hlinksldjump"/>
            <a:extLst>
              <a:ext uri="{FF2B5EF4-FFF2-40B4-BE49-F238E27FC236}">
                <a16:creationId xmlns:a16="http://schemas.microsoft.com/office/drawing/2014/main" id="{3EA2E995-F5C9-4CAD-AB03-A0115564C53F}"/>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1525CACA-80E5-4063-ADC9-5D2E651512E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4D825D06-91AC-4DE7-BD7A-2F9BE52042FE}"/>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AutoShape 6">
            <a:extLst>
              <a:ext uri="{FF2B5EF4-FFF2-40B4-BE49-F238E27FC236}">
                <a16:creationId xmlns:a16="http://schemas.microsoft.com/office/drawing/2014/main" id="{604AEB35-788C-486D-B29A-E6C8C07959CD}"/>
              </a:ext>
            </a:extLst>
          </p:cNvPr>
          <p:cNvSpPr>
            <a:spLocks noChangeArrowheads="1"/>
          </p:cNvSpPr>
          <p:nvPr/>
        </p:nvSpPr>
        <p:spPr bwMode="auto">
          <a:xfrm>
            <a:off x="609600" y="46482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6083" name="Text Box 7">
            <a:extLst>
              <a:ext uri="{FF2B5EF4-FFF2-40B4-BE49-F238E27FC236}">
                <a16:creationId xmlns:a16="http://schemas.microsoft.com/office/drawing/2014/main" id="{4C157476-31FB-4FA5-8CF2-731A7BEB27EF}"/>
              </a:ext>
            </a:extLst>
          </p:cNvPr>
          <p:cNvSpPr txBox="1">
            <a:spLocks noChangeArrowheads="1"/>
          </p:cNvSpPr>
          <p:nvPr/>
        </p:nvSpPr>
        <p:spPr bwMode="auto">
          <a:xfrm>
            <a:off x="685800" y="4800600"/>
            <a:ext cx="1038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A. </a:t>
            </a:r>
            <a:r>
              <a:rPr lang="en-US" altLang="en-US" sz="2000" b="0" u="sng" dirty="0">
                <a:latin typeface="Arial Rounded MT Bold" panose="020F0704030504030204" pitchFamily="34" charset="0"/>
              </a:rPr>
              <a:t>40%</a:t>
            </a:r>
          </a:p>
        </p:txBody>
      </p:sp>
      <p:sp>
        <p:nvSpPr>
          <p:cNvPr id="46084" name="Line 8">
            <a:extLst>
              <a:ext uri="{FF2B5EF4-FFF2-40B4-BE49-F238E27FC236}">
                <a16:creationId xmlns:a16="http://schemas.microsoft.com/office/drawing/2014/main" id="{0D4D47B5-CB6C-4A28-B051-EF4CA3E5CBBC}"/>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5" name="Line 9">
            <a:extLst>
              <a:ext uri="{FF2B5EF4-FFF2-40B4-BE49-F238E27FC236}">
                <a16:creationId xmlns:a16="http://schemas.microsoft.com/office/drawing/2014/main" id="{27818B27-6740-4C6B-A80B-278775CC920A}"/>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6" name="Line 10">
            <a:extLst>
              <a:ext uri="{FF2B5EF4-FFF2-40B4-BE49-F238E27FC236}">
                <a16:creationId xmlns:a16="http://schemas.microsoft.com/office/drawing/2014/main" id="{97EC60B0-53B1-4CF2-97A3-F718306FD619}"/>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7" name="Line 11">
            <a:extLst>
              <a:ext uri="{FF2B5EF4-FFF2-40B4-BE49-F238E27FC236}">
                <a16:creationId xmlns:a16="http://schemas.microsoft.com/office/drawing/2014/main" id="{EC6D8E8D-71FC-4ACC-A033-970D2455084D}"/>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8" name="Line 12">
            <a:extLst>
              <a:ext uri="{FF2B5EF4-FFF2-40B4-BE49-F238E27FC236}">
                <a16:creationId xmlns:a16="http://schemas.microsoft.com/office/drawing/2014/main" id="{1E8F19A5-FA88-4F0D-8328-4D5CCBF34D1D}"/>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6089" name="Line 13">
            <a:extLst>
              <a:ext uri="{FF2B5EF4-FFF2-40B4-BE49-F238E27FC236}">
                <a16:creationId xmlns:a16="http://schemas.microsoft.com/office/drawing/2014/main" id="{B8529C9D-589E-4CC5-A438-DFCB69D619C6}"/>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46090" name="Group 14">
            <a:extLst>
              <a:ext uri="{FF2B5EF4-FFF2-40B4-BE49-F238E27FC236}">
                <a16:creationId xmlns:a16="http://schemas.microsoft.com/office/drawing/2014/main" id="{BE07540B-EFBB-4D02-AF13-9A2AED0CE672}"/>
              </a:ext>
            </a:extLst>
          </p:cNvPr>
          <p:cNvGrpSpPr>
            <a:grpSpLocks/>
          </p:cNvGrpSpPr>
          <p:nvPr/>
        </p:nvGrpSpPr>
        <p:grpSpPr bwMode="auto">
          <a:xfrm>
            <a:off x="0" y="609600"/>
            <a:ext cx="9144000" cy="3200400"/>
            <a:chOff x="0" y="768"/>
            <a:chExt cx="5760" cy="2016"/>
          </a:xfrm>
          <a:solidFill>
            <a:srgbClr val="5B89C1"/>
          </a:solidFill>
        </p:grpSpPr>
        <p:sp>
          <p:nvSpPr>
            <p:cNvPr id="46103" name="AutoShape 15">
              <a:extLst>
                <a:ext uri="{FF2B5EF4-FFF2-40B4-BE49-F238E27FC236}">
                  <a16:creationId xmlns:a16="http://schemas.microsoft.com/office/drawing/2014/main" id="{4D35756B-4923-482B-B0C0-C8BC7F6FB921}"/>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6104" name="Line 16">
              <a:extLst>
                <a:ext uri="{FF2B5EF4-FFF2-40B4-BE49-F238E27FC236}">
                  <a16:creationId xmlns:a16="http://schemas.microsoft.com/office/drawing/2014/main" id="{121A0143-E3B5-4B8E-8C88-5ECEF7AC5A55}"/>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46105" name="Line 17">
              <a:extLst>
                <a:ext uri="{FF2B5EF4-FFF2-40B4-BE49-F238E27FC236}">
                  <a16:creationId xmlns:a16="http://schemas.microsoft.com/office/drawing/2014/main" id="{C4DD4FD7-933E-4550-BF98-B31CFCF1E54A}"/>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46091" name="Picture 18" descr="C:\WINDOWS\Desktop\REAL Millionaire Template\5050.gif">
            <a:extLst>
              <a:ext uri="{FF2B5EF4-FFF2-40B4-BE49-F238E27FC236}">
                <a16:creationId xmlns:a16="http://schemas.microsoft.com/office/drawing/2014/main" id="{4A7D4044-E4F8-432F-9F3C-C0853F409B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92" name="Picture 19" descr="C:\WINDOWS\Desktop\REAL Millionaire Template\phone.gif">
            <a:extLst>
              <a:ext uri="{FF2B5EF4-FFF2-40B4-BE49-F238E27FC236}">
                <a16:creationId xmlns:a16="http://schemas.microsoft.com/office/drawing/2014/main" id="{D2E078F9-C1DA-4B28-BF86-A1FED9A23A5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93" name="Picture 20" descr="C:\WINDOWS\Desktop\REAL Millionaire Template\audience.gif">
            <a:extLst>
              <a:ext uri="{FF2B5EF4-FFF2-40B4-BE49-F238E27FC236}">
                <a16:creationId xmlns:a16="http://schemas.microsoft.com/office/drawing/2014/main" id="{6D7DF6C8-CA52-433B-A756-0070C5FA3DE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95" name="AutoShape 22">
            <a:extLst>
              <a:ext uri="{FF2B5EF4-FFF2-40B4-BE49-F238E27FC236}">
                <a16:creationId xmlns:a16="http://schemas.microsoft.com/office/drawing/2014/main" id="{41D4871A-EBA8-4F14-9887-5ACE7D3AB252}"/>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6096" name="Text Box 23">
            <a:extLst>
              <a:ext uri="{FF2B5EF4-FFF2-40B4-BE49-F238E27FC236}">
                <a16:creationId xmlns:a16="http://schemas.microsoft.com/office/drawing/2014/main" id="{CD10B299-CD48-441A-85D7-03812D3278FC}"/>
              </a:ext>
            </a:extLst>
          </p:cNvPr>
          <p:cNvSpPr txBox="1">
            <a:spLocks noChangeArrowheads="1"/>
          </p:cNvSpPr>
          <p:nvPr/>
        </p:nvSpPr>
        <p:spPr bwMode="auto">
          <a:xfrm>
            <a:off x="4724400" y="4800600"/>
            <a:ext cx="1023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15%</a:t>
            </a:r>
          </a:p>
        </p:txBody>
      </p:sp>
      <p:sp>
        <p:nvSpPr>
          <p:cNvPr id="46097" name="AutoShape 24">
            <a:extLst>
              <a:ext uri="{FF2B5EF4-FFF2-40B4-BE49-F238E27FC236}">
                <a16:creationId xmlns:a16="http://schemas.microsoft.com/office/drawing/2014/main" id="{A4583796-B26B-4060-9DDD-572797B35A4B}"/>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6098" name="Text Box 25">
            <a:extLst>
              <a:ext uri="{FF2B5EF4-FFF2-40B4-BE49-F238E27FC236}">
                <a16:creationId xmlns:a16="http://schemas.microsoft.com/office/drawing/2014/main" id="{34C9D26F-9883-4ACF-9D03-363289378304}"/>
              </a:ext>
            </a:extLst>
          </p:cNvPr>
          <p:cNvSpPr txBox="1">
            <a:spLocks noChangeArrowheads="1"/>
          </p:cNvSpPr>
          <p:nvPr/>
        </p:nvSpPr>
        <p:spPr bwMode="auto">
          <a:xfrm>
            <a:off x="685800" y="5791200"/>
            <a:ext cx="1030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a:t>
            </a:r>
          </a:p>
        </p:txBody>
      </p:sp>
      <p:sp>
        <p:nvSpPr>
          <p:cNvPr id="46099" name="AutoShape 26">
            <a:extLst>
              <a:ext uri="{FF2B5EF4-FFF2-40B4-BE49-F238E27FC236}">
                <a16:creationId xmlns:a16="http://schemas.microsoft.com/office/drawing/2014/main" id="{90BB9FF8-07E8-44D5-B11D-BE430194AF74}"/>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6100" name="Text Box 27">
            <a:extLst>
              <a:ext uri="{FF2B5EF4-FFF2-40B4-BE49-F238E27FC236}">
                <a16:creationId xmlns:a16="http://schemas.microsoft.com/office/drawing/2014/main" id="{8C6EC5B3-AB5E-46BA-8140-0B35C353CDE5}"/>
              </a:ext>
            </a:extLst>
          </p:cNvPr>
          <p:cNvSpPr txBox="1">
            <a:spLocks noChangeArrowheads="1"/>
          </p:cNvSpPr>
          <p:nvPr/>
        </p:nvSpPr>
        <p:spPr bwMode="auto">
          <a:xfrm>
            <a:off x="4724400" y="5791200"/>
            <a:ext cx="102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60%</a:t>
            </a:r>
          </a:p>
        </p:txBody>
      </p:sp>
      <p:sp>
        <p:nvSpPr>
          <p:cNvPr id="46101" name="AutoShape 28">
            <a:hlinkClick r:id="rId6" action="ppaction://hlinksldjump" highlightClick="1"/>
            <a:extLst>
              <a:ext uri="{FF2B5EF4-FFF2-40B4-BE49-F238E27FC236}">
                <a16:creationId xmlns:a16="http://schemas.microsoft.com/office/drawing/2014/main" id="{88CB7592-C318-4098-A568-0B46CF62A52B}"/>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2557" name="AutoShape 29">
            <a:hlinkClick r:id="rId7" action="ppaction://hlinksldjump"/>
            <a:extLst>
              <a:ext uri="{FF2B5EF4-FFF2-40B4-BE49-F238E27FC236}">
                <a16:creationId xmlns:a16="http://schemas.microsoft.com/office/drawing/2014/main" id="{7B68B190-61F3-4CE9-AC27-2B068C33ACE5}"/>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F64000D5-3CD5-40A4-A362-65D17461F2A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74595F98-5E72-4D70-8883-0E5E8A288EB5}"/>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AutoShape 6">
            <a:extLst>
              <a:ext uri="{FF2B5EF4-FFF2-40B4-BE49-F238E27FC236}">
                <a16:creationId xmlns:a16="http://schemas.microsoft.com/office/drawing/2014/main" id="{30B33273-6632-4267-BF74-8285868D3676}"/>
              </a:ext>
            </a:extLst>
          </p:cNvPr>
          <p:cNvSpPr>
            <a:spLocks noChangeArrowheads="1"/>
          </p:cNvSpPr>
          <p:nvPr/>
        </p:nvSpPr>
        <p:spPr bwMode="auto">
          <a:xfrm>
            <a:off x="609600" y="46482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8131" name="Text Box 7">
            <a:extLst>
              <a:ext uri="{FF2B5EF4-FFF2-40B4-BE49-F238E27FC236}">
                <a16:creationId xmlns:a16="http://schemas.microsoft.com/office/drawing/2014/main" id="{7B00A3A1-5A06-4453-94B6-401400A7AD2F}"/>
              </a:ext>
            </a:extLst>
          </p:cNvPr>
          <p:cNvSpPr txBox="1">
            <a:spLocks noChangeArrowheads="1"/>
          </p:cNvSpPr>
          <p:nvPr/>
        </p:nvSpPr>
        <p:spPr bwMode="auto">
          <a:xfrm>
            <a:off x="685800" y="4800600"/>
            <a:ext cx="25202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A. </a:t>
            </a:r>
            <a:r>
              <a:rPr lang="en-US" altLang="en-US" sz="2000" b="0" u="sng" dirty="0">
                <a:latin typeface="Arial Rounded MT Bold" panose="020F0704030504030204" pitchFamily="34" charset="0"/>
              </a:rPr>
              <a:t>3.4 million times</a:t>
            </a:r>
          </a:p>
        </p:txBody>
      </p:sp>
      <p:sp>
        <p:nvSpPr>
          <p:cNvPr id="48132" name="Line 8">
            <a:extLst>
              <a:ext uri="{FF2B5EF4-FFF2-40B4-BE49-F238E27FC236}">
                <a16:creationId xmlns:a16="http://schemas.microsoft.com/office/drawing/2014/main" id="{7450902E-B268-4E42-B471-D5A83A294C80}"/>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33" name="Line 9">
            <a:extLst>
              <a:ext uri="{FF2B5EF4-FFF2-40B4-BE49-F238E27FC236}">
                <a16:creationId xmlns:a16="http://schemas.microsoft.com/office/drawing/2014/main" id="{A67BAAB5-A0D4-4665-A714-5EA1E2FAB002}"/>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34" name="Line 10">
            <a:extLst>
              <a:ext uri="{FF2B5EF4-FFF2-40B4-BE49-F238E27FC236}">
                <a16:creationId xmlns:a16="http://schemas.microsoft.com/office/drawing/2014/main" id="{90C0E207-4FBB-4812-82AC-B63B7B08249D}"/>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35" name="Line 11">
            <a:extLst>
              <a:ext uri="{FF2B5EF4-FFF2-40B4-BE49-F238E27FC236}">
                <a16:creationId xmlns:a16="http://schemas.microsoft.com/office/drawing/2014/main" id="{67F7F6A2-4C38-4ED0-8791-D76CADA1767B}"/>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36" name="Line 12">
            <a:extLst>
              <a:ext uri="{FF2B5EF4-FFF2-40B4-BE49-F238E27FC236}">
                <a16:creationId xmlns:a16="http://schemas.microsoft.com/office/drawing/2014/main" id="{08E0DB58-F147-467E-8E02-2A24A7CC7020}"/>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8137" name="Line 13">
            <a:extLst>
              <a:ext uri="{FF2B5EF4-FFF2-40B4-BE49-F238E27FC236}">
                <a16:creationId xmlns:a16="http://schemas.microsoft.com/office/drawing/2014/main" id="{5B8DA9E2-AB86-4AE9-B80F-AB0D8135A6F2}"/>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48138" name="Group 14">
            <a:extLst>
              <a:ext uri="{FF2B5EF4-FFF2-40B4-BE49-F238E27FC236}">
                <a16:creationId xmlns:a16="http://schemas.microsoft.com/office/drawing/2014/main" id="{08130642-0FEE-4019-A07B-21B088A46BA3}"/>
              </a:ext>
            </a:extLst>
          </p:cNvPr>
          <p:cNvGrpSpPr>
            <a:grpSpLocks/>
          </p:cNvGrpSpPr>
          <p:nvPr/>
        </p:nvGrpSpPr>
        <p:grpSpPr bwMode="auto">
          <a:xfrm>
            <a:off x="0" y="609600"/>
            <a:ext cx="9144000" cy="3200400"/>
            <a:chOff x="0" y="768"/>
            <a:chExt cx="5760" cy="2016"/>
          </a:xfrm>
          <a:solidFill>
            <a:srgbClr val="5B89C1"/>
          </a:solidFill>
        </p:grpSpPr>
        <p:sp>
          <p:nvSpPr>
            <p:cNvPr id="48151" name="AutoShape 15">
              <a:extLst>
                <a:ext uri="{FF2B5EF4-FFF2-40B4-BE49-F238E27FC236}">
                  <a16:creationId xmlns:a16="http://schemas.microsoft.com/office/drawing/2014/main" id="{2E8A00B5-A485-48B8-B079-44E404294FFF}"/>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8152" name="Line 16">
              <a:extLst>
                <a:ext uri="{FF2B5EF4-FFF2-40B4-BE49-F238E27FC236}">
                  <a16:creationId xmlns:a16="http://schemas.microsoft.com/office/drawing/2014/main" id="{83E5C464-9739-4B79-A9B2-72072DB48E99}"/>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48153" name="Line 17">
              <a:extLst>
                <a:ext uri="{FF2B5EF4-FFF2-40B4-BE49-F238E27FC236}">
                  <a16:creationId xmlns:a16="http://schemas.microsoft.com/office/drawing/2014/main" id="{2B92A2CE-482E-4A28-AE38-65B55E3F4CAA}"/>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48139" name="Picture 18" descr="C:\WINDOWS\Desktop\REAL Millionaire Template\5050.gif">
            <a:extLst>
              <a:ext uri="{FF2B5EF4-FFF2-40B4-BE49-F238E27FC236}">
                <a16:creationId xmlns:a16="http://schemas.microsoft.com/office/drawing/2014/main" id="{67C4F998-2634-4484-84A2-D9D49490F3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40" name="Picture 19" descr="C:\WINDOWS\Desktop\REAL Millionaire Template\phone.gif">
            <a:extLst>
              <a:ext uri="{FF2B5EF4-FFF2-40B4-BE49-F238E27FC236}">
                <a16:creationId xmlns:a16="http://schemas.microsoft.com/office/drawing/2014/main" id="{4889D4A5-614D-4D42-AB52-4554F4862F9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41" name="Picture 20" descr="C:\WINDOWS\Desktop\REAL Millionaire Template\audience.gif">
            <a:extLst>
              <a:ext uri="{FF2B5EF4-FFF2-40B4-BE49-F238E27FC236}">
                <a16:creationId xmlns:a16="http://schemas.microsoft.com/office/drawing/2014/main" id="{35DE8F42-C87B-43AD-B4DD-A763CA4D2E0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43" name="AutoShape 22">
            <a:extLst>
              <a:ext uri="{FF2B5EF4-FFF2-40B4-BE49-F238E27FC236}">
                <a16:creationId xmlns:a16="http://schemas.microsoft.com/office/drawing/2014/main" id="{DF01F645-1B47-4E52-86AD-F1C6975BE6C8}"/>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8144" name="Text Box 23">
            <a:extLst>
              <a:ext uri="{FF2B5EF4-FFF2-40B4-BE49-F238E27FC236}">
                <a16:creationId xmlns:a16="http://schemas.microsoft.com/office/drawing/2014/main" id="{A1DEDC6F-9BB6-45CC-AA64-264BBC09CDE1}"/>
              </a:ext>
            </a:extLst>
          </p:cNvPr>
          <p:cNvSpPr txBox="1">
            <a:spLocks noChangeArrowheads="1"/>
          </p:cNvSpPr>
          <p:nvPr/>
        </p:nvSpPr>
        <p:spPr bwMode="auto">
          <a:xfrm>
            <a:off x="4724400" y="4800600"/>
            <a:ext cx="25072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 million times</a:t>
            </a:r>
            <a:endParaRPr lang="en-US" altLang="en-US" sz="2000" b="0" dirty="0">
              <a:solidFill>
                <a:schemeClr val="bg1"/>
              </a:solidFill>
              <a:latin typeface="Arial Rounded MT Bold" panose="020F0704030504030204" pitchFamily="34" charset="0"/>
            </a:endParaRPr>
          </a:p>
        </p:txBody>
      </p:sp>
      <p:sp>
        <p:nvSpPr>
          <p:cNvPr id="48145" name="AutoShape 24">
            <a:extLst>
              <a:ext uri="{FF2B5EF4-FFF2-40B4-BE49-F238E27FC236}">
                <a16:creationId xmlns:a16="http://schemas.microsoft.com/office/drawing/2014/main" id="{865BE6F5-29D6-4F97-8C9E-04FB8F85C43E}"/>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8146" name="Text Box 25">
            <a:extLst>
              <a:ext uri="{FF2B5EF4-FFF2-40B4-BE49-F238E27FC236}">
                <a16:creationId xmlns:a16="http://schemas.microsoft.com/office/drawing/2014/main" id="{53DAC6A2-04FA-4300-926E-4AEAD27F62EF}"/>
              </a:ext>
            </a:extLst>
          </p:cNvPr>
          <p:cNvSpPr txBox="1">
            <a:spLocks noChangeArrowheads="1"/>
          </p:cNvSpPr>
          <p:nvPr/>
        </p:nvSpPr>
        <p:spPr bwMode="auto">
          <a:xfrm>
            <a:off x="685800" y="5791200"/>
            <a:ext cx="25122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2.3 million times</a:t>
            </a:r>
            <a:endParaRPr lang="en-US" altLang="en-US" sz="2000" b="0" dirty="0">
              <a:solidFill>
                <a:schemeClr val="bg1"/>
              </a:solidFill>
              <a:latin typeface="Arial Rounded MT Bold" panose="020F0704030504030204" pitchFamily="34" charset="0"/>
            </a:endParaRPr>
          </a:p>
        </p:txBody>
      </p:sp>
      <p:sp>
        <p:nvSpPr>
          <p:cNvPr id="48147" name="AutoShape 26">
            <a:extLst>
              <a:ext uri="{FF2B5EF4-FFF2-40B4-BE49-F238E27FC236}">
                <a16:creationId xmlns:a16="http://schemas.microsoft.com/office/drawing/2014/main" id="{2D8F67E4-5B40-46A0-BD3A-0A1A15353A0F}"/>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48148" name="Text Box 27">
            <a:extLst>
              <a:ext uri="{FF2B5EF4-FFF2-40B4-BE49-F238E27FC236}">
                <a16:creationId xmlns:a16="http://schemas.microsoft.com/office/drawing/2014/main" id="{94CF828F-662B-43E4-9AC8-AE718F6702B5}"/>
              </a:ext>
            </a:extLst>
          </p:cNvPr>
          <p:cNvSpPr txBox="1">
            <a:spLocks noChangeArrowheads="1"/>
          </p:cNvSpPr>
          <p:nvPr/>
        </p:nvSpPr>
        <p:spPr bwMode="auto">
          <a:xfrm>
            <a:off x="4724400" y="5791200"/>
            <a:ext cx="22364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500,000 times</a:t>
            </a:r>
            <a:endParaRPr lang="en-US" altLang="en-US" sz="2000" b="0" dirty="0">
              <a:solidFill>
                <a:schemeClr val="bg1"/>
              </a:solidFill>
              <a:latin typeface="Arial Rounded MT Bold" panose="020F0704030504030204" pitchFamily="34" charset="0"/>
            </a:endParaRPr>
          </a:p>
        </p:txBody>
      </p:sp>
      <p:sp>
        <p:nvSpPr>
          <p:cNvPr id="48149" name="AutoShape 28">
            <a:hlinkClick r:id="rId6" action="ppaction://hlinksldjump" highlightClick="1"/>
            <a:extLst>
              <a:ext uri="{FF2B5EF4-FFF2-40B4-BE49-F238E27FC236}">
                <a16:creationId xmlns:a16="http://schemas.microsoft.com/office/drawing/2014/main" id="{0956AE46-5858-4C02-8981-4FA27F75A191}"/>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3581" name="AutoShape 29">
            <a:hlinkClick r:id="rId7" action="ppaction://hlinksldjump"/>
            <a:extLst>
              <a:ext uri="{FF2B5EF4-FFF2-40B4-BE49-F238E27FC236}">
                <a16:creationId xmlns:a16="http://schemas.microsoft.com/office/drawing/2014/main" id="{74A0F69F-E9EA-4EE5-9233-A333F2B911F2}"/>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9219C18B-FAD0-4787-87C1-7B027F366FA1}"/>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59237F1D-2DE7-4849-8C3D-41131E085D1D}"/>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AutoShape 6">
            <a:extLst>
              <a:ext uri="{FF2B5EF4-FFF2-40B4-BE49-F238E27FC236}">
                <a16:creationId xmlns:a16="http://schemas.microsoft.com/office/drawing/2014/main" id="{7C3FECD4-0E1E-48E8-AC8E-847806A5CAA3}"/>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0179" name="Text Box 7">
            <a:extLst>
              <a:ext uri="{FF2B5EF4-FFF2-40B4-BE49-F238E27FC236}">
                <a16:creationId xmlns:a16="http://schemas.microsoft.com/office/drawing/2014/main" id="{4015B1AD-AD73-4C20-B835-C4DB57F59D06}"/>
              </a:ext>
            </a:extLst>
          </p:cNvPr>
          <p:cNvSpPr txBox="1">
            <a:spLocks noChangeArrowheads="1"/>
          </p:cNvSpPr>
          <p:nvPr/>
        </p:nvSpPr>
        <p:spPr bwMode="auto">
          <a:xfrm>
            <a:off x="685800" y="4800600"/>
            <a:ext cx="227979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2,000 children</a:t>
            </a:r>
            <a:endParaRPr lang="en-US" altLang="en-US" sz="2000" b="0" dirty="0">
              <a:solidFill>
                <a:schemeClr val="bg1"/>
              </a:solidFill>
              <a:latin typeface="Arial Rounded MT Bold" panose="020F0704030504030204" pitchFamily="34" charset="0"/>
            </a:endParaRPr>
          </a:p>
        </p:txBody>
      </p:sp>
      <p:sp>
        <p:nvSpPr>
          <p:cNvPr id="50180" name="Line 8">
            <a:extLst>
              <a:ext uri="{FF2B5EF4-FFF2-40B4-BE49-F238E27FC236}">
                <a16:creationId xmlns:a16="http://schemas.microsoft.com/office/drawing/2014/main" id="{ED4D91C7-F0BD-4DD3-A623-B5466462A378}"/>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181" name="Line 9">
            <a:extLst>
              <a:ext uri="{FF2B5EF4-FFF2-40B4-BE49-F238E27FC236}">
                <a16:creationId xmlns:a16="http://schemas.microsoft.com/office/drawing/2014/main" id="{E3352E60-714A-4382-9FFD-B1E94E73C015}"/>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182" name="Line 10">
            <a:extLst>
              <a:ext uri="{FF2B5EF4-FFF2-40B4-BE49-F238E27FC236}">
                <a16:creationId xmlns:a16="http://schemas.microsoft.com/office/drawing/2014/main" id="{75118A63-8F33-4FAE-B270-5F580E7FBFBA}"/>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183" name="Line 11">
            <a:extLst>
              <a:ext uri="{FF2B5EF4-FFF2-40B4-BE49-F238E27FC236}">
                <a16:creationId xmlns:a16="http://schemas.microsoft.com/office/drawing/2014/main" id="{85C9DFAC-7A0F-42B4-BC63-6FFEE052AAB1}"/>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184" name="Line 12">
            <a:extLst>
              <a:ext uri="{FF2B5EF4-FFF2-40B4-BE49-F238E27FC236}">
                <a16:creationId xmlns:a16="http://schemas.microsoft.com/office/drawing/2014/main" id="{24E22A05-97A4-4F01-AE49-6ABB5BFBE6D1}"/>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0185" name="Line 13">
            <a:extLst>
              <a:ext uri="{FF2B5EF4-FFF2-40B4-BE49-F238E27FC236}">
                <a16:creationId xmlns:a16="http://schemas.microsoft.com/office/drawing/2014/main" id="{ACA30031-FD45-4AA4-8DB3-16550DED9189}"/>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0186" name="Group 14">
            <a:extLst>
              <a:ext uri="{FF2B5EF4-FFF2-40B4-BE49-F238E27FC236}">
                <a16:creationId xmlns:a16="http://schemas.microsoft.com/office/drawing/2014/main" id="{577CF518-365E-49BA-855E-6903203D3914}"/>
              </a:ext>
            </a:extLst>
          </p:cNvPr>
          <p:cNvGrpSpPr>
            <a:grpSpLocks/>
          </p:cNvGrpSpPr>
          <p:nvPr/>
        </p:nvGrpSpPr>
        <p:grpSpPr bwMode="auto">
          <a:xfrm>
            <a:off x="0" y="609600"/>
            <a:ext cx="9144000" cy="3200400"/>
            <a:chOff x="0" y="768"/>
            <a:chExt cx="5760" cy="2016"/>
          </a:xfrm>
          <a:solidFill>
            <a:srgbClr val="5B89C1"/>
          </a:solidFill>
        </p:grpSpPr>
        <p:sp>
          <p:nvSpPr>
            <p:cNvPr id="50199" name="AutoShape 15">
              <a:extLst>
                <a:ext uri="{FF2B5EF4-FFF2-40B4-BE49-F238E27FC236}">
                  <a16:creationId xmlns:a16="http://schemas.microsoft.com/office/drawing/2014/main" id="{384E8ABB-D26C-4931-8812-78E0A0DD6285}"/>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0200" name="Line 16">
              <a:extLst>
                <a:ext uri="{FF2B5EF4-FFF2-40B4-BE49-F238E27FC236}">
                  <a16:creationId xmlns:a16="http://schemas.microsoft.com/office/drawing/2014/main" id="{46B8F4D0-089F-4F8A-AE99-654831D42141}"/>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50201" name="Line 17">
              <a:extLst>
                <a:ext uri="{FF2B5EF4-FFF2-40B4-BE49-F238E27FC236}">
                  <a16:creationId xmlns:a16="http://schemas.microsoft.com/office/drawing/2014/main" id="{52271FE6-FEE3-4D3D-9223-F64A79C96379}"/>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50187" name="Picture 18" descr="C:\WINDOWS\Desktop\REAL Millionaire Template\5050.gif">
            <a:extLst>
              <a:ext uri="{FF2B5EF4-FFF2-40B4-BE49-F238E27FC236}">
                <a16:creationId xmlns:a16="http://schemas.microsoft.com/office/drawing/2014/main" id="{C5111B6A-7292-4110-9103-A4D48749934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8" name="Picture 19" descr="C:\WINDOWS\Desktop\REAL Millionaire Template\phone.gif">
            <a:extLst>
              <a:ext uri="{FF2B5EF4-FFF2-40B4-BE49-F238E27FC236}">
                <a16:creationId xmlns:a16="http://schemas.microsoft.com/office/drawing/2014/main" id="{AE140162-DF93-4BA1-99A8-80013EBEB78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89" name="Picture 20" descr="C:\WINDOWS\Desktop\REAL Millionaire Template\audience.gif">
            <a:extLst>
              <a:ext uri="{FF2B5EF4-FFF2-40B4-BE49-F238E27FC236}">
                <a16:creationId xmlns:a16="http://schemas.microsoft.com/office/drawing/2014/main" id="{C83B3EF3-9FB6-4020-8066-9847CCB5586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91" name="AutoShape 22">
            <a:extLst>
              <a:ext uri="{FF2B5EF4-FFF2-40B4-BE49-F238E27FC236}">
                <a16:creationId xmlns:a16="http://schemas.microsoft.com/office/drawing/2014/main" id="{C6D27459-CAA0-4DCF-9A31-D317E7E80833}"/>
              </a:ext>
            </a:extLst>
          </p:cNvPr>
          <p:cNvSpPr>
            <a:spLocks noChangeArrowheads="1"/>
          </p:cNvSpPr>
          <p:nvPr/>
        </p:nvSpPr>
        <p:spPr bwMode="auto">
          <a:xfrm>
            <a:off x="4648200" y="46482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0192" name="Text Box 23">
            <a:extLst>
              <a:ext uri="{FF2B5EF4-FFF2-40B4-BE49-F238E27FC236}">
                <a16:creationId xmlns:a16="http://schemas.microsoft.com/office/drawing/2014/main" id="{6A01E49B-226A-4087-A37A-F471CD2A44B9}"/>
              </a:ext>
            </a:extLst>
          </p:cNvPr>
          <p:cNvSpPr txBox="1">
            <a:spLocks noChangeArrowheads="1"/>
          </p:cNvSpPr>
          <p:nvPr/>
        </p:nvSpPr>
        <p:spPr bwMode="auto">
          <a:xfrm>
            <a:off x="4724400" y="4800600"/>
            <a:ext cx="24190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B. </a:t>
            </a:r>
            <a:r>
              <a:rPr lang="en-US" altLang="en-US" sz="2000" b="0" u="sng" dirty="0">
                <a:latin typeface="Arial Rounded MT Bold" panose="020F0704030504030204" pitchFamily="34" charset="0"/>
              </a:rPr>
              <a:t>35,000 children</a:t>
            </a:r>
            <a:endParaRPr lang="en-US" altLang="en-US" sz="2000" b="0" dirty="0">
              <a:latin typeface="Arial Rounded MT Bold" panose="020F0704030504030204" pitchFamily="34" charset="0"/>
            </a:endParaRPr>
          </a:p>
        </p:txBody>
      </p:sp>
      <p:sp>
        <p:nvSpPr>
          <p:cNvPr id="50193" name="AutoShape 24">
            <a:extLst>
              <a:ext uri="{FF2B5EF4-FFF2-40B4-BE49-F238E27FC236}">
                <a16:creationId xmlns:a16="http://schemas.microsoft.com/office/drawing/2014/main" id="{5E312C86-32E2-48BB-BDB7-B892A3B96F11}"/>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0194" name="Text Box 25">
            <a:extLst>
              <a:ext uri="{FF2B5EF4-FFF2-40B4-BE49-F238E27FC236}">
                <a16:creationId xmlns:a16="http://schemas.microsoft.com/office/drawing/2014/main" id="{ECE59F0B-E26B-4B00-BFF9-3470FB2E24B7}"/>
              </a:ext>
            </a:extLst>
          </p:cNvPr>
          <p:cNvSpPr txBox="1">
            <a:spLocks noChangeArrowheads="1"/>
          </p:cNvSpPr>
          <p:nvPr/>
        </p:nvSpPr>
        <p:spPr bwMode="auto">
          <a:xfrm>
            <a:off x="685800" y="5791200"/>
            <a:ext cx="24241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11,000 children</a:t>
            </a:r>
            <a:endParaRPr lang="en-US" altLang="en-US" sz="2000" b="0" dirty="0">
              <a:solidFill>
                <a:schemeClr val="bg1"/>
              </a:solidFill>
              <a:latin typeface="Arial Rounded MT Bold" panose="020F0704030504030204" pitchFamily="34" charset="0"/>
            </a:endParaRPr>
          </a:p>
        </p:txBody>
      </p:sp>
      <p:sp>
        <p:nvSpPr>
          <p:cNvPr id="50195" name="AutoShape 26">
            <a:extLst>
              <a:ext uri="{FF2B5EF4-FFF2-40B4-BE49-F238E27FC236}">
                <a16:creationId xmlns:a16="http://schemas.microsoft.com/office/drawing/2014/main" id="{25FF6F07-0270-44EC-904F-0BE7211D6FFA}"/>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0196" name="Text Box 27">
            <a:extLst>
              <a:ext uri="{FF2B5EF4-FFF2-40B4-BE49-F238E27FC236}">
                <a16:creationId xmlns:a16="http://schemas.microsoft.com/office/drawing/2014/main" id="{D8151947-3917-4533-A079-04E28BE06C4C}"/>
              </a:ext>
            </a:extLst>
          </p:cNvPr>
          <p:cNvSpPr txBox="1">
            <a:spLocks noChangeArrowheads="1"/>
          </p:cNvSpPr>
          <p:nvPr/>
        </p:nvSpPr>
        <p:spPr bwMode="auto">
          <a:xfrm>
            <a:off x="4724400" y="5791200"/>
            <a:ext cx="241758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22,000 children</a:t>
            </a:r>
            <a:endParaRPr lang="en-US" altLang="en-US" sz="2000" b="0" dirty="0">
              <a:solidFill>
                <a:schemeClr val="bg1"/>
              </a:solidFill>
              <a:latin typeface="Arial Rounded MT Bold" panose="020F0704030504030204" pitchFamily="34" charset="0"/>
            </a:endParaRPr>
          </a:p>
        </p:txBody>
      </p:sp>
      <p:sp>
        <p:nvSpPr>
          <p:cNvPr id="50197" name="AutoShape 28">
            <a:hlinkClick r:id="rId6" action="ppaction://hlinksldjump" highlightClick="1"/>
            <a:extLst>
              <a:ext uri="{FF2B5EF4-FFF2-40B4-BE49-F238E27FC236}">
                <a16:creationId xmlns:a16="http://schemas.microsoft.com/office/drawing/2014/main" id="{13B8ACD4-9419-4616-9BB4-8472171C6928}"/>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605" name="AutoShape 29">
            <a:hlinkClick r:id="rId7" action="ppaction://hlinksldjump"/>
            <a:extLst>
              <a:ext uri="{FF2B5EF4-FFF2-40B4-BE49-F238E27FC236}">
                <a16:creationId xmlns:a16="http://schemas.microsoft.com/office/drawing/2014/main" id="{D06D33CD-13B9-4691-A4B3-A36E13B4C486}"/>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03880245-5FF6-4034-807F-57BB9D761565}"/>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757C4E06-2960-41E8-935E-F723169EA71A}"/>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2226" name="AutoShape 6">
            <a:extLst>
              <a:ext uri="{FF2B5EF4-FFF2-40B4-BE49-F238E27FC236}">
                <a16:creationId xmlns:a16="http://schemas.microsoft.com/office/drawing/2014/main" id="{D039E355-DEFE-4AFD-B018-4C3DB65E3D17}"/>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2227" name="Text Box 7">
            <a:extLst>
              <a:ext uri="{FF2B5EF4-FFF2-40B4-BE49-F238E27FC236}">
                <a16:creationId xmlns:a16="http://schemas.microsoft.com/office/drawing/2014/main" id="{A072D290-5792-4566-BFB3-3229B5CFABB4}"/>
              </a:ext>
            </a:extLst>
          </p:cNvPr>
          <p:cNvSpPr txBox="1">
            <a:spLocks noChangeArrowheads="1"/>
          </p:cNvSpPr>
          <p:nvPr/>
        </p:nvSpPr>
        <p:spPr bwMode="auto">
          <a:xfrm>
            <a:off x="685800" y="4800600"/>
            <a:ext cx="27316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14,600 volunteers</a:t>
            </a:r>
            <a:endParaRPr lang="en-US" altLang="en-US" sz="2000" b="0" dirty="0">
              <a:solidFill>
                <a:schemeClr val="bg1"/>
              </a:solidFill>
              <a:latin typeface="Arial Rounded MT Bold" panose="020F0704030504030204" pitchFamily="34" charset="0"/>
            </a:endParaRPr>
          </a:p>
        </p:txBody>
      </p:sp>
      <p:sp>
        <p:nvSpPr>
          <p:cNvPr id="52228" name="Line 8">
            <a:extLst>
              <a:ext uri="{FF2B5EF4-FFF2-40B4-BE49-F238E27FC236}">
                <a16:creationId xmlns:a16="http://schemas.microsoft.com/office/drawing/2014/main" id="{DBB6C9E7-E9E1-4193-8F56-7233C8DEDB1F}"/>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229" name="Line 9">
            <a:extLst>
              <a:ext uri="{FF2B5EF4-FFF2-40B4-BE49-F238E27FC236}">
                <a16:creationId xmlns:a16="http://schemas.microsoft.com/office/drawing/2014/main" id="{2F8FB35E-0F2A-4E62-A947-70FFCB57A291}"/>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230" name="Line 10">
            <a:extLst>
              <a:ext uri="{FF2B5EF4-FFF2-40B4-BE49-F238E27FC236}">
                <a16:creationId xmlns:a16="http://schemas.microsoft.com/office/drawing/2014/main" id="{7CDCC331-01BC-42A2-8709-231CA6D4378C}"/>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231" name="Line 11">
            <a:extLst>
              <a:ext uri="{FF2B5EF4-FFF2-40B4-BE49-F238E27FC236}">
                <a16:creationId xmlns:a16="http://schemas.microsoft.com/office/drawing/2014/main" id="{E9BFB4E9-B8D6-4B07-8D1E-ABF419D38476}"/>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232" name="Line 12">
            <a:extLst>
              <a:ext uri="{FF2B5EF4-FFF2-40B4-BE49-F238E27FC236}">
                <a16:creationId xmlns:a16="http://schemas.microsoft.com/office/drawing/2014/main" id="{61133436-7359-4D78-AE68-349451CE6AFE}"/>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233" name="Line 13">
            <a:extLst>
              <a:ext uri="{FF2B5EF4-FFF2-40B4-BE49-F238E27FC236}">
                <a16:creationId xmlns:a16="http://schemas.microsoft.com/office/drawing/2014/main" id="{C78A352E-C123-459B-9109-A8E257BA382A}"/>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2234" name="Group 14">
            <a:extLst>
              <a:ext uri="{FF2B5EF4-FFF2-40B4-BE49-F238E27FC236}">
                <a16:creationId xmlns:a16="http://schemas.microsoft.com/office/drawing/2014/main" id="{744CD2C6-184E-466A-8033-B48CD71D3FE9}"/>
              </a:ext>
            </a:extLst>
          </p:cNvPr>
          <p:cNvGrpSpPr>
            <a:grpSpLocks/>
          </p:cNvGrpSpPr>
          <p:nvPr/>
        </p:nvGrpSpPr>
        <p:grpSpPr bwMode="auto">
          <a:xfrm>
            <a:off x="0" y="609600"/>
            <a:ext cx="9144000" cy="3200400"/>
            <a:chOff x="0" y="768"/>
            <a:chExt cx="5760" cy="2016"/>
          </a:xfrm>
          <a:solidFill>
            <a:srgbClr val="5B89C1"/>
          </a:solidFill>
        </p:grpSpPr>
        <p:sp>
          <p:nvSpPr>
            <p:cNvPr id="52247" name="AutoShape 15">
              <a:extLst>
                <a:ext uri="{FF2B5EF4-FFF2-40B4-BE49-F238E27FC236}">
                  <a16:creationId xmlns:a16="http://schemas.microsoft.com/office/drawing/2014/main" id="{835BA21A-A90D-40E0-BFEB-F6870A7BEE26}"/>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2248" name="Line 16">
              <a:extLst>
                <a:ext uri="{FF2B5EF4-FFF2-40B4-BE49-F238E27FC236}">
                  <a16:creationId xmlns:a16="http://schemas.microsoft.com/office/drawing/2014/main" id="{7127BD15-3A0C-4B98-80FA-7688875BFDD1}"/>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52249" name="Line 17">
              <a:extLst>
                <a:ext uri="{FF2B5EF4-FFF2-40B4-BE49-F238E27FC236}">
                  <a16:creationId xmlns:a16="http://schemas.microsoft.com/office/drawing/2014/main" id="{94D672B8-712B-41D2-A12F-CCF9F1D4DF88}"/>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52235" name="Picture 18" descr="C:\WINDOWS\Desktop\REAL Millionaire Template\5050.gif">
            <a:extLst>
              <a:ext uri="{FF2B5EF4-FFF2-40B4-BE49-F238E27FC236}">
                <a16:creationId xmlns:a16="http://schemas.microsoft.com/office/drawing/2014/main" id="{ECF612B4-54E0-4E52-90A4-89B6F1BCDC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6" name="Picture 19" descr="C:\WINDOWS\Desktop\REAL Millionaire Template\phone.gif">
            <a:extLst>
              <a:ext uri="{FF2B5EF4-FFF2-40B4-BE49-F238E27FC236}">
                <a16:creationId xmlns:a16="http://schemas.microsoft.com/office/drawing/2014/main" id="{3A936AF7-41B6-4D8F-AB6A-3E70DE830DE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7" name="Picture 20" descr="C:\WINDOWS\Desktop\REAL Millionaire Template\audience.gif">
            <a:extLst>
              <a:ext uri="{FF2B5EF4-FFF2-40B4-BE49-F238E27FC236}">
                <a16:creationId xmlns:a16="http://schemas.microsoft.com/office/drawing/2014/main" id="{71191703-B467-46B4-B0A4-029A23058ED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9" name="AutoShape 22">
            <a:extLst>
              <a:ext uri="{FF2B5EF4-FFF2-40B4-BE49-F238E27FC236}">
                <a16:creationId xmlns:a16="http://schemas.microsoft.com/office/drawing/2014/main" id="{FA040B49-C965-42D3-A1E4-C906D487B1E0}"/>
              </a:ext>
            </a:extLst>
          </p:cNvPr>
          <p:cNvSpPr>
            <a:spLocks noChangeArrowheads="1"/>
          </p:cNvSpPr>
          <p:nvPr/>
        </p:nvSpPr>
        <p:spPr bwMode="auto">
          <a:xfrm>
            <a:off x="4648200" y="46482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2240" name="Text Box 23">
            <a:extLst>
              <a:ext uri="{FF2B5EF4-FFF2-40B4-BE49-F238E27FC236}">
                <a16:creationId xmlns:a16="http://schemas.microsoft.com/office/drawing/2014/main" id="{D08F27B4-E088-446C-8CFA-3196B69652F4}"/>
              </a:ext>
            </a:extLst>
          </p:cNvPr>
          <p:cNvSpPr txBox="1">
            <a:spLocks noChangeArrowheads="1"/>
          </p:cNvSpPr>
          <p:nvPr/>
        </p:nvSpPr>
        <p:spPr bwMode="auto">
          <a:xfrm>
            <a:off x="4724400" y="4800600"/>
            <a:ext cx="27186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B. </a:t>
            </a:r>
            <a:r>
              <a:rPr lang="en-US" altLang="en-US" sz="2000" b="0" u="sng" dirty="0">
                <a:latin typeface="Arial Rounded MT Bold" panose="020F0704030504030204" pitchFamily="34" charset="0"/>
              </a:rPr>
              <a:t>50,000 volunteers</a:t>
            </a:r>
          </a:p>
        </p:txBody>
      </p:sp>
      <p:sp>
        <p:nvSpPr>
          <p:cNvPr id="52241" name="AutoShape 24">
            <a:extLst>
              <a:ext uri="{FF2B5EF4-FFF2-40B4-BE49-F238E27FC236}">
                <a16:creationId xmlns:a16="http://schemas.microsoft.com/office/drawing/2014/main" id="{49F97208-5BA7-4A47-8209-17BCB4632A79}"/>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2242" name="Text Box 25">
            <a:extLst>
              <a:ext uri="{FF2B5EF4-FFF2-40B4-BE49-F238E27FC236}">
                <a16:creationId xmlns:a16="http://schemas.microsoft.com/office/drawing/2014/main" id="{4A6EA289-79BF-410F-BA82-F3FAC517F705}"/>
              </a:ext>
            </a:extLst>
          </p:cNvPr>
          <p:cNvSpPr txBox="1">
            <a:spLocks noChangeArrowheads="1"/>
          </p:cNvSpPr>
          <p:nvPr/>
        </p:nvSpPr>
        <p:spPr bwMode="auto">
          <a:xfrm>
            <a:off x="685800" y="5791200"/>
            <a:ext cx="272369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36,300 volunteers</a:t>
            </a:r>
            <a:endParaRPr lang="en-US" altLang="en-US" sz="2000" b="0" dirty="0">
              <a:solidFill>
                <a:schemeClr val="bg1"/>
              </a:solidFill>
              <a:latin typeface="Arial Rounded MT Bold" panose="020F0704030504030204" pitchFamily="34" charset="0"/>
            </a:endParaRPr>
          </a:p>
        </p:txBody>
      </p:sp>
      <p:sp>
        <p:nvSpPr>
          <p:cNvPr id="52243" name="AutoShape 26">
            <a:extLst>
              <a:ext uri="{FF2B5EF4-FFF2-40B4-BE49-F238E27FC236}">
                <a16:creationId xmlns:a16="http://schemas.microsoft.com/office/drawing/2014/main" id="{EB182ABE-874B-4273-831A-BB95A097D9F7}"/>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2244" name="Text Box 27">
            <a:extLst>
              <a:ext uri="{FF2B5EF4-FFF2-40B4-BE49-F238E27FC236}">
                <a16:creationId xmlns:a16="http://schemas.microsoft.com/office/drawing/2014/main" id="{E8C1C887-4A33-4CF8-8112-939170DFB3F7}"/>
              </a:ext>
            </a:extLst>
          </p:cNvPr>
          <p:cNvSpPr txBox="1">
            <a:spLocks noChangeArrowheads="1"/>
          </p:cNvSpPr>
          <p:nvPr/>
        </p:nvSpPr>
        <p:spPr bwMode="auto">
          <a:xfrm>
            <a:off x="4724400" y="5791200"/>
            <a:ext cx="271715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92,900 volunteers</a:t>
            </a:r>
          </a:p>
        </p:txBody>
      </p:sp>
      <p:sp>
        <p:nvSpPr>
          <p:cNvPr id="52245" name="AutoShape 28">
            <a:hlinkClick r:id="rId6" action="ppaction://hlinksldjump" highlightClick="1"/>
            <a:extLst>
              <a:ext uri="{FF2B5EF4-FFF2-40B4-BE49-F238E27FC236}">
                <a16:creationId xmlns:a16="http://schemas.microsoft.com/office/drawing/2014/main" id="{89F9DB4D-B870-4DF2-80B2-9814E9D6C9B9}"/>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629" name="AutoShape 29">
            <a:hlinkClick r:id="rId7" action="ppaction://hlinksldjump"/>
            <a:extLst>
              <a:ext uri="{FF2B5EF4-FFF2-40B4-BE49-F238E27FC236}">
                <a16:creationId xmlns:a16="http://schemas.microsoft.com/office/drawing/2014/main" id="{6E3FE382-D779-4CE3-A44B-EA4F85C63D1E}"/>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A838EC84-5F29-43A6-9CD4-AD4F777B49B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70212E6F-4039-4A8A-898F-F1F19C8945AB}"/>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AutoShape 6">
            <a:extLst>
              <a:ext uri="{FF2B5EF4-FFF2-40B4-BE49-F238E27FC236}">
                <a16:creationId xmlns:a16="http://schemas.microsoft.com/office/drawing/2014/main" id="{5EA1D6AE-A161-47DF-B3DC-E6A57DAA44B9}"/>
              </a:ext>
            </a:extLst>
          </p:cNvPr>
          <p:cNvSpPr>
            <a:spLocks noChangeArrowheads="1"/>
          </p:cNvSpPr>
          <p:nvPr/>
        </p:nvSpPr>
        <p:spPr bwMode="auto">
          <a:xfrm>
            <a:off x="609600" y="46482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4275" name="Text Box 7">
            <a:extLst>
              <a:ext uri="{FF2B5EF4-FFF2-40B4-BE49-F238E27FC236}">
                <a16:creationId xmlns:a16="http://schemas.microsoft.com/office/drawing/2014/main" id="{734C52E5-1C42-4A5D-AF89-2DE272EA34CC}"/>
              </a:ext>
            </a:extLst>
          </p:cNvPr>
          <p:cNvSpPr txBox="1">
            <a:spLocks noChangeArrowheads="1"/>
          </p:cNvSpPr>
          <p:nvPr/>
        </p:nvSpPr>
        <p:spPr bwMode="auto">
          <a:xfrm>
            <a:off x="685800" y="4800600"/>
            <a:ext cx="20954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A. </a:t>
            </a:r>
            <a:r>
              <a:rPr lang="en-US" altLang="en-US" sz="2000" b="0" u="sng" dirty="0">
                <a:latin typeface="Arial Rounded MT Bold" panose="020F0704030504030204" pitchFamily="34" charset="0"/>
              </a:rPr>
              <a:t>400,000 jobs</a:t>
            </a:r>
          </a:p>
        </p:txBody>
      </p:sp>
      <p:sp>
        <p:nvSpPr>
          <p:cNvPr id="54276" name="Line 8">
            <a:extLst>
              <a:ext uri="{FF2B5EF4-FFF2-40B4-BE49-F238E27FC236}">
                <a16:creationId xmlns:a16="http://schemas.microsoft.com/office/drawing/2014/main" id="{8B1D525F-8A55-4D90-9EC8-CEB8639C90F8}"/>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277" name="Line 9">
            <a:extLst>
              <a:ext uri="{FF2B5EF4-FFF2-40B4-BE49-F238E27FC236}">
                <a16:creationId xmlns:a16="http://schemas.microsoft.com/office/drawing/2014/main" id="{B0471885-4FE9-4CB8-A57E-0E7073F7C334}"/>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278" name="Line 10">
            <a:extLst>
              <a:ext uri="{FF2B5EF4-FFF2-40B4-BE49-F238E27FC236}">
                <a16:creationId xmlns:a16="http://schemas.microsoft.com/office/drawing/2014/main" id="{A992DDEF-ECEA-4E14-A759-4E6C52250624}"/>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279" name="Line 11">
            <a:extLst>
              <a:ext uri="{FF2B5EF4-FFF2-40B4-BE49-F238E27FC236}">
                <a16:creationId xmlns:a16="http://schemas.microsoft.com/office/drawing/2014/main" id="{BBA05AEA-3BFD-4A7C-8A2F-13885A176A96}"/>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280" name="Line 12">
            <a:extLst>
              <a:ext uri="{FF2B5EF4-FFF2-40B4-BE49-F238E27FC236}">
                <a16:creationId xmlns:a16="http://schemas.microsoft.com/office/drawing/2014/main" id="{8FEEAA6E-5375-4D58-BDAE-3416755B711B}"/>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4281" name="Line 13">
            <a:extLst>
              <a:ext uri="{FF2B5EF4-FFF2-40B4-BE49-F238E27FC236}">
                <a16:creationId xmlns:a16="http://schemas.microsoft.com/office/drawing/2014/main" id="{57525BA9-7A1D-4BE7-82EB-0D5D0DD8C1F7}"/>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4282" name="Group 14">
            <a:extLst>
              <a:ext uri="{FF2B5EF4-FFF2-40B4-BE49-F238E27FC236}">
                <a16:creationId xmlns:a16="http://schemas.microsoft.com/office/drawing/2014/main" id="{DDFA22E9-8083-43D8-8462-F3359D4841F7}"/>
              </a:ext>
            </a:extLst>
          </p:cNvPr>
          <p:cNvGrpSpPr>
            <a:grpSpLocks/>
          </p:cNvGrpSpPr>
          <p:nvPr/>
        </p:nvGrpSpPr>
        <p:grpSpPr bwMode="auto">
          <a:xfrm>
            <a:off x="0" y="609600"/>
            <a:ext cx="9144000" cy="3200400"/>
            <a:chOff x="0" y="768"/>
            <a:chExt cx="5760" cy="2016"/>
          </a:xfrm>
          <a:solidFill>
            <a:srgbClr val="5B89C1"/>
          </a:solidFill>
        </p:grpSpPr>
        <p:sp>
          <p:nvSpPr>
            <p:cNvPr id="54295" name="AutoShape 15">
              <a:extLst>
                <a:ext uri="{FF2B5EF4-FFF2-40B4-BE49-F238E27FC236}">
                  <a16:creationId xmlns:a16="http://schemas.microsoft.com/office/drawing/2014/main" id="{73A1B938-0C89-419D-8DED-4EC9F5FBEA8E}"/>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4296" name="Line 16">
              <a:extLst>
                <a:ext uri="{FF2B5EF4-FFF2-40B4-BE49-F238E27FC236}">
                  <a16:creationId xmlns:a16="http://schemas.microsoft.com/office/drawing/2014/main" id="{944F79C5-E885-415D-A329-C83045DCF334}"/>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54297" name="Line 17">
              <a:extLst>
                <a:ext uri="{FF2B5EF4-FFF2-40B4-BE49-F238E27FC236}">
                  <a16:creationId xmlns:a16="http://schemas.microsoft.com/office/drawing/2014/main" id="{6329854F-0CF3-417A-91ED-C14CEB98598A}"/>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54283" name="Picture 18" descr="C:\WINDOWS\Desktop\REAL Millionaire Template\5050.gif">
            <a:extLst>
              <a:ext uri="{FF2B5EF4-FFF2-40B4-BE49-F238E27FC236}">
                <a16:creationId xmlns:a16="http://schemas.microsoft.com/office/drawing/2014/main" id="{7CAD4F8F-1FD2-4CAB-873B-3509739F47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84" name="Picture 19" descr="C:\WINDOWS\Desktop\REAL Millionaire Template\phone.gif">
            <a:extLst>
              <a:ext uri="{FF2B5EF4-FFF2-40B4-BE49-F238E27FC236}">
                <a16:creationId xmlns:a16="http://schemas.microsoft.com/office/drawing/2014/main" id="{A1389EFB-15C9-4990-9911-7654311872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85" name="Picture 20" descr="C:\WINDOWS\Desktop\REAL Millionaire Template\audience.gif">
            <a:extLst>
              <a:ext uri="{FF2B5EF4-FFF2-40B4-BE49-F238E27FC236}">
                <a16:creationId xmlns:a16="http://schemas.microsoft.com/office/drawing/2014/main" id="{82156830-C5B8-4533-BBF8-205DF422194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87" name="AutoShape 22">
            <a:extLst>
              <a:ext uri="{FF2B5EF4-FFF2-40B4-BE49-F238E27FC236}">
                <a16:creationId xmlns:a16="http://schemas.microsoft.com/office/drawing/2014/main" id="{F64CCFDE-B4A4-4EFB-9A9F-E066F441FE3E}"/>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4288" name="Text Box 23">
            <a:extLst>
              <a:ext uri="{FF2B5EF4-FFF2-40B4-BE49-F238E27FC236}">
                <a16:creationId xmlns:a16="http://schemas.microsoft.com/office/drawing/2014/main" id="{A4BBD94E-F374-465C-83BC-FC6B37BFA8BA}"/>
              </a:ext>
            </a:extLst>
          </p:cNvPr>
          <p:cNvSpPr txBox="1">
            <a:spLocks noChangeArrowheads="1"/>
          </p:cNvSpPr>
          <p:nvPr/>
        </p:nvSpPr>
        <p:spPr bwMode="auto">
          <a:xfrm>
            <a:off x="4724400" y="4800600"/>
            <a:ext cx="193014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 jobs</a:t>
            </a:r>
          </a:p>
        </p:txBody>
      </p:sp>
      <p:sp>
        <p:nvSpPr>
          <p:cNvPr id="54289" name="AutoShape 24">
            <a:extLst>
              <a:ext uri="{FF2B5EF4-FFF2-40B4-BE49-F238E27FC236}">
                <a16:creationId xmlns:a16="http://schemas.microsoft.com/office/drawing/2014/main" id="{7E2E065C-EF1D-4635-9D6B-A81E912C9693}"/>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4290" name="Text Box 25">
            <a:extLst>
              <a:ext uri="{FF2B5EF4-FFF2-40B4-BE49-F238E27FC236}">
                <a16:creationId xmlns:a16="http://schemas.microsoft.com/office/drawing/2014/main" id="{67F91585-0771-4125-B8CA-55C54B6C276E}"/>
              </a:ext>
            </a:extLst>
          </p:cNvPr>
          <p:cNvSpPr txBox="1">
            <a:spLocks noChangeArrowheads="1"/>
          </p:cNvSpPr>
          <p:nvPr/>
        </p:nvSpPr>
        <p:spPr bwMode="auto">
          <a:xfrm>
            <a:off x="685800" y="5791200"/>
            <a:ext cx="20874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250,000 jobs</a:t>
            </a:r>
          </a:p>
        </p:txBody>
      </p:sp>
      <p:sp>
        <p:nvSpPr>
          <p:cNvPr id="54291" name="AutoShape 26">
            <a:extLst>
              <a:ext uri="{FF2B5EF4-FFF2-40B4-BE49-F238E27FC236}">
                <a16:creationId xmlns:a16="http://schemas.microsoft.com/office/drawing/2014/main" id="{D9A8F004-8059-497F-A9F2-58D7C486A3B6}"/>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4292" name="Text Box 27">
            <a:extLst>
              <a:ext uri="{FF2B5EF4-FFF2-40B4-BE49-F238E27FC236}">
                <a16:creationId xmlns:a16="http://schemas.microsoft.com/office/drawing/2014/main" id="{F907F048-69E5-41FE-BC2E-7EC40AE84C57}"/>
              </a:ext>
            </a:extLst>
          </p:cNvPr>
          <p:cNvSpPr txBox="1">
            <a:spLocks noChangeArrowheads="1"/>
          </p:cNvSpPr>
          <p:nvPr/>
        </p:nvSpPr>
        <p:spPr bwMode="auto">
          <a:xfrm>
            <a:off x="4724400" y="5791200"/>
            <a:ext cx="192867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85,000 jobs</a:t>
            </a:r>
          </a:p>
        </p:txBody>
      </p:sp>
      <p:sp>
        <p:nvSpPr>
          <p:cNvPr id="54293" name="AutoShape 28">
            <a:hlinkClick r:id="rId6" action="ppaction://hlinksldjump" highlightClick="1"/>
            <a:extLst>
              <a:ext uri="{FF2B5EF4-FFF2-40B4-BE49-F238E27FC236}">
                <a16:creationId xmlns:a16="http://schemas.microsoft.com/office/drawing/2014/main" id="{232144E9-2106-4638-8D8E-B7E34AF2B01C}"/>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653" name="AutoShape 29">
            <a:hlinkClick r:id="rId7" action="ppaction://hlinksldjump"/>
            <a:extLst>
              <a:ext uri="{FF2B5EF4-FFF2-40B4-BE49-F238E27FC236}">
                <a16:creationId xmlns:a16="http://schemas.microsoft.com/office/drawing/2014/main" id="{8624F7E1-F116-4B56-82BE-D500E73D3A06}"/>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6237B24C-E007-447C-8149-41F6BFF8E5C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86942CD4-397F-4997-9520-0A16C7EEB550}"/>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AutoShape 6">
            <a:extLst>
              <a:ext uri="{FF2B5EF4-FFF2-40B4-BE49-F238E27FC236}">
                <a16:creationId xmlns:a16="http://schemas.microsoft.com/office/drawing/2014/main" id="{636F65DE-5AF7-4DBF-819A-6F4F3D10ACE1}"/>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6323" name="Text Box 7">
            <a:extLst>
              <a:ext uri="{FF2B5EF4-FFF2-40B4-BE49-F238E27FC236}">
                <a16:creationId xmlns:a16="http://schemas.microsoft.com/office/drawing/2014/main" id="{A80CDC58-9A32-45AB-8D04-CDDD14488929}"/>
              </a:ext>
            </a:extLst>
          </p:cNvPr>
          <p:cNvSpPr txBox="1">
            <a:spLocks noChangeArrowheads="1"/>
          </p:cNvSpPr>
          <p:nvPr/>
        </p:nvSpPr>
        <p:spPr bwMode="auto">
          <a:xfrm>
            <a:off x="685800" y="4800600"/>
            <a:ext cx="89639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1st</a:t>
            </a:r>
            <a:endParaRPr lang="en-US" altLang="en-US" sz="2000" b="0" dirty="0">
              <a:solidFill>
                <a:schemeClr val="bg1"/>
              </a:solidFill>
              <a:latin typeface="Arial Rounded MT Bold" panose="020F0704030504030204" pitchFamily="34" charset="0"/>
            </a:endParaRPr>
          </a:p>
        </p:txBody>
      </p:sp>
      <p:sp>
        <p:nvSpPr>
          <p:cNvPr id="56324" name="Line 8">
            <a:extLst>
              <a:ext uri="{FF2B5EF4-FFF2-40B4-BE49-F238E27FC236}">
                <a16:creationId xmlns:a16="http://schemas.microsoft.com/office/drawing/2014/main" id="{954FAACB-A8A1-470D-9572-7D5E94B981C4}"/>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25" name="Line 9">
            <a:extLst>
              <a:ext uri="{FF2B5EF4-FFF2-40B4-BE49-F238E27FC236}">
                <a16:creationId xmlns:a16="http://schemas.microsoft.com/office/drawing/2014/main" id="{88233A51-3544-48FB-B10A-E6DBF532CC89}"/>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26" name="Line 10">
            <a:extLst>
              <a:ext uri="{FF2B5EF4-FFF2-40B4-BE49-F238E27FC236}">
                <a16:creationId xmlns:a16="http://schemas.microsoft.com/office/drawing/2014/main" id="{8E29DA16-6FB8-4FA4-A291-6A7CA9D02025}"/>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27" name="Line 11">
            <a:extLst>
              <a:ext uri="{FF2B5EF4-FFF2-40B4-BE49-F238E27FC236}">
                <a16:creationId xmlns:a16="http://schemas.microsoft.com/office/drawing/2014/main" id="{8AD5F27C-B0AF-4B86-8E50-EC90ED053D0D}"/>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28" name="Line 12">
            <a:extLst>
              <a:ext uri="{FF2B5EF4-FFF2-40B4-BE49-F238E27FC236}">
                <a16:creationId xmlns:a16="http://schemas.microsoft.com/office/drawing/2014/main" id="{58710F87-A8A9-4859-B95A-430BFF4F3D60}"/>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6329" name="Line 13">
            <a:extLst>
              <a:ext uri="{FF2B5EF4-FFF2-40B4-BE49-F238E27FC236}">
                <a16:creationId xmlns:a16="http://schemas.microsoft.com/office/drawing/2014/main" id="{128882B2-52B2-40FE-A960-580F3FD87023}"/>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6330" name="Group 14">
            <a:extLst>
              <a:ext uri="{FF2B5EF4-FFF2-40B4-BE49-F238E27FC236}">
                <a16:creationId xmlns:a16="http://schemas.microsoft.com/office/drawing/2014/main" id="{FC24C49C-5527-499B-B7D3-F2CC16ABD040}"/>
              </a:ext>
            </a:extLst>
          </p:cNvPr>
          <p:cNvGrpSpPr>
            <a:grpSpLocks/>
          </p:cNvGrpSpPr>
          <p:nvPr/>
        </p:nvGrpSpPr>
        <p:grpSpPr bwMode="auto">
          <a:xfrm>
            <a:off x="0" y="609600"/>
            <a:ext cx="9144000" cy="3200400"/>
            <a:chOff x="0" y="768"/>
            <a:chExt cx="5760" cy="2016"/>
          </a:xfrm>
          <a:solidFill>
            <a:srgbClr val="5B89C1"/>
          </a:solidFill>
        </p:grpSpPr>
        <p:sp>
          <p:nvSpPr>
            <p:cNvPr id="56343" name="AutoShape 15">
              <a:extLst>
                <a:ext uri="{FF2B5EF4-FFF2-40B4-BE49-F238E27FC236}">
                  <a16:creationId xmlns:a16="http://schemas.microsoft.com/office/drawing/2014/main" id="{63D74CC3-8E2A-46D1-94A4-E445950314A1}"/>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6344" name="Line 16">
              <a:extLst>
                <a:ext uri="{FF2B5EF4-FFF2-40B4-BE49-F238E27FC236}">
                  <a16:creationId xmlns:a16="http://schemas.microsoft.com/office/drawing/2014/main" id="{871B8060-F227-417B-BE4B-D69F9F3D6DB1}"/>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56345" name="Line 17">
              <a:extLst>
                <a:ext uri="{FF2B5EF4-FFF2-40B4-BE49-F238E27FC236}">
                  <a16:creationId xmlns:a16="http://schemas.microsoft.com/office/drawing/2014/main" id="{38F49C1C-D9C8-4378-9DD2-EDC70C118BB9}"/>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56331" name="Picture 18" descr="C:\WINDOWS\Desktop\REAL Millionaire Template\5050.gif">
            <a:extLst>
              <a:ext uri="{FF2B5EF4-FFF2-40B4-BE49-F238E27FC236}">
                <a16:creationId xmlns:a16="http://schemas.microsoft.com/office/drawing/2014/main" id="{F2EB8E1B-B6C8-4DED-ACB6-787D9D0F9CF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2" name="Picture 19" descr="C:\WINDOWS\Desktop\REAL Millionaire Template\phone.gif">
            <a:extLst>
              <a:ext uri="{FF2B5EF4-FFF2-40B4-BE49-F238E27FC236}">
                <a16:creationId xmlns:a16="http://schemas.microsoft.com/office/drawing/2014/main" id="{354A8553-A7C3-4EE4-9AB1-9AE6884BC0F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6333" name="Picture 20" descr="C:\WINDOWS\Desktop\REAL Millionaire Template\audience.gif">
            <a:extLst>
              <a:ext uri="{FF2B5EF4-FFF2-40B4-BE49-F238E27FC236}">
                <a16:creationId xmlns:a16="http://schemas.microsoft.com/office/drawing/2014/main" id="{0B05C42F-3B2A-4984-AE55-C2B1349838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6335" name="AutoShape 22">
            <a:extLst>
              <a:ext uri="{FF2B5EF4-FFF2-40B4-BE49-F238E27FC236}">
                <a16:creationId xmlns:a16="http://schemas.microsoft.com/office/drawing/2014/main" id="{0A6B8937-005B-42A9-B2F2-4E941FDC48B3}"/>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6336" name="Text Box 23">
            <a:extLst>
              <a:ext uri="{FF2B5EF4-FFF2-40B4-BE49-F238E27FC236}">
                <a16:creationId xmlns:a16="http://schemas.microsoft.com/office/drawing/2014/main" id="{A5267AD2-0746-4733-A4B4-4B26ABDDD054}"/>
              </a:ext>
            </a:extLst>
          </p:cNvPr>
          <p:cNvSpPr txBox="1">
            <a:spLocks noChangeArrowheads="1"/>
          </p:cNvSpPr>
          <p:nvPr/>
        </p:nvSpPr>
        <p:spPr bwMode="auto">
          <a:xfrm>
            <a:off x="4724400" y="4800600"/>
            <a:ext cx="105169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38th</a:t>
            </a:r>
            <a:endParaRPr lang="en-US" altLang="en-US" sz="2000" b="0" dirty="0">
              <a:solidFill>
                <a:schemeClr val="bg1"/>
              </a:solidFill>
              <a:latin typeface="Arial Rounded MT Bold" panose="020F0704030504030204" pitchFamily="34" charset="0"/>
            </a:endParaRPr>
          </a:p>
        </p:txBody>
      </p:sp>
      <p:sp>
        <p:nvSpPr>
          <p:cNvPr id="56337" name="AutoShape 24">
            <a:extLst>
              <a:ext uri="{FF2B5EF4-FFF2-40B4-BE49-F238E27FC236}">
                <a16:creationId xmlns:a16="http://schemas.microsoft.com/office/drawing/2014/main" id="{81272259-A5B0-4A9D-A1B3-6EA1C6FAC427}"/>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6338" name="Text Box 25">
            <a:extLst>
              <a:ext uri="{FF2B5EF4-FFF2-40B4-BE49-F238E27FC236}">
                <a16:creationId xmlns:a16="http://schemas.microsoft.com/office/drawing/2014/main" id="{C9670DCB-245D-4D01-BC97-CE825FDF3BD4}"/>
              </a:ext>
            </a:extLst>
          </p:cNvPr>
          <p:cNvSpPr txBox="1">
            <a:spLocks noChangeArrowheads="1"/>
          </p:cNvSpPr>
          <p:nvPr/>
        </p:nvSpPr>
        <p:spPr bwMode="auto">
          <a:xfrm>
            <a:off x="685800" y="5791200"/>
            <a:ext cx="10567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24th</a:t>
            </a:r>
            <a:endParaRPr lang="en-US" altLang="en-US" sz="2000" b="0" dirty="0">
              <a:solidFill>
                <a:schemeClr val="bg1"/>
              </a:solidFill>
              <a:latin typeface="Arial Rounded MT Bold" panose="020F0704030504030204" pitchFamily="34" charset="0"/>
            </a:endParaRPr>
          </a:p>
        </p:txBody>
      </p:sp>
      <p:sp>
        <p:nvSpPr>
          <p:cNvPr id="56339" name="AutoShape 26">
            <a:extLst>
              <a:ext uri="{FF2B5EF4-FFF2-40B4-BE49-F238E27FC236}">
                <a16:creationId xmlns:a16="http://schemas.microsoft.com/office/drawing/2014/main" id="{BBE0F2B8-B0DA-4EC0-A3EB-80B25C05D8BA}"/>
              </a:ext>
            </a:extLst>
          </p:cNvPr>
          <p:cNvSpPr>
            <a:spLocks noChangeArrowheads="1"/>
          </p:cNvSpPr>
          <p:nvPr/>
        </p:nvSpPr>
        <p:spPr bwMode="auto">
          <a:xfrm>
            <a:off x="4648200" y="56388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6340" name="Text Box 27">
            <a:extLst>
              <a:ext uri="{FF2B5EF4-FFF2-40B4-BE49-F238E27FC236}">
                <a16:creationId xmlns:a16="http://schemas.microsoft.com/office/drawing/2014/main" id="{47968B0F-6D76-49AB-8196-816CA5D022F1}"/>
              </a:ext>
            </a:extLst>
          </p:cNvPr>
          <p:cNvSpPr txBox="1">
            <a:spLocks noChangeArrowheads="1"/>
          </p:cNvSpPr>
          <p:nvPr/>
        </p:nvSpPr>
        <p:spPr bwMode="auto">
          <a:xfrm>
            <a:off x="4724400" y="5791200"/>
            <a:ext cx="10502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D. </a:t>
            </a:r>
            <a:r>
              <a:rPr lang="en-US" altLang="en-US" sz="2000" b="0" u="sng" dirty="0">
                <a:latin typeface="Arial Rounded MT Bold" panose="020F0704030504030204" pitchFamily="34" charset="0"/>
              </a:rPr>
              <a:t>50th</a:t>
            </a:r>
            <a:endParaRPr lang="en-US" altLang="en-US" sz="2000" b="0" dirty="0">
              <a:latin typeface="Arial Rounded MT Bold" panose="020F0704030504030204" pitchFamily="34" charset="0"/>
            </a:endParaRPr>
          </a:p>
        </p:txBody>
      </p:sp>
      <p:sp>
        <p:nvSpPr>
          <p:cNvPr id="56341" name="AutoShape 28">
            <a:hlinkClick r:id="rId6" action="ppaction://hlinksldjump" highlightClick="1"/>
            <a:extLst>
              <a:ext uri="{FF2B5EF4-FFF2-40B4-BE49-F238E27FC236}">
                <a16:creationId xmlns:a16="http://schemas.microsoft.com/office/drawing/2014/main" id="{F2108C58-D584-4748-BEB3-D1ED7BD6BE42}"/>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7677" name="AutoShape 29">
            <a:hlinkClick r:id="rId7" action="ppaction://hlinksldjump"/>
            <a:extLst>
              <a:ext uri="{FF2B5EF4-FFF2-40B4-BE49-F238E27FC236}">
                <a16:creationId xmlns:a16="http://schemas.microsoft.com/office/drawing/2014/main" id="{FDCE84A6-8A4F-4651-90C2-4E22F78F004A}"/>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4D30007C-C272-4DAC-8429-C38A7DEA3BD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4D1812CA-349E-473D-A185-1CB5E6B35FE1}"/>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3">
            <a:extLst>
              <a:ext uri="{FF2B5EF4-FFF2-40B4-BE49-F238E27FC236}">
                <a16:creationId xmlns:a16="http://schemas.microsoft.com/office/drawing/2014/main" id="{C43D294D-B8EF-4F1D-9C5A-96E54F7E0D98}"/>
              </a:ext>
            </a:extLst>
          </p:cNvPr>
          <p:cNvSpPr>
            <a:spLocks noGrp="1" noChangeArrowheads="1"/>
          </p:cNvSpPr>
          <p:nvPr>
            <p:ph type="body" idx="1"/>
          </p:nvPr>
        </p:nvSpPr>
        <p:spPr>
          <a:xfrm>
            <a:off x="685800" y="1371600"/>
            <a:ext cx="7772400" cy="4114800"/>
          </a:xfrm>
        </p:spPr>
        <p:txBody>
          <a:bodyPr/>
          <a:lstStyle/>
          <a:p>
            <a:r>
              <a:rPr lang="en-US" altLang="en-US" sz="1800" dirty="0">
                <a:latin typeface="Arial" panose="020B0604020202020204" pitchFamily="34" charset="0"/>
                <a:cs typeface="Arial" panose="020B0604020202020204" pitchFamily="34" charset="0"/>
              </a:rPr>
              <a:t>The Phone-a-Friend lifeline can be used to ask </a:t>
            </a:r>
            <a:r>
              <a:rPr lang="en-US" altLang="en-US" sz="1800" b="1" dirty="0">
                <a:latin typeface="Arial" panose="020B0604020202020204" pitchFamily="34" charset="0"/>
                <a:cs typeface="Arial" panose="020B0604020202020204" pitchFamily="34" charset="0"/>
              </a:rPr>
              <a:t>one</a:t>
            </a:r>
            <a:r>
              <a:rPr lang="en-US" altLang="en-US" sz="1800" dirty="0">
                <a:latin typeface="Arial" panose="020B0604020202020204" pitchFamily="34" charset="0"/>
                <a:cs typeface="Arial" panose="020B0604020202020204" pitchFamily="34" charset="0"/>
              </a:rPr>
              <a:t> other student to help out. Clicking on the Phone-a-Friend lifeline icon will link to a 30-second timer slide. The timer will begin on a mouse-click, and will count down to zero. Once the slide reaches zero, clicking on the </a:t>
            </a:r>
            <a:r>
              <a:rPr lang="en-US" altLang="en-US" sz="1800" b="1" dirty="0">
                <a:latin typeface="Arial" panose="020B0604020202020204" pitchFamily="34" charset="0"/>
                <a:cs typeface="Arial" panose="020B0604020202020204" pitchFamily="34" charset="0"/>
              </a:rPr>
              <a:t>curved arrow</a:t>
            </a:r>
            <a:r>
              <a:rPr lang="en-US" altLang="en-US" sz="1800" dirty="0">
                <a:latin typeface="Arial" panose="020B0604020202020204" pitchFamily="34" charset="0"/>
                <a:cs typeface="Arial" panose="020B0604020202020204" pitchFamily="34" charset="0"/>
              </a:rPr>
              <a:t> icon will return to the previous slide (the question slide)&gt;</a:t>
            </a: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endParaRPr lang="en-US" altLang="en-US" sz="1800" dirty="0">
              <a:latin typeface="Arial" panose="020B0604020202020204" pitchFamily="34" charset="0"/>
              <a:cs typeface="Arial" panose="020B0604020202020204" pitchFamily="34" charset="0"/>
            </a:endParaRPr>
          </a:p>
          <a:p>
            <a:r>
              <a:rPr lang="en-US" altLang="en-US" sz="1800" dirty="0">
                <a:latin typeface="Arial" panose="020B0604020202020204" pitchFamily="34" charset="0"/>
                <a:cs typeface="Arial" panose="020B0604020202020204" pitchFamily="34" charset="0"/>
              </a:rPr>
              <a:t>ICONS:</a:t>
            </a:r>
          </a:p>
          <a:p>
            <a:pPr lvl="1"/>
            <a:r>
              <a:rPr lang="en-US" altLang="en-US" sz="1800" b="1" dirty="0">
                <a:latin typeface="Arial" panose="020B0604020202020204" pitchFamily="34" charset="0"/>
                <a:cs typeface="Arial" panose="020B0604020202020204" pitchFamily="34" charset="0"/>
              </a:rPr>
              <a:t>?</a:t>
            </a:r>
            <a:r>
              <a:rPr lang="en-US" altLang="en-US" sz="1800" dirty="0">
                <a:latin typeface="Arial" panose="020B0604020202020204" pitchFamily="34" charset="0"/>
                <a:cs typeface="Arial" panose="020B0604020202020204" pitchFamily="34" charset="0"/>
              </a:rPr>
              <a:t>    Takes you to the answer slide</a:t>
            </a:r>
          </a:p>
          <a:p>
            <a:pPr lvl="1"/>
            <a:r>
              <a:rPr lang="en-US" altLang="en-US" sz="1800" b="1" dirty="0">
                <a:latin typeface="Arial" panose="020B0604020202020204" pitchFamily="34" charset="0"/>
                <a:cs typeface="Arial" panose="020B0604020202020204" pitchFamily="34" charset="0"/>
              </a:rPr>
              <a:t>Star </a:t>
            </a:r>
            <a:r>
              <a:rPr lang="en-US" altLang="en-US" sz="1800" dirty="0">
                <a:latin typeface="Arial" panose="020B0604020202020204" pitchFamily="34" charset="0"/>
                <a:cs typeface="Arial" panose="020B0604020202020204" pitchFamily="34" charset="0"/>
              </a:rPr>
              <a:t>   Takes you from the answer slide to the Money Won slide</a:t>
            </a:r>
          </a:p>
          <a:p>
            <a:pPr lvl="1"/>
            <a:r>
              <a:rPr lang="en-US" altLang="en-US" sz="1800" b="1" dirty="0">
                <a:latin typeface="Arial" panose="020B0604020202020204" pitchFamily="34" charset="0"/>
                <a:cs typeface="Arial" panose="020B0604020202020204" pitchFamily="34" charset="0"/>
              </a:rPr>
              <a:t>House</a:t>
            </a:r>
            <a:r>
              <a:rPr lang="en-US" altLang="en-US" sz="1800" dirty="0">
                <a:latin typeface="Arial" panose="020B0604020202020204" pitchFamily="34" charset="0"/>
                <a:cs typeface="Arial" panose="020B0604020202020204" pitchFamily="34" charset="0"/>
              </a:rPr>
              <a:t>   Takes you back to the Cash Board</a:t>
            </a:r>
          </a:p>
          <a:p>
            <a:r>
              <a:rPr lang="en-US" altLang="en-US" sz="1800" dirty="0">
                <a:latin typeface="Arial" panose="020B0604020202020204" pitchFamily="34" charset="0"/>
                <a:cs typeface="Arial" panose="020B0604020202020204" pitchFamily="34" charset="0"/>
              </a:rPr>
              <a:t>If using the game for another person or another class, close the game and re-open it (this is to reset the links on the game board back to orange).</a:t>
            </a:r>
          </a:p>
        </p:txBody>
      </p:sp>
      <p:pic>
        <p:nvPicPr>
          <p:cNvPr id="38915" name="Picture 17" descr="image006">
            <a:extLst>
              <a:ext uri="{FF2B5EF4-FFF2-40B4-BE49-F238E27FC236}">
                <a16:creationId xmlns:a16="http://schemas.microsoft.com/office/drawing/2014/main" id="{7D2E8DC7-9BC9-4048-A9AF-EB36E3D8313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15200" y="5839480"/>
            <a:ext cx="14859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6" name="Rectangle 2">
            <a:extLst>
              <a:ext uri="{FF2B5EF4-FFF2-40B4-BE49-F238E27FC236}">
                <a16:creationId xmlns:a16="http://schemas.microsoft.com/office/drawing/2014/main" id="{D0B54E92-615B-4102-BADA-72B08E2259E6}"/>
              </a:ext>
            </a:extLst>
          </p:cNvPr>
          <p:cNvSpPr>
            <a:spLocks noGrp="1" noChangeArrowheads="1"/>
          </p:cNvSpPr>
          <p:nvPr>
            <p:ph type="title"/>
          </p:nvPr>
        </p:nvSpPr>
        <p:spPr>
          <a:xfrm>
            <a:off x="639763" y="228600"/>
            <a:ext cx="2895600" cy="1143000"/>
          </a:xfrm>
        </p:spPr>
        <p:txBody>
          <a:bodyPr/>
          <a:lstStyle/>
          <a:p>
            <a:pPr algn="l"/>
            <a:r>
              <a:rPr lang="en-US" altLang="en-US" sz="2600" b="1">
                <a:solidFill>
                  <a:srgbClr val="00385F"/>
                </a:solidFill>
                <a:latin typeface="Arial" panose="020B0604020202020204" pitchFamily="34" charset="0"/>
                <a:cs typeface="Arial" panose="020B0604020202020204" pitchFamily="34" charset="0"/>
              </a:rPr>
              <a:t>Setting up Game</a:t>
            </a:r>
          </a:p>
        </p:txBody>
      </p:sp>
      <p:sp>
        <p:nvSpPr>
          <p:cNvPr id="38917" name="TextBox 2">
            <a:extLst>
              <a:ext uri="{FF2B5EF4-FFF2-40B4-BE49-F238E27FC236}">
                <a16:creationId xmlns:a16="http://schemas.microsoft.com/office/drawing/2014/main" id="{5F1ADB8A-045F-4234-901F-B1F124F9023D}"/>
              </a:ext>
            </a:extLst>
          </p:cNvPr>
          <p:cNvSpPr txBox="1">
            <a:spLocks noChangeArrowheads="1"/>
          </p:cNvSpPr>
          <p:nvPr/>
        </p:nvSpPr>
        <p:spPr bwMode="auto">
          <a:xfrm>
            <a:off x="685800" y="3061202"/>
            <a:ext cx="7666037"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r>
              <a:rPr lang="en-US" altLang="en-US" sz="1400" dirty="0">
                <a:solidFill>
                  <a:srgbClr val="00385F"/>
                </a:solidFill>
                <a:latin typeface="Arial" panose="020B0604020202020204" pitchFamily="34" charset="0"/>
                <a:cs typeface="Arial" panose="020B0604020202020204" pitchFamily="34" charset="0"/>
              </a:rPr>
              <a:t>USAGE NOTE: the question and answers are not visible during the clock countdown and returning to the question slide before the clock finishes will reset the clock.</a:t>
            </a:r>
          </a:p>
          <a:p>
            <a:endParaRPr lang="en-US" altLang="en-US" sz="1200" dirty="0">
              <a:latin typeface="Arial" panose="020B0604020202020204" pitchFamily="34" charset="0"/>
              <a:cs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8370" name="AutoShape 6">
            <a:extLst>
              <a:ext uri="{FF2B5EF4-FFF2-40B4-BE49-F238E27FC236}">
                <a16:creationId xmlns:a16="http://schemas.microsoft.com/office/drawing/2014/main" id="{F1A9B58A-7A33-4EA1-8C56-D977AD0F53DF}"/>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8371" name="Text Box 7">
            <a:extLst>
              <a:ext uri="{FF2B5EF4-FFF2-40B4-BE49-F238E27FC236}">
                <a16:creationId xmlns:a16="http://schemas.microsoft.com/office/drawing/2014/main" id="{F9C0A4D2-CAD8-4553-B969-0FC31B5499CA}"/>
              </a:ext>
            </a:extLst>
          </p:cNvPr>
          <p:cNvSpPr txBox="1">
            <a:spLocks noChangeArrowheads="1"/>
          </p:cNvSpPr>
          <p:nvPr/>
        </p:nvSpPr>
        <p:spPr bwMode="auto">
          <a:xfrm>
            <a:off x="685800" y="4800600"/>
            <a:ext cx="13548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$5,600</a:t>
            </a:r>
            <a:endParaRPr lang="en-US" altLang="en-US" sz="2000" b="0" dirty="0">
              <a:solidFill>
                <a:schemeClr val="bg1"/>
              </a:solidFill>
              <a:latin typeface="Arial Rounded MT Bold" panose="020F0704030504030204" pitchFamily="34" charset="0"/>
            </a:endParaRPr>
          </a:p>
        </p:txBody>
      </p:sp>
      <p:sp>
        <p:nvSpPr>
          <p:cNvPr id="58372" name="Line 8">
            <a:extLst>
              <a:ext uri="{FF2B5EF4-FFF2-40B4-BE49-F238E27FC236}">
                <a16:creationId xmlns:a16="http://schemas.microsoft.com/office/drawing/2014/main" id="{4401A059-E4DD-4C7B-B3F8-62482E16D986}"/>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373" name="Line 9">
            <a:extLst>
              <a:ext uri="{FF2B5EF4-FFF2-40B4-BE49-F238E27FC236}">
                <a16:creationId xmlns:a16="http://schemas.microsoft.com/office/drawing/2014/main" id="{F614694A-6EC2-437A-A46A-89E4D4CCDCDC}"/>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374" name="Line 10">
            <a:extLst>
              <a:ext uri="{FF2B5EF4-FFF2-40B4-BE49-F238E27FC236}">
                <a16:creationId xmlns:a16="http://schemas.microsoft.com/office/drawing/2014/main" id="{8FB9576A-C57C-469A-9418-3C669D03A6A5}"/>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375" name="Line 11">
            <a:extLst>
              <a:ext uri="{FF2B5EF4-FFF2-40B4-BE49-F238E27FC236}">
                <a16:creationId xmlns:a16="http://schemas.microsoft.com/office/drawing/2014/main" id="{D515F18C-5E31-47F1-8E04-8FC8733C807F}"/>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376" name="Line 12">
            <a:extLst>
              <a:ext uri="{FF2B5EF4-FFF2-40B4-BE49-F238E27FC236}">
                <a16:creationId xmlns:a16="http://schemas.microsoft.com/office/drawing/2014/main" id="{4E255A10-2319-48E3-AFF3-7D51C29F32AF}"/>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8377" name="Line 13">
            <a:extLst>
              <a:ext uri="{FF2B5EF4-FFF2-40B4-BE49-F238E27FC236}">
                <a16:creationId xmlns:a16="http://schemas.microsoft.com/office/drawing/2014/main" id="{C3FFBFCD-920F-4DB7-A074-9B1AA4CD1C78}"/>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58378" name="Group 14">
            <a:extLst>
              <a:ext uri="{FF2B5EF4-FFF2-40B4-BE49-F238E27FC236}">
                <a16:creationId xmlns:a16="http://schemas.microsoft.com/office/drawing/2014/main" id="{BF42773F-234D-430E-BED8-7E9852BD34D3}"/>
              </a:ext>
            </a:extLst>
          </p:cNvPr>
          <p:cNvGrpSpPr>
            <a:grpSpLocks/>
          </p:cNvGrpSpPr>
          <p:nvPr/>
        </p:nvGrpSpPr>
        <p:grpSpPr bwMode="auto">
          <a:xfrm>
            <a:off x="0" y="609600"/>
            <a:ext cx="9144000" cy="3200400"/>
            <a:chOff x="0" y="768"/>
            <a:chExt cx="5760" cy="2016"/>
          </a:xfrm>
          <a:solidFill>
            <a:srgbClr val="5B89C1"/>
          </a:solidFill>
        </p:grpSpPr>
        <p:sp>
          <p:nvSpPr>
            <p:cNvPr id="58391" name="AutoShape 15">
              <a:extLst>
                <a:ext uri="{FF2B5EF4-FFF2-40B4-BE49-F238E27FC236}">
                  <a16:creationId xmlns:a16="http://schemas.microsoft.com/office/drawing/2014/main" id="{88739664-6635-49D2-9434-7B8967D5E811}"/>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8392" name="Line 16">
              <a:extLst>
                <a:ext uri="{FF2B5EF4-FFF2-40B4-BE49-F238E27FC236}">
                  <a16:creationId xmlns:a16="http://schemas.microsoft.com/office/drawing/2014/main" id="{3CC84FB6-1C10-4DCC-8C81-D62CBE722694}"/>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58393" name="Line 17">
              <a:extLst>
                <a:ext uri="{FF2B5EF4-FFF2-40B4-BE49-F238E27FC236}">
                  <a16:creationId xmlns:a16="http://schemas.microsoft.com/office/drawing/2014/main" id="{179F84B9-0EFC-4120-A7A4-117F4C7452B0}"/>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58379" name="Picture 18" descr="C:\WINDOWS\Desktop\REAL Millionaire Template\5050.gif">
            <a:extLst>
              <a:ext uri="{FF2B5EF4-FFF2-40B4-BE49-F238E27FC236}">
                <a16:creationId xmlns:a16="http://schemas.microsoft.com/office/drawing/2014/main" id="{62E60793-EE2D-4DD2-8F03-FCBADDD294C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80" name="Picture 19" descr="C:\WINDOWS\Desktop\REAL Millionaire Template\phone.gif">
            <a:extLst>
              <a:ext uri="{FF2B5EF4-FFF2-40B4-BE49-F238E27FC236}">
                <a16:creationId xmlns:a16="http://schemas.microsoft.com/office/drawing/2014/main" id="{F078F0C2-F839-4583-8BA5-1AEE576BEA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8381" name="Picture 20" descr="C:\WINDOWS\Desktop\REAL Millionaire Template\audience.gif">
            <a:extLst>
              <a:ext uri="{FF2B5EF4-FFF2-40B4-BE49-F238E27FC236}">
                <a16:creationId xmlns:a16="http://schemas.microsoft.com/office/drawing/2014/main" id="{F7D0B2D5-F576-4027-B03A-BC1FC406174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83" name="AutoShape 22">
            <a:extLst>
              <a:ext uri="{FF2B5EF4-FFF2-40B4-BE49-F238E27FC236}">
                <a16:creationId xmlns:a16="http://schemas.microsoft.com/office/drawing/2014/main" id="{5F637A6F-B004-47A7-B0F1-B567F7F6E51C}"/>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8384" name="Text Box 23">
            <a:extLst>
              <a:ext uri="{FF2B5EF4-FFF2-40B4-BE49-F238E27FC236}">
                <a16:creationId xmlns:a16="http://schemas.microsoft.com/office/drawing/2014/main" id="{3E8E81D4-A692-4819-8EB2-F9D397FDFB44}"/>
              </a:ext>
            </a:extLst>
          </p:cNvPr>
          <p:cNvSpPr txBox="1">
            <a:spLocks noChangeArrowheads="1"/>
          </p:cNvSpPr>
          <p:nvPr/>
        </p:nvSpPr>
        <p:spPr bwMode="auto">
          <a:xfrm>
            <a:off x="4724400" y="4800600"/>
            <a:ext cx="14941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$12,400</a:t>
            </a:r>
            <a:endParaRPr lang="en-US" altLang="en-US" sz="2000" b="0" dirty="0">
              <a:solidFill>
                <a:schemeClr val="bg1"/>
              </a:solidFill>
              <a:latin typeface="Arial Rounded MT Bold" panose="020F0704030504030204" pitchFamily="34" charset="0"/>
            </a:endParaRPr>
          </a:p>
        </p:txBody>
      </p:sp>
      <p:sp>
        <p:nvSpPr>
          <p:cNvPr id="58385" name="AutoShape 24">
            <a:extLst>
              <a:ext uri="{FF2B5EF4-FFF2-40B4-BE49-F238E27FC236}">
                <a16:creationId xmlns:a16="http://schemas.microsoft.com/office/drawing/2014/main" id="{9563264C-C873-48E9-971E-A76C3149CF5F}"/>
              </a:ext>
            </a:extLst>
          </p:cNvPr>
          <p:cNvSpPr>
            <a:spLocks noChangeArrowheads="1"/>
          </p:cNvSpPr>
          <p:nvPr/>
        </p:nvSpPr>
        <p:spPr bwMode="auto">
          <a:xfrm>
            <a:off x="609600" y="56388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8386" name="Text Box 25">
            <a:extLst>
              <a:ext uri="{FF2B5EF4-FFF2-40B4-BE49-F238E27FC236}">
                <a16:creationId xmlns:a16="http://schemas.microsoft.com/office/drawing/2014/main" id="{D7BCC76F-03B4-4C0A-92C7-7C233FC4E839}"/>
              </a:ext>
            </a:extLst>
          </p:cNvPr>
          <p:cNvSpPr txBox="1">
            <a:spLocks noChangeArrowheads="1"/>
          </p:cNvSpPr>
          <p:nvPr/>
        </p:nvSpPr>
        <p:spPr bwMode="auto">
          <a:xfrm>
            <a:off x="685800" y="5791200"/>
            <a:ext cx="14991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C. </a:t>
            </a:r>
            <a:r>
              <a:rPr lang="en-US" altLang="en-US" sz="2000" b="0" u="sng" dirty="0">
                <a:latin typeface="Arial Rounded MT Bold" panose="020F0704030504030204" pitchFamily="34" charset="0"/>
              </a:rPr>
              <a:t>$33,400</a:t>
            </a:r>
            <a:endParaRPr lang="en-US" altLang="en-US" sz="2000" b="0" dirty="0">
              <a:latin typeface="Arial Rounded MT Bold" panose="020F0704030504030204" pitchFamily="34" charset="0"/>
            </a:endParaRPr>
          </a:p>
        </p:txBody>
      </p:sp>
      <p:sp>
        <p:nvSpPr>
          <p:cNvPr id="58387" name="AutoShape 26">
            <a:extLst>
              <a:ext uri="{FF2B5EF4-FFF2-40B4-BE49-F238E27FC236}">
                <a16:creationId xmlns:a16="http://schemas.microsoft.com/office/drawing/2014/main" id="{F5E1A178-F928-4DDD-91F8-CF8805F52B00}"/>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8388" name="Text Box 27">
            <a:extLst>
              <a:ext uri="{FF2B5EF4-FFF2-40B4-BE49-F238E27FC236}">
                <a16:creationId xmlns:a16="http://schemas.microsoft.com/office/drawing/2014/main" id="{3CD94F02-96A5-4959-A251-53DA2B863B23}"/>
              </a:ext>
            </a:extLst>
          </p:cNvPr>
          <p:cNvSpPr txBox="1">
            <a:spLocks noChangeArrowheads="1"/>
          </p:cNvSpPr>
          <p:nvPr/>
        </p:nvSpPr>
        <p:spPr bwMode="auto">
          <a:xfrm>
            <a:off x="4724400" y="5791200"/>
            <a:ext cx="149265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$23,200</a:t>
            </a:r>
            <a:endParaRPr lang="en-US" altLang="en-US" sz="2000" b="0" dirty="0">
              <a:solidFill>
                <a:schemeClr val="bg1"/>
              </a:solidFill>
              <a:latin typeface="Arial Rounded MT Bold" panose="020F0704030504030204" pitchFamily="34" charset="0"/>
            </a:endParaRPr>
          </a:p>
        </p:txBody>
      </p:sp>
      <p:sp>
        <p:nvSpPr>
          <p:cNvPr id="58389" name="AutoShape 28">
            <a:hlinkClick r:id="rId6" action="ppaction://hlinksldjump" highlightClick="1"/>
            <a:extLst>
              <a:ext uri="{FF2B5EF4-FFF2-40B4-BE49-F238E27FC236}">
                <a16:creationId xmlns:a16="http://schemas.microsoft.com/office/drawing/2014/main" id="{5569CE7E-A70E-4E32-B4A1-4F566997BF1C}"/>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8701" name="AutoShape 29">
            <a:hlinkClick r:id="rId7" action="ppaction://hlinksldjump"/>
            <a:extLst>
              <a:ext uri="{FF2B5EF4-FFF2-40B4-BE49-F238E27FC236}">
                <a16:creationId xmlns:a16="http://schemas.microsoft.com/office/drawing/2014/main" id="{CEA9C0DF-F27E-4362-9023-1B2D6D396608}"/>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EDBEE48A-4164-444F-8203-1A94AB8D6A2F}"/>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B3A7B0B8-F8D3-4F3B-954A-361E70C4F693}"/>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AutoShape 6">
            <a:extLst>
              <a:ext uri="{FF2B5EF4-FFF2-40B4-BE49-F238E27FC236}">
                <a16:creationId xmlns:a16="http://schemas.microsoft.com/office/drawing/2014/main" id="{0A6EC47C-F2E6-487F-B8A2-4C6939C34423}"/>
              </a:ext>
            </a:extLst>
          </p:cNvPr>
          <p:cNvSpPr>
            <a:spLocks noChangeArrowheads="1"/>
          </p:cNvSpPr>
          <p:nvPr/>
        </p:nvSpPr>
        <p:spPr bwMode="auto">
          <a:xfrm>
            <a:off x="609600" y="4618038"/>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0419" name="Text Box 7">
            <a:extLst>
              <a:ext uri="{FF2B5EF4-FFF2-40B4-BE49-F238E27FC236}">
                <a16:creationId xmlns:a16="http://schemas.microsoft.com/office/drawing/2014/main" id="{305F90B6-5F86-499F-870E-9FB1EE6A8F71}"/>
              </a:ext>
            </a:extLst>
          </p:cNvPr>
          <p:cNvSpPr txBox="1">
            <a:spLocks noChangeArrowheads="1"/>
          </p:cNvSpPr>
          <p:nvPr/>
        </p:nvSpPr>
        <p:spPr bwMode="auto">
          <a:xfrm>
            <a:off x="685800" y="4800600"/>
            <a:ext cx="25010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A. </a:t>
            </a:r>
            <a:r>
              <a:rPr lang="en-US" altLang="en-US" sz="2000" b="0" u="sng" dirty="0">
                <a:latin typeface="Arial Rounded MT Bold" panose="020F0704030504030204" pitchFamily="34" charset="0"/>
              </a:rPr>
              <a:t>16 million meals</a:t>
            </a:r>
            <a:endParaRPr lang="en-US" altLang="en-US" sz="2000" b="0" dirty="0">
              <a:latin typeface="Arial Rounded MT Bold" panose="020F0704030504030204" pitchFamily="34" charset="0"/>
            </a:endParaRPr>
          </a:p>
        </p:txBody>
      </p:sp>
      <p:sp>
        <p:nvSpPr>
          <p:cNvPr id="60420" name="Line 8">
            <a:extLst>
              <a:ext uri="{FF2B5EF4-FFF2-40B4-BE49-F238E27FC236}">
                <a16:creationId xmlns:a16="http://schemas.microsoft.com/office/drawing/2014/main" id="{0DC6937F-12FE-474B-83C7-0BEBE8BD02FD}"/>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421" name="Line 9">
            <a:extLst>
              <a:ext uri="{FF2B5EF4-FFF2-40B4-BE49-F238E27FC236}">
                <a16:creationId xmlns:a16="http://schemas.microsoft.com/office/drawing/2014/main" id="{93214FA7-DB6D-46CB-9A11-0F62B984C520}"/>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422" name="Line 10">
            <a:extLst>
              <a:ext uri="{FF2B5EF4-FFF2-40B4-BE49-F238E27FC236}">
                <a16:creationId xmlns:a16="http://schemas.microsoft.com/office/drawing/2014/main" id="{864B3CEF-B9CA-40BF-962B-C99D64F5FFB9}"/>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423" name="Line 11">
            <a:extLst>
              <a:ext uri="{FF2B5EF4-FFF2-40B4-BE49-F238E27FC236}">
                <a16:creationId xmlns:a16="http://schemas.microsoft.com/office/drawing/2014/main" id="{1CD9AC60-A2FF-4220-AAD2-13B5AC28FB34}"/>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424" name="Line 12">
            <a:extLst>
              <a:ext uri="{FF2B5EF4-FFF2-40B4-BE49-F238E27FC236}">
                <a16:creationId xmlns:a16="http://schemas.microsoft.com/office/drawing/2014/main" id="{B951E6D8-84F7-4DAA-A97B-5FEEB0BE5824}"/>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0425" name="Line 13">
            <a:extLst>
              <a:ext uri="{FF2B5EF4-FFF2-40B4-BE49-F238E27FC236}">
                <a16:creationId xmlns:a16="http://schemas.microsoft.com/office/drawing/2014/main" id="{DD1677D3-347E-4273-B442-FBC209789282}"/>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60426" name="Group 14">
            <a:extLst>
              <a:ext uri="{FF2B5EF4-FFF2-40B4-BE49-F238E27FC236}">
                <a16:creationId xmlns:a16="http://schemas.microsoft.com/office/drawing/2014/main" id="{2BEC0DBC-CF40-4A28-90F7-C812A69108E6}"/>
              </a:ext>
            </a:extLst>
          </p:cNvPr>
          <p:cNvGrpSpPr>
            <a:grpSpLocks/>
          </p:cNvGrpSpPr>
          <p:nvPr/>
        </p:nvGrpSpPr>
        <p:grpSpPr bwMode="auto">
          <a:xfrm>
            <a:off x="0" y="609600"/>
            <a:ext cx="9144000" cy="3200400"/>
            <a:chOff x="0" y="768"/>
            <a:chExt cx="5760" cy="2016"/>
          </a:xfrm>
          <a:solidFill>
            <a:srgbClr val="5B89C1"/>
          </a:solidFill>
        </p:grpSpPr>
        <p:sp>
          <p:nvSpPr>
            <p:cNvPr id="60439" name="AutoShape 15">
              <a:extLst>
                <a:ext uri="{FF2B5EF4-FFF2-40B4-BE49-F238E27FC236}">
                  <a16:creationId xmlns:a16="http://schemas.microsoft.com/office/drawing/2014/main" id="{420E4415-2382-4EDF-A6B9-2D65A419DF25}"/>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0440" name="Line 16">
              <a:extLst>
                <a:ext uri="{FF2B5EF4-FFF2-40B4-BE49-F238E27FC236}">
                  <a16:creationId xmlns:a16="http://schemas.microsoft.com/office/drawing/2014/main" id="{52DB3F28-8506-41CE-9D6D-B4F483A4D4F4}"/>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60441" name="Line 17">
              <a:extLst>
                <a:ext uri="{FF2B5EF4-FFF2-40B4-BE49-F238E27FC236}">
                  <a16:creationId xmlns:a16="http://schemas.microsoft.com/office/drawing/2014/main" id="{B57F982D-C59F-4223-B97B-D17E83539422}"/>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60427" name="Picture 18" descr="C:\WINDOWS\Desktop\REAL Millionaire Template\5050.gif">
            <a:extLst>
              <a:ext uri="{FF2B5EF4-FFF2-40B4-BE49-F238E27FC236}">
                <a16:creationId xmlns:a16="http://schemas.microsoft.com/office/drawing/2014/main" id="{215CDD05-3894-4AA0-89DF-F8D5187FDF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8" name="Picture 19" descr="C:\WINDOWS\Desktop\REAL Millionaire Template\phone.gif">
            <a:extLst>
              <a:ext uri="{FF2B5EF4-FFF2-40B4-BE49-F238E27FC236}">
                <a16:creationId xmlns:a16="http://schemas.microsoft.com/office/drawing/2014/main" id="{FFE37C4A-BCE3-4012-972F-61E32E633CB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0429" name="Picture 20" descr="C:\WINDOWS\Desktop\REAL Millionaire Template\audience.gif">
            <a:extLst>
              <a:ext uri="{FF2B5EF4-FFF2-40B4-BE49-F238E27FC236}">
                <a16:creationId xmlns:a16="http://schemas.microsoft.com/office/drawing/2014/main" id="{0B9A3721-FA3A-4583-B737-CF96B19D65D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0431" name="AutoShape 22">
            <a:extLst>
              <a:ext uri="{FF2B5EF4-FFF2-40B4-BE49-F238E27FC236}">
                <a16:creationId xmlns:a16="http://schemas.microsoft.com/office/drawing/2014/main" id="{1BCA21A2-AA3C-49BC-93FE-97A4732DA43F}"/>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0432" name="Text Box 23">
            <a:extLst>
              <a:ext uri="{FF2B5EF4-FFF2-40B4-BE49-F238E27FC236}">
                <a16:creationId xmlns:a16="http://schemas.microsoft.com/office/drawing/2014/main" id="{64D230B4-C567-46DC-9E6B-33199A430672}"/>
              </a:ext>
            </a:extLst>
          </p:cNvPr>
          <p:cNvSpPr txBox="1">
            <a:spLocks noChangeArrowheads="1"/>
          </p:cNvSpPr>
          <p:nvPr/>
        </p:nvSpPr>
        <p:spPr bwMode="auto">
          <a:xfrm>
            <a:off x="4724400" y="4800600"/>
            <a:ext cx="256813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6.6 million meals</a:t>
            </a:r>
            <a:endParaRPr lang="en-US" altLang="en-US" sz="2000" b="0" dirty="0">
              <a:solidFill>
                <a:schemeClr val="bg1"/>
              </a:solidFill>
              <a:latin typeface="Arial Rounded MT Bold" panose="020F0704030504030204" pitchFamily="34" charset="0"/>
            </a:endParaRPr>
          </a:p>
        </p:txBody>
      </p:sp>
      <p:sp>
        <p:nvSpPr>
          <p:cNvPr id="60433" name="AutoShape 24">
            <a:extLst>
              <a:ext uri="{FF2B5EF4-FFF2-40B4-BE49-F238E27FC236}">
                <a16:creationId xmlns:a16="http://schemas.microsoft.com/office/drawing/2014/main" id="{E92EB2BC-E1D2-47AA-8DEB-FC1814B83B33}"/>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0434" name="Text Box 25">
            <a:extLst>
              <a:ext uri="{FF2B5EF4-FFF2-40B4-BE49-F238E27FC236}">
                <a16:creationId xmlns:a16="http://schemas.microsoft.com/office/drawing/2014/main" id="{319E073C-C3FC-416C-B231-98BCDC79A68F}"/>
              </a:ext>
            </a:extLst>
          </p:cNvPr>
          <p:cNvSpPr txBox="1">
            <a:spLocks noChangeArrowheads="1"/>
          </p:cNvSpPr>
          <p:nvPr/>
        </p:nvSpPr>
        <p:spPr bwMode="auto">
          <a:xfrm>
            <a:off x="685800" y="5791200"/>
            <a:ext cx="27254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12,7 million meals</a:t>
            </a:r>
            <a:endParaRPr lang="en-US" altLang="en-US" sz="2000" b="0" dirty="0">
              <a:solidFill>
                <a:schemeClr val="bg1"/>
              </a:solidFill>
              <a:latin typeface="Arial Rounded MT Bold" panose="020F0704030504030204" pitchFamily="34" charset="0"/>
            </a:endParaRPr>
          </a:p>
        </p:txBody>
      </p:sp>
      <p:sp>
        <p:nvSpPr>
          <p:cNvPr id="60435" name="AutoShape 26">
            <a:extLst>
              <a:ext uri="{FF2B5EF4-FFF2-40B4-BE49-F238E27FC236}">
                <a16:creationId xmlns:a16="http://schemas.microsoft.com/office/drawing/2014/main" id="{2F360D66-12AF-4A07-9AED-088B27742BF2}"/>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0436" name="Text Box 27">
            <a:extLst>
              <a:ext uri="{FF2B5EF4-FFF2-40B4-BE49-F238E27FC236}">
                <a16:creationId xmlns:a16="http://schemas.microsoft.com/office/drawing/2014/main" id="{D0B15E8E-45FB-46D1-8DF6-D80ECCFA0B5C}"/>
              </a:ext>
            </a:extLst>
          </p:cNvPr>
          <p:cNvSpPr txBox="1">
            <a:spLocks noChangeArrowheads="1"/>
          </p:cNvSpPr>
          <p:nvPr/>
        </p:nvSpPr>
        <p:spPr bwMode="auto">
          <a:xfrm>
            <a:off x="4724400" y="5791200"/>
            <a:ext cx="22973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500,000 meals</a:t>
            </a:r>
          </a:p>
        </p:txBody>
      </p:sp>
      <p:sp>
        <p:nvSpPr>
          <p:cNvPr id="60437" name="AutoShape 28">
            <a:hlinkClick r:id="rId6" action="ppaction://hlinksldjump" highlightClick="1"/>
            <a:extLst>
              <a:ext uri="{FF2B5EF4-FFF2-40B4-BE49-F238E27FC236}">
                <a16:creationId xmlns:a16="http://schemas.microsoft.com/office/drawing/2014/main" id="{A1F48775-5520-4791-8AD4-D37294D95CDE}"/>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9725" name="AutoShape 29">
            <a:hlinkClick r:id="rId7" action="ppaction://hlinksldjump"/>
            <a:extLst>
              <a:ext uri="{FF2B5EF4-FFF2-40B4-BE49-F238E27FC236}">
                <a16:creationId xmlns:a16="http://schemas.microsoft.com/office/drawing/2014/main" id="{DF54CD76-EBC0-4083-A0E8-351C26C6E817}"/>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41853A8E-8C1F-4A17-B18E-9B0A0C2CF38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DE6AFC79-ABC6-40B8-A622-74A9B6F8858C}"/>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2466" name="AutoShape 6">
            <a:extLst>
              <a:ext uri="{FF2B5EF4-FFF2-40B4-BE49-F238E27FC236}">
                <a16:creationId xmlns:a16="http://schemas.microsoft.com/office/drawing/2014/main" id="{9CE64DBD-2402-4A6F-B396-5C84AF04A784}"/>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2467" name="Text Box 7">
            <a:extLst>
              <a:ext uri="{FF2B5EF4-FFF2-40B4-BE49-F238E27FC236}">
                <a16:creationId xmlns:a16="http://schemas.microsoft.com/office/drawing/2014/main" id="{D782B05D-D50F-443A-8A93-B52831DADE13}"/>
              </a:ext>
            </a:extLst>
          </p:cNvPr>
          <p:cNvSpPr txBox="1">
            <a:spLocks noChangeArrowheads="1"/>
          </p:cNvSpPr>
          <p:nvPr/>
        </p:nvSpPr>
        <p:spPr bwMode="auto">
          <a:xfrm>
            <a:off x="838200" y="4694238"/>
            <a:ext cx="33512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a:t>
            </a:r>
            <a:r>
              <a:rPr lang="en-US" altLang="en-US" sz="2000" b="0" u="sng" baseline="30000" dirty="0">
                <a:solidFill>
                  <a:schemeClr val="bg1"/>
                </a:solidFill>
                <a:latin typeface="Arial Rounded MT Bold" panose="020F0704030504030204" pitchFamily="34" charset="0"/>
              </a:rPr>
              <a:t>st</a:t>
            </a:r>
            <a:r>
              <a:rPr lang="en-US" altLang="en-US" sz="2000" b="0" u="sng" dirty="0">
                <a:solidFill>
                  <a:schemeClr val="bg1"/>
                </a:solidFill>
                <a:latin typeface="Arial Rounded MT Bold" panose="020F0704030504030204" pitchFamily="34" charset="0"/>
              </a:rPr>
              <a:t> </a:t>
            </a:r>
            <a:endParaRPr lang="en-US" altLang="en-US" sz="2000" b="0" dirty="0">
              <a:solidFill>
                <a:schemeClr val="bg1"/>
              </a:solidFill>
              <a:latin typeface="Arial Rounded MT Bold" panose="020F0704030504030204" pitchFamily="34" charset="0"/>
            </a:endParaRPr>
          </a:p>
        </p:txBody>
      </p:sp>
      <p:sp>
        <p:nvSpPr>
          <p:cNvPr id="62468" name="Line 8">
            <a:extLst>
              <a:ext uri="{FF2B5EF4-FFF2-40B4-BE49-F238E27FC236}">
                <a16:creationId xmlns:a16="http://schemas.microsoft.com/office/drawing/2014/main" id="{E44AD401-C512-4B44-8C24-3B52FB0DA674}"/>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69" name="Line 9">
            <a:extLst>
              <a:ext uri="{FF2B5EF4-FFF2-40B4-BE49-F238E27FC236}">
                <a16:creationId xmlns:a16="http://schemas.microsoft.com/office/drawing/2014/main" id="{A910DE8D-EAC3-45CE-A9FD-52E88050FAB0}"/>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70" name="Line 10">
            <a:extLst>
              <a:ext uri="{FF2B5EF4-FFF2-40B4-BE49-F238E27FC236}">
                <a16:creationId xmlns:a16="http://schemas.microsoft.com/office/drawing/2014/main" id="{5A81A2FE-A355-4382-8B46-F93D5E98FDDC}"/>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71" name="Line 11">
            <a:extLst>
              <a:ext uri="{FF2B5EF4-FFF2-40B4-BE49-F238E27FC236}">
                <a16:creationId xmlns:a16="http://schemas.microsoft.com/office/drawing/2014/main" id="{DDE79CB3-13B8-4F8E-AD86-8E327E1A5EB5}"/>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72" name="Line 12">
            <a:extLst>
              <a:ext uri="{FF2B5EF4-FFF2-40B4-BE49-F238E27FC236}">
                <a16:creationId xmlns:a16="http://schemas.microsoft.com/office/drawing/2014/main" id="{D36575B9-EA3D-4688-8654-4B932E896401}"/>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2473" name="Line 13">
            <a:extLst>
              <a:ext uri="{FF2B5EF4-FFF2-40B4-BE49-F238E27FC236}">
                <a16:creationId xmlns:a16="http://schemas.microsoft.com/office/drawing/2014/main" id="{2DFADAEA-6646-4D16-86C2-3941E9051B3E}"/>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62474" name="Group 14">
            <a:extLst>
              <a:ext uri="{FF2B5EF4-FFF2-40B4-BE49-F238E27FC236}">
                <a16:creationId xmlns:a16="http://schemas.microsoft.com/office/drawing/2014/main" id="{7C3A56A6-C258-40BF-82F2-F0304AD92761}"/>
              </a:ext>
            </a:extLst>
          </p:cNvPr>
          <p:cNvGrpSpPr>
            <a:grpSpLocks/>
          </p:cNvGrpSpPr>
          <p:nvPr/>
        </p:nvGrpSpPr>
        <p:grpSpPr bwMode="auto">
          <a:xfrm>
            <a:off x="0" y="609600"/>
            <a:ext cx="9144000" cy="3200400"/>
            <a:chOff x="0" y="768"/>
            <a:chExt cx="5760" cy="2016"/>
          </a:xfrm>
          <a:solidFill>
            <a:srgbClr val="5B89C1"/>
          </a:solidFill>
        </p:grpSpPr>
        <p:sp>
          <p:nvSpPr>
            <p:cNvPr id="62487" name="AutoShape 15">
              <a:extLst>
                <a:ext uri="{FF2B5EF4-FFF2-40B4-BE49-F238E27FC236}">
                  <a16:creationId xmlns:a16="http://schemas.microsoft.com/office/drawing/2014/main" id="{65AD8AC5-D98C-42AC-A7B0-07AE90F0A383}"/>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2488" name="Line 16">
              <a:extLst>
                <a:ext uri="{FF2B5EF4-FFF2-40B4-BE49-F238E27FC236}">
                  <a16:creationId xmlns:a16="http://schemas.microsoft.com/office/drawing/2014/main" id="{254F11AD-BAC7-4B57-AC77-BFE4F4EBD074}"/>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62489" name="Line 17">
              <a:extLst>
                <a:ext uri="{FF2B5EF4-FFF2-40B4-BE49-F238E27FC236}">
                  <a16:creationId xmlns:a16="http://schemas.microsoft.com/office/drawing/2014/main" id="{93DD937D-2B4A-47A9-89F6-6F530283F9C9}"/>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62475" name="Picture 18" descr="C:\WINDOWS\Desktop\REAL Millionaire Template\5050.gif">
            <a:extLst>
              <a:ext uri="{FF2B5EF4-FFF2-40B4-BE49-F238E27FC236}">
                <a16:creationId xmlns:a16="http://schemas.microsoft.com/office/drawing/2014/main" id="{0E65B698-0FFC-474E-98E7-8D84947D300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6" name="Picture 19" descr="C:\WINDOWS\Desktop\REAL Millionaire Template\phone.gif">
            <a:extLst>
              <a:ext uri="{FF2B5EF4-FFF2-40B4-BE49-F238E27FC236}">
                <a16:creationId xmlns:a16="http://schemas.microsoft.com/office/drawing/2014/main" id="{4D5A2A3F-CF49-4E72-B766-EBD81B2D040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2477" name="Picture 20" descr="C:\WINDOWS\Desktop\REAL Millionaire Template\audience.gif">
            <a:extLst>
              <a:ext uri="{FF2B5EF4-FFF2-40B4-BE49-F238E27FC236}">
                <a16:creationId xmlns:a16="http://schemas.microsoft.com/office/drawing/2014/main" id="{684229E8-0F17-4F7D-878A-D9B39A62EF9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2479" name="AutoShape 22">
            <a:extLst>
              <a:ext uri="{FF2B5EF4-FFF2-40B4-BE49-F238E27FC236}">
                <a16:creationId xmlns:a16="http://schemas.microsoft.com/office/drawing/2014/main" id="{8C3AD071-EF83-4274-9035-E9DE1E0CAF07}"/>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2480" name="Text Box 23">
            <a:extLst>
              <a:ext uri="{FF2B5EF4-FFF2-40B4-BE49-F238E27FC236}">
                <a16:creationId xmlns:a16="http://schemas.microsoft.com/office/drawing/2014/main" id="{1BE94CAA-220D-4967-8A25-0470BEE55C50}"/>
              </a:ext>
            </a:extLst>
          </p:cNvPr>
          <p:cNvSpPr txBox="1">
            <a:spLocks noChangeArrowheads="1"/>
          </p:cNvSpPr>
          <p:nvPr/>
        </p:nvSpPr>
        <p:spPr bwMode="auto">
          <a:xfrm>
            <a:off x="4724400" y="4800600"/>
            <a:ext cx="1032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24</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endParaRPr lang="en-US" altLang="en-US" sz="2000" b="0" dirty="0">
              <a:solidFill>
                <a:schemeClr val="bg1"/>
              </a:solidFill>
              <a:latin typeface="Arial Rounded MT Bold" panose="020F0704030504030204" pitchFamily="34" charset="0"/>
            </a:endParaRPr>
          </a:p>
        </p:txBody>
      </p:sp>
      <p:sp>
        <p:nvSpPr>
          <p:cNvPr id="62481" name="AutoShape 24">
            <a:extLst>
              <a:ext uri="{FF2B5EF4-FFF2-40B4-BE49-F238E27FC236}">
                <a16:creationId xmlns:a16="http://schemas.microsoft.com/office/drawing/2014/main" id="{45D2CA10-3D69-4BF1-B1C1-19CFA9631817}"/>
              </a:ext>
            </a:extLst>
          </p:cNvPr>
          <p:cNvSpPr>
            <a:spLocks noChangeArrowheads="1"/>
          </p:cNvSpPr>
          <p:nvPr/>
        </p:nvSpPr>
        <p:spPr bwMode="auto">
          <a:xfrm>
            <a:off x="608013" y="56388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2482" name="Text Box 25">
            <a:extLst>
              <a:ext uri="{FF2B5EF4-FFF2-40B4-BE49-F238E27FC236}">
                <a16:creationId xmlns:a16="http://schemas.microsoft.com/office/drawing/2014/main" id="{C228FF5E-8DD8-432E-AD3C-98B350A2A9B5}"/>
              </a:ext>
            </a:extLst>
          </p:cNvPr>
          <p:cNvSpPr txBox="1">
            <a:spLocks noChangeArrowheads="1"/>
          </p:cNvSpPr>
          <p:nvPr/>
        </p:nvSpPr>
        <p:spPr bwMode="auto">
          <a:xfrm>
            <a:off x="876300" y="5645150"/>
            <a:ext cx="3505200" cy="400110"/>
          </a:xfrm>
          <a:prstGeom prst="rect">
            <a:avLst/>
          </a:prstGeom>
          <a:noFill/>
          <a:ln>
            <a:noFill/>
          </a:ln>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C. </a:t>
            </a:r>
            <a:r>
              <a:rPr lang="en-US" altLang="en-US" sz="2000" b="0" u="sng" dirty="0">
                <a:latin typeface="Arial Rounded MT Bold" panose="020F0704030504030204" pitchFamily="34" charset="0"/>
              </a:rPr>
              <a:t>88</a:t>
            </a:r>
            <a:r>
              <a:rPr lang="en-US" altLang="en-US" sz="2000" b="0" u="sng" baseline="30000" dirty="0">
                <a:latin typeface="Arial Rounded MT Bold" panose="020F0704030504030204" pitchFamily="34" charset="0"/>
              </a:rPr>
              <a:t>th</a:t>
            </a:r>
            <a:endParaRPr lang="en-US" altLang="en-US" sz="2000" b="0" u="sng" dirty="0">
              <a:latin typeface="Arial Rounded MT Bold" panose="020F0704030504030204" pitchFamily="34" charset="0"/>
            </a:endParaRPr>
          </a:p>
        </p:txBody>
      </p:sp>
      <p:sp>
        <p:nvSpPr>
          <p:cNvPr id="62483" name="AutoShape 26">
            <a:extLst>
              <a:ext uri="{FF2B5EF4-FFF2-40B4-BE49-F238E27FC236}">
                <a16:creationId xmlns:a16="http://schemas.microsoft.com/office/drawing/2014/main" id="{D00D2FE4-4191-47C1-ADEF-EBC1DF3810C8}"/>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2484" name="Text Box 27">
            <a:extLst>
              <a:ext uri="{FF2B5EF4-FFF2-40B4-BE49-F238E27FC236}">
                <a16:creationId xmlns:a16="http://schemas.microsoft.com/office/drawing/2014/main" id="{500039FE-7591-420D-8706-371BCDF20ABE}"/>
              </a:ext>
            </a:extLst>
          </p:cNvPr>
          <p:cNvSpPr txBox="1">
            <a:spLocks noChangeArrowheads="1"/>
          </p:cNvSpPr>
          <p:nvPr/>
        </p:nvSpPr>
        <p:spPr bwMode="auto">
          <a:xfrm>
            <a:off x="4724400" y="5791200"/>
            <a:ext cx="1030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56</a:t>
            </a:r>
            <a:r>
              <a:rPr lang="en-US" altLang="en-US" sz="2000" b="0" u="sng" baseline="30000" dirty="0">
                <a:solidFill>
                  <a:schemeClr val="bg1"/>
                </a:solidFill>
                <a:latin typeface="Arial Rounded MT Bold" panose="020F0704030504030204" pitchFamily="34" charset="0"/>
              </a:rPr>
              <a:t>th</a:t>
            </a:r>
            <a:r>
              <a:rPr lang="en-US" altLang="en-US" sz="2000" b="0" dirty="0">
                <a:solidFill>
                  <a:schemeClr val="bg1"/>
                </a:solidFill>
                <a:latin typeface="Arial Rounded MT Bold" panose="020F0704030504030204" pitchFamily="34" charset="0"/>
              </a:rPr>
              <a:t> </a:t>
            </a:r>
          </a:p>
        </p:txBody>
      </p:sp>
      <p:sp>
        <p:nvSpPr>
          <p:cNvPr id="62485" name="AutoShape 28">
            <a:hlinkClick r:id="rId6" action="ppaction://hlinksldjump" highlightClick="1"/>
            <a:extLst>
              <a:ext uri="{FF2B5EF4-FFF2-40B4-BE49-F238E27FC236}">
                <a16:creationId xmlns:a16="http://schemas.microsoft.com/office/drawing/2014/main" id="{67271A24-8DFC-46BE-8271-6FF972F038E4}"/>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0749" name="AutoShape 29">
            <a:hlinkClick r:id="rId7" action="ppaction://hlinksldjump"/>
            <a:extLst>
              <a:ext uri="{FF2B5EF4-FFF2-40B4-BE49-F238E27FC236}">
                <a16:creationId xmlns:a16="http://schemas.microsoft.com/office/drawing/2014/main" id="{9AB2955A-529A-46BB-9840-7ED1D1BE5957}"/>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60F1CE97-5589-451D-BB6C-C680D765679D}"/>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B100920F-6843-4A97-9C39-24F25C7AA501}"/>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14" name="AutoShape 6">
            <a:extLst>
              <a:ext uri="{FF2B5EF4-FFF2-40B4-BE49-F238E27FC236}">
                <a16:creationId xmlns:a16="http://schemas.microsoft.com/office/drawing/2014/main" id="{18BF657C-C2AB-4632-B36D-A2998E8B2773}"/>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4515" name="Text Box 7">
            <a:extLst>
              <a:ext uri="{FF2B5EF4-FFF2-40B4-BE49-F238E27FC236}">
                <a16:creationId xmlns:a16="http://schemas.microsoft.com/office/drawing/2014/main" id="{EAFB7C2F-4E04-4BB1-9A19-D0108CB1226E}"/>
              </a:ext>
            </a:extLst>
          </p:cNvPr>
          <p:cNvSpPr txBox="1">
            <a:spLocks noChangeArrowheads="1"/>
          </p:cNvSpPr>
          <p:nvPr/>
        </p:nvSpPr>
        <p:spPr bwMode="auto">
          <a:xfrm>
            <a:off x="685800" y="4800600"/>
            <a:ext cx="226536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1,200+ people</a:t>
            </a:r>
            <a:endParaRPr lang="en-US" altLang="en-US" sz="2000" b="0" dirty="0">
              <a:solidFill>
                <a:schemeClr val="bg1"/>
              </a:solidFill>
              <a:latin typeface="Arial Rounded MT Bold" panose="020F0704030504030204" pitchFamily="34" charset="0"/>
            </a:endParaRPr>
          </a:p>
        </p:txBody>
      </p:sp>
      <p:sp>
        <p:nvSpPr>
          <p:cNvPr id="64516" name="Line 8">
            <a:extLst>
              <a:ext uri="{FF2B5EF4-FFF2-40B4-BE49-F238E27FC236}">
                <a16:creationId xmlns:a16="http://schemas.microsoft.com/office/drawing/2014/main" id="{7903CB4B-2625-472C-8356-B80F0A7D97DE}"/>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17" name="Line 9">
            <a:extLst>
              <a:ext uri="{FF2B5EF4-FFF2-40B4-BE49-F238E27FC236}">
                <a16:creationId xmlns:a16="http://schemas.microsoft.com/office/drawing/2014/main" id="{DDC934D0-0742-418F-AD23-87F01BB9B6BB}"/>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18" name="Line 10">
            <a:extLst>
              <a:ext uri="{FF2B5EF4-FFF2-40B4-BE49-F238E27FC236}">
                <a16:creationId xmlns:a16="http://schemas.microsoft.com/office/drawing/2014/main" id="{142BFC4D-9B04-44FE-BBAB-2B36B9BCCE0B}"/>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19" name="Line 11">
            <a:extLst>
              <a:ext uri="{FF2B5EF4-FFF2-40B4-BE49-F238E27FC236}">
                <a16:creationId xmlns:a16="http://schemas.microsoft.com/office/drawing/2014/main" id="{9EEB7B70-D702-4DE8-B994-37BE8D4DDCCA}"/>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20" name="Line 12">
            <a:extLst>
              <a:ext uri="{FF2B5EF4-FFF2-40B4-BE49-F238E27FC236}">
                <a16:creationId xmlns:a16="http://schemas.microsoft.com/office/drawing/2014/main" id="{A4918F27-EAC1-439A-A002-D9F2570019F7}"/>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4521" name="Line 13">
            <a:extLst>
              <a:ext uri="{FF2B5EF4-FFF2-40B4-BE49-F238E27FC236}">
                <a16:creationId xmlns:a16="http://schemas.microsoft.com/office/drawing/2014/main" id="{5E27FE5F-1B6C-4AE8-9D82-3D1DAC7B6D63}"/>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64522" name="Group 14">
            <a:extLst>
              <a:ext uri="{FF2B5EF4-FFF2-40B4-BE49-F238E27FC236}">
                <a16:creationId xmlns:a16="http://schemas.microsoft.com/office/drawing/2014/main" id="{4FB5A32B-B3DF-4979-B555-C32506E0F5E9}"/>
              </a:ext>
            </a:extLst>
          </p:cNvPr>
          <p:cNvGrpSpPr>
            <a:grpSpLocks/>
          </p:cNvGrpSpPr>
          <p:nvPr/>
        </p:nvGrpSpPr>
        <p:grpSpPr bwMode="auto">
          <a:xfrm>
            <a:off x="0" y="609600"/>
            <a:ext cx="9144000" cy="3200400"/>
            <a:chOff x="0" y="768"/>
            <a:chExt cx="5760" cy="2016"/>
          </a:xfrm>
          <a:solidFill>
            <a:srgbClr val="5B89C1"/>
          </a:solidFill>
        </p:grpSpPr>
        <p:sp>
          <p:nvSpPr>
            <p:cNvPr id="64535" name="AutoShape 15">
              <a:extLst>
                <a:ext uri="{FF2B5EF4-FFF2-40B4-BE49-F238E27FC236}">
                  <a16:creationId xmlns:a16="http://schemas.microsoft.com/office/drawing/2014/main" id="{87EA89B8-0126-4C37-BA95-EA34CF3D1F39}"/>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4536" name="Line 16">
              <a:extLst>
                <a:ext uri="{FF2B5EF4-FFF2-40B4-BE49-F238E27FC236}">
                  <a16:creationId xmlns:a16="http://schemas.microsoft.com/office/drawing/2014/main" id="{28972875-13E9-4622-840D-EB8FE2298D20}"/>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64537" name="Line 17">
              <a:extLst>
                <a:ext uri="{FF2B5EF4-FFF2-40B4-BE49-F238E27FC236}">
                  <a16:creationId xmlns:a16="http://schemas.microsoft.com/office/drawing/2014/main" id="{FD8F9425-0237-49F1-B988-6D4BAFBD1768}"/>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64523" name="Picture 18" descr="C:\WINDOWS\Desktop\REAL Millionaire Template\5050.gif">
            <a:extLst>
              <a:ext uri="{FF2B5EF4-FFF2-40B4-BE49-F238E27FC236}">
                <a16:creationId xmlns:a16="http://schemas.microsoft.com/office/drawing/2014/main" id="{6CDDD87C-A7C8-4511-9AA6-74B9E2EC72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4" name="Picture 19" descr="C:\WINDOWS\Desktop\REAL Millionaire Template\phone.gif">
            <a:extLst>
              <a:ext uri="{FF2B5EF4-FFF2-40B4-BE49-F238E27FC236}">
                <a16:creationId xmlns:a16="http://schemas.microsoft.com/office/drawing/2014/main" id="{472D3FFF-6EA2-4AD2-A24D-AC940E099F6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4525" name="Picture 20" descr="C:\WINDOWS\Desktop\REAL Millionaire Template\audience.gif">
            <a:extLst>
              <a:ext uri="{FF2B5EF4-FFF2-40B4-BE49-F238E27FC236}">
                <a16:creationId xmlns:a16="http://schemas.microsoft.com/office/drawing/2014/main" id="{BDBCEA01-F26B-4F37-9961-D92CFDF41BE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4527" name="AutoShape 22">
            <a:extLst>
              <a:ext uri="{FF2B5EF4-FFF2-40B4-BE49-F238E27FC236}">
                <a16:creationId xmlns:a16="http://schemas.microsoft.com/office/drawing/2014/main" id="{BD2F9D27-3EBB-4A3C-8590-AD82BBB8A044}"/>
              </a:ext>
            </a:extLst>
          </p:cNvPr>
          <p:cNvSpPr>
            <a:spLocks noChangeArrowheads="1"/>
          </p:cNvSpPr>
          <p:nvPr/>
        </p:nvSpPr>
        <p:spPr bwMode="auto">
          <a:xfrm>
            <a:off x="4648200" y="46482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4528" name="Text Box 23">
            <a:extLst>
              <a:ext uri="{FF2B5EF4-FFF2-40B4-BE49-F238E27FC236}">
                <a16:creationId xmlns:a16="http://schemas.microsoft.com/office/drawing/2014/main" id="{CBC02974-871C-4616-9B37-48DB73E20723}"/>
              </a:ext>
            </a:extLst>
          </p:cNvPr>
          <p:cNvSpPr txBox="1">
            <a:spLocks noChangeArrowheads="1"/>
          </p:cNvSpPr>
          <p:nvPr/>
        </p:nvSpPr>
        <p:spPr bwMode="auto">
          <a:xfrm>
            <a:off x="4724400" y="4800600"/>
            <a:ext cx="22523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B. </a:t>
            </a:r>
            <a:r>
              <a:rPr lang="en-US" altLang="en-US" sz="2000" b="0" u="sng" dirty="0">
                <a:latin typeface="Arial Rounded MT Bold" panose="020F0704030504030204" pitchFamily="34" charset="0"/>
              </a:rPr>
              <a:t>6,700+ people</a:t>
            </a:r>
            <a:endParaRPr lang="en-US" altLang="en-US" sz="2000" b="0" dirty="0">
              <a:latin typeface="Arial Rounded MT Bold" panose="020F0704030504030204" pitchFamily="34" charset="0"/>
            </a:endParaRPr>
          </a:p>
        </p:txBody>
      </p:sp>
      <p:sp>
        <p:nvSpPr>
          <p:cNvPr id="64529" name="AutoShape 24">
            <a:extLst>
              <a:ext uri="{FF2B5EF4-FFF2-40B4-BE49-F238E27FC236}">
                <a16:creationId xmlns:a16="http://schemas.microsoft.com/office/drawing/2014/main" id="{66A8F772-5215-46D3-AAD0-7DC7F5AF00B1}"/>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4530" name="Text Box 25">
            <a:extLst>
              <a:ext uri="{FF2B5EF4-FFF2-40B4-BE49-F238E27FC236}">
                <a16:creationId xmlns:a16="http://schemas.microsoft.com/office/drawing/2014/main" id="{9DBFA4B1-BE88-4095-87C5-3C9C8D5B43AC}"/>
              </a:ext>
            </a:extLst>
          </p:cNvPr>
          <p:cNvSpPr txBox="1">
            <a:spLocks noChangeArrowheads="1"/>
          </p:cNvSpPr>
          <p:nvPr/>
        </p:nvSpPr>
        <p:spPr bwMode="auto">
          <a:xfrm>
            <a:off x="685800" y="5791200"/>
            <a:ext cx="22574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3,500+ people</a:t>
            </a:r>
            <a:endParaRPr lang="en-US" altLang="en-US" sz="2000" b="0" dirty="0">
              <a:solidFill>
                <a:schemeClr val="bg1"/>
              </a:solidFill>
              <a:latin typeface="Arial Rounded MT Bold" panose="020F0704030504030204" pitchFamily="34" charset="0"/>
            </a:endParaRPr>
          </a:p>
        </p:txBody>
      </p:sp>
      <p:sp>
        <p:nvSpPr>
          <p:cNvPr id="64531" name="AutoShape 26">
            <a:extLst>
              <a:ext uri="{FF2B5EF4-FFF2-40B4-BE49-F238E27FC236}">
                <a16:creationId xmlns:a16="http://schemas.microsoft.com/office/drawing/2014/main" id="{4D3F30A4-0830-4C84-AB21-04A26651D511}"/>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4532" name="Text Box 27">
            <a:extLst>
              <a:ext uri="{FF2B5EF4-FFF2-40B4-BE49-F238E27FC236}">
                <a16:creationId xmlns:a16="http://schemas.microsoft.com/office/drawing/2014/main" id="{B4878BE8-CCC8-4C0C-A2C0-68BE11340A3E}"/>
              </a:ext>
            </a:extLst>
          </p:cNvPr>
          <p:cNvSpPr txBox="1">
            <a:spLocks noChangeArrowheads="1"/>
          </p:cNvSpPr>
          <p:nvPr/>
        </p:nvSpPr>
        <p:spPr bwMode="auto">
          <a:xfrm>
            <a:off x="4724400" y="5791200"/>
            <a:ext cx="240315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12,400+ people</a:t>
            </a:r>
            <a:endParaRPr lang="en-US" altLang="en-US" sz="2000" b="0" dirty="0">
              <a:solidFill>
                <a:schemeClr val="bg1"/>
              </a:solidFill>
              <a:latin typeface="Arial Rounded MT Bold" panose="020F0704030504030204" pitchFamily="34" charset="0"/>
            </a:endParaRPr>
          </a:p>
        </p:txBody>
      </p:sp>
      <p:sp>
        <p:nvSpPr>
          <p:cNvPr id="64533" name="AutoShape 28">
            <a:hlinkClick r:id="rId6" action="ppaction://hlinksldjump" highlightClick="1"/>
            <a:extLst>
              <a:ext uri="{FF2B5EF4-FFF2-40B4-BE49-F238E27FC236}">
                <a16:creationId xmlns:a16="http://schemas.microsoft.com/office/drawing/2014/main" id="{E2EF736E-9B34-4B5E-BB9D-27721BF9C921}"/>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1773" name="AutoShape 29">
            <a:hlinkClick r:id="rId7" action="ppaction://hlinksldjump"/>
            <a:extLst>
              <a:ext uri="{FF2B5EF4-FFF2-40B4-BE49-F238E27FC236}">
                <a16:creationId xmlns:a16="http://schemas.microsoft.com/office/drawing/2014/main" id="{F4230D26-DE16-495E-A52B-4E95B004BE68}"/>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3841A601-0EB7-4E80-BC97-C0393F8EBB1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C8B312B8-7769-4403-9A70-8BEAE9B4A231}"/>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6562" name="AutoShape 6">
            <a:extLst>
              <a:ext uri="{FF2B5EF4-FFF2-40B4-BE49-F238E27FC236}">
                <a16:creationId xmlns:a16="http://schemas.microsoft.com/office/drawing/2014/main" id="{EFF01A62-92B9-4470-AAA8-44FE26867087}"/>
              </a:ext>
            </a:extLst>
          </p:cNvPr>
          <p:cNvSpPr>
            <a:spLocks noChangeArrowheads="1"/>
          </p:cNvSpPr>
          <p:nvPr/>
        </p:nvSpPr>
        <p:spPr bwMode="auto">
          <a:xfrm>
            <a:off x="609600" y="464820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6563" name="Text Box 7">
            <a:extLst>
              <a:ext uri="{FF2B5EF4-FFF2-40B4-BE49-F238E27FC236}">
                <a16:creationId xmlns:a16="http://schemas.microsoft.com/office/drawing/2014/main" id="{36F4F074-572B-4E92-9CAF-ABB1BEF1299C}"/>
              </a:ext>
            </a:extLst>
          </p:cNvPr>
          <p:cNvSpPr txBox="1">
            <a:spLocks noChangeArrowheads="1"/>
          </p:cNvSpPr>
          <p:nvPr/>
        </p:nvSpPr>
        <p:spPr bwMode="auto">
          <a:xfrm>
            <a:off x="685800" y="4800600"/>
            <a:ext cx="206979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A. </a:t>
            </a:r>
            <a:r>
              <a:rPr lang="en-US" altLang="en-US" sz="2000" b="0" u="sng" dirty="0">
                <a:latin typeface="Arial Rounded MT Bold" panose="020F0704030504030204" pitchFamily="34" charset="0"/>
              </a:rPr>
              <a:t>$23,88/ hour</a:t>
            </a:r>
            <a:endParaRPr lang="en-US" altLang="en-US" sz="2000" b="0" dirty="0">
              <a:latin typeface="Arial Rounded MT Bold" panose="020F0704030504030204" pitchFamily="34" charset="0"/>
            </a:endParaRPr>
          </a:p>
        </p:txBody>
      </p:sp>
      <p:sp>
        <p:nvSpPr>
          <p:cNvPr id="66564" name="Line 8">
            <a:extLst>
              <a:ext uri="{FF2B5EF4-FFF2-40B4-BE49-F238E27FC236}">
                <a16:creationId xmlns:a16="http://schemas.microsoft.com/office/drawing/2014/main" id="{3CA02769-55CC-4AF1-8A4A-60FB438791F3}"/>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565" name="Line 9">
            <a:extLst>
              <a:ext uri="{FF2B5EF4-FFF2-40B4-BE49-F238E27FC236}">
                <a16:creationId xmlns:a16="http://schemas.microsoft.com/office/drawing/2014/main" id="{A862025A-1F91-4266-A126-31D13EC9521B}"/>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566" name="Line 10">
            <a:extLst>
              <a:ext uri="{FF2B5EF4-FFF2-40B4-BE49-F238E27FC236}">
                <a16:creationId xmlns:a16="http://schemas.microsoft.com/office/drawing/2014/main" id="{FDD4605E-9A6C-4EFE-856A-7316858FA973}"/>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567" name="Line 11">
            <a:extLst>
              <a:ext uri="{FF2B5EF4-FFF2-40B4-BE49-F238E27FC236}">
                <a16:creationId xmlns:a16="http://schemas.microsoft.com/office/drawing/2014/main" id="{252D506E-E4F1-4974-B98E-40FDDA401E1C}"/>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568" name="Line 12">
            <a:extLst>
              <a:ext uri="{FF2B5EF4-FFF2-40B4-BE49-F238E27FC236}">
                <a16:creationId xmlns:a16="http://schemas.microsoft.com/office/drawing/2014/main" id="{52BA387E-0B40-4CEB-9B1C-430A0B986482}"/>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6569" name="Line 13">
            <a:extLst>
              <a:ext uri="{FF2B5EF4-FFF2-40B4-BE49-F238E27FC236}">
                <a16:creationId xmlns:a16="http://schemas.microsoft.com/office/drawing/2014/main" id="{2101C52E-128D-4AA4-9781-1334C73E4000}"/>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66570" name="Group 14">
            <a:extLst>
              <a:ext uri="{FF2B5EF4-FFF2-40B4-BE49-F238E27FC236}">
                <a16:creationId xmlns:a16="http://schemas.microsoft.com/office/drawing/2014/main" id="{596F70DF-ACCC-4F6F-A0BA-48B73B56E6D7}"/>
              </a:ext>
            </a:extLst>
          </p:cNvPr>
          <p:cNvGrpSpPr>
            <a:grpSpLocks/>
          </p:cNvGrpSpPr>
          <p:nvPr/>
        </p:nvGrpSpPr>
        <p:grpSpPr bwMode="auto">
          <a:xfrm>
            <a:off x="0" y="609600"/>
            <a:ext cx="9144000" cy="3200400"/>
            <a:chOff x="0" y="768"/>
            <a:chExt cx="5760" cy="2016"/>
          </a:xfrm>
          <a:solidFill>
            <a:srgbClr val="5B89C1"/>
          </a:solidFill>
        </p:grpSpPr>
        <p:sp>
          <p:nvSpPr>
            <p:cNvPr id="66583" name="AutoShape 15">
              <a:extLst>
                <a:ext uri="{FF2B5EF4-FFF2-40B4-BE49-F238E27FC236}">
                  <a16:creationId xmlns:a16="http://schemas.microsoft.com/office/drawing/2014/main" id="{391CDC0C-AFF6-467E-BB66-6BAE828D8112}"/>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6584" name="Line 16">
              <a:extLst>
                <a:ext uri="{FF2B5EF4-FFF2-40B4-BE49-F238E27FC236}">
                  <a16:creationId xmlns:a16="http://schemas.microsoft.com/office/drawing/2014/main" id="{D3DCE62E-EC44-485F-8ADE-4B5086E72271}"/>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66585" name="Line 17">
              <a:extLst>
                <a:ext uri="{FF2B5EF4-FFF2-40B4-BE49-F238E27FC236}">
                  <a16:creationId xmlns:a16="http://schemas.microsoft.com/office/drawing/2014/main" id="{FB91720B-0C38-45E5-80B4-779AB57D758E}"/>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66571" name="Picture 18" descr="C:\WINDOWS\Desktop\REAL Millionaire Template\5050.gif">
            <a:extLst>
              <a:ext uri="{FF2B5EF4-FFF2-40B4-BE49-F238E27FC236}">
                <a16:creationId xmlns:a16="http://schemas.microsoft.com/office/drawing/2014/main" id="{BB2CDC98-57DB-4097-803B-653F7C5F00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72" name="Picture 19" descr="C:\WINDOWS\Desktop\REAL Millionaire Template\phone.gif">
            <a:extLst>
              <a:ext uri="{FF2B5EF4-FFF2-40B4-BE49-F238E27FC236}">
                <a16:creationId xmlns:a16="http://schemas.microsoft.com/office/drawing/2014/main" id="{5AFBA770-2856-43BA-A66C-E248BEB1335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6573" name="Picture 20" descr="C:\WINDOWS\Desktop\REAL Millionaire Template\audience.gif">
            <a:extLst>
              <a:ext uri="{FF2B5EF4-FFF2-40B4-BE49-F238E27FC236}">
                <a16:creationId xmlns:a16="http://schemas.microsoft.com/office/drawing/2014/main" id="{B5AE5FF1-7D01-4AC4-A6EA-0F277283990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6575" name="AutoShape 22">
            <a:extLst>
              <a:ext uri="{FF2B5EF4-FFF2-40B4-BE49-F238E27FC236}">
                <a16:creationId xmlns:a16="http://schemas.microsoft.com/office/drawing/2014/main" id="{DA010CDB-FC14-49C3-ACF1-A4509179475D}"/>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6576" name="Text Box 23">
            <a:extLst>
              <a:ext uri="{FF2B5EF4-FFF2-40B4-BE49-F238E27FC236}">
                <a16:creationId xmlns:a16="http://schemas.microsoft.com/office/drawing/2014/main" id="{CA16E98B-8D54-4938-A627-AC38438E0428}"/>
              </a:ext>
            </a:extLst>
          </p:cNvPr>
          <p:cNvSpPr txBox="1">
            <a:spLocks noChangeArrowheads="1"/>
          </p:cNvSpPr>
          <p:nvPr/>
        </p:nvSpPr>
        <p:spPr bwMode="auto">
          <a:xfrm>
            <a:off x="4724400" y="4800600"/>
            <a:ext cx="205678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$14.24/ hour</a:t>
            </a:r>
            <a:endParaRPr lang="en-US" altLang="en-US" sz="2000" b="0" dirty="0">
              <a:solidFill>
                <a:schemeClr val="bg1"/>
              </a:solidFill>
              <a:latin typeface="Arial Rounded MT Bold" panose="020F0704030504030204" pitchFamily="34" charset="0"/>
            </a:endParaRPr>
          </a:p>
        </p:txBody>
      </p:sp>
      <p:sp>
        <p:nvSpPr>
          <p:cNvPr id="66577" name="AutoShape 24">
            <a:extLst>
              <a:ext uri="{FF2B5EF4-FFF2-40B4-BE49-F238E27FC236}">
                <a16:creationId xmlns:a16="http://schemas.microsoft.com/office/drawing/2014/main" id="{966B2FD9-5708-424C-BCE7-F115A1C67D28}"/>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6578" name="Text Box 25">
            <a:extLst>
              <a:ext uri="{FF2B5EF4-FFF2-40B4-BE49-F238E27FC236}">
                <a16:creationId xmlns:a16="http://schemas.microsoft.com/office/drawing/2014/main" id="{1370B30D-7579-49D6-9EDC-CD1CB1604340}"/>
              </a:ext>
            </a:extLst>
          </p:cNvPr>
          <p:cNvSpPr txBox="1">
            <a:spLocks noChangeArrowheads="1"/>
          </p:cNvSpPr>
          <p:nvPr/>
        </p:nvSpPr>
        <p:spPr bwMode="auto">
          <a:xfrm>
            <a:off x="685800" y="5791200"/>
            <a:ext cx="20618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$18.92/ hour</a:t>
            </a:r>
            <a:endParaRPr lang="en-US" altLang="en-US" sz="2000" b="0" dirty="0">
              <a:solidFill>
                <a:schemeClr val="bg1"/>
              </a:solidFill>
              <a:latin typeface="Arial Rounded MT Bold" panose="020F0704030504030204" pitchFamily="34" charset="0"/>
            </a:endParaRPr>
          </a:p>
        </p:txBody>
      </p:sp>
      <p:sp>
        <p:nvSpPr>
          <p:cNvPr id="66579" name="AutoShape 26">
            <a:extLst>
              <a:ext uri="{FF2B5EF4-FFF2-40B4-BE49-F238E27FC236}">
                <a16:creationId xmlns:a16="http://schemas.microsoft.com/office/drawing/2014/main" id="{C30CAD3E-64B4-4522-8F55-9CDA777966E3}"/>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6580" name="Text Box 27">
            <a:extLst>
              <a:ext uri="{FF2B5EF4-FFF2-40B4-BE49-F238E27FC236}">
                <a16:creationId xmlns:a16="http://schemas.microsoft.com/office/drawing/2014/main" id="{606E82E2-3C15-4603-B432-3588AD49B656}"/>
              </a:ext>
            </a:extLst>
          </p:cNvPr>
          <p:cNvSpPr txBox="1">
            <a:spLocks noChangeArrowheads="1"/>
          </p:cNvSpPr>
          <p:nvPr/>
        </p:nvSpPr>
        <p:spPr bwMode="auto">
          <a:xfrm>
            <a:off x="4724400" y="5791200"/>
            <a:ext cx="190302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$9.86/ hour</a:t>
            </a:r>
            <a:endParaRPr lang="en-US" altLang="en-US" sz="2000" b="0" dirty="0">
              <a:solidFill>
                <a:schemeClr val="bg1"/>
              </a:solidFill>
              <a:latin typeface="Arial Rounded MT Bold" panose="020F0704030504030204" pitchFamily="34" charset="0"/>
            </a:endParaRPr>
          </a:p>
        </p:txBody>
      </p:sp>
      <p:sp>
        <p:nvSpPr>
          <p:cNvPr id="66581" name="AutoShape 28">
            <a:hlinkClick r:id="rId6" action="ppaction://hlinksldjump" highlightClick="1"/>
            <a:extLst>
              <a:ext uri="{FF2B5EF4-FFF2-40B4-BE49-F238E27FC236}">
                <a16:creationId xmlns:a16="http://schemas.microsoft.com/office/drawing/2014/main" id="{65B7D159-975C-4941-932C-DDC100E20CCE}"/>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2797" name="AutoShape 29">
            <a:hlinkClick r:id="rId7" action="ppaction://hlinksldjump"/>
            <a:extLst>
              <a:ext uri="{FF2B5EF4-FFF2-40B4-BE49-F238E27FC236}">
                <a16:creationId xmlns:a16="http://schemas.microsoft.com/office/drawing/2014/main" id="{4E7A4223-D73D-4561-904D-CF0B0975AAE3}"/>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9B02A8CE-91FE-4411-B1ED-3AEE045E0AD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D3C647C3-BD5E-4985-8308-EF9A5478BD44}"/>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AutoShape 6">
            <a:extLst>
              <a:ext uri="{FF2B5EF4-FFF2-40B4-BE49-F238E27FC236}">
                <a16:creationId xmlns:a16="http://schemas.microsoft.com/office/drawing/2014/main" id="{D4F0EB7F-1151-4CBA-8CA5-EF741012718D}"/>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8611" name="Text Box 7">
            <a:extLst>
              <a:ext uri="{FF2B5EF4-FFF2-40B4-BE49-F238E27FC236}">
                <a16:creationId xmlns:a16="http://schemas.microsoft.com/office/drawing/2014/main" id="{B34FDC4D-0B63-49A0-9E99-D4A3ADE3A8C6}"/>
              </a:ext>
            </a:extLst>
          </p:cNvPr>
          <p:cNvSpPr txBox="1">
            <a:spLocks noChangeArrowheads="1"/>
          </p:cNvSpPr>
          <p:nvPr/>
        </p:nvSpPr>
        <p:spPr bwMode="auto">
          <a:xfrm>
            <a:off x="685800" y="4800600"/>
            <a:ext cx="24861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85,760 referrals</a:t>
            </a:r>
            <a:endParaRPr lang="en-US" altLang="en-US" sz="2000" b="0" dirty="0">
              <a:solidFill>
                <a:schemeClr val="bg1"/>
              </a:solidFill>
              <a:latin typeface="Arial Rounded MT Bold" panose="020F0704030504030204" pitchFamily="34" charset="0"/>
            </a:endParaRPr>
          </a:p>
        </p:txBody>
      </p:sp>
      <p:sp>
        <p:nvSpPr>
          <p:cNvPr id="68612" name="Line 8">
            <a:extLst>
              <a:ext uri="{FF2B5EF4-FFF2-40B4-BE49-F238E27FC236}">
                <a16:creationId xmlns:a16="http://schemas.microsoft.com/office/drawing/2014/main" id="{F3E05232-A84B-4AD2-ACB8-C26DF9F939CB}"/>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613" name="Line 9">
            <a:extLst>
              <a:ext uri="{FF2B5EF4-FFF2-40B4-BE49-F238E27FC236}">
                <a16:creationId xmlns:a16="http://schemas.microsoft.com/office/drawing/2014/main" id="{A332435B-64FC-4B6D-ACDE-BA24790E3E31}"/>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614" name="Line 10">
            <a:extLst>
              <a:ext uri="{FF2B5EF4-FFF2-40B4-BE49-F238E27FC236}">
                <a16:creationId xmlns:a16="http://schemas.microsoft.com/office/drawing/2014/main" id="{FE00756A-0D03-4D89-BEC6-8387789EA776}"/>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615" name="Line 11">
            <a:extLst>
              <a:ext uri="{FF2B5EF4-FFF2-40B4-BE49-F238E27FC236}">
                <a16:creationId xmlns:a16="http://schemas.microsoft.com/office/drawing/2014/main" id="{C77668DF-8F38-4E17-BA8B-8EFB48F1B395}"/>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616" name="Line 12">
            <a:extLst>
              <a:ext uri="{FF2B5EF4-FFF2-40B4-BE49-F238E27FC236}">
                <a16:creationId xmlns:a16="http://schemas.microsoft.com/office/drawing/2014/main" id="{FAEADD70-6D84-40C6-864F-8ECA4A050838}"/>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68617" name="Line 13">
            <a:extLst>
              <a:ext uri="{FF2B5EF4-FFF2-40B4-BE49-F238E27FC236}">
                <a16:creationId xmlns:a16="http://schemas.microsoft.com/office/drawing/2014/main" id="{6362639C-70BA-4A16-9369-EE40688F1803}"/>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68618" name="Group 14">
            <a:extLst>
              <a:ext uri="{FF2B5EF4-FFF2-40B4-BE49-F238E27FC236}">
                <a16:creationId xmlns:a16="http://schemas.microsoft.com/office/drawing/2014/main" id="{DCEAA84B-0192-4C6E-994D-A913F28BC925}"/>
              </a:ext>
            </a:extLst>
          </p:cNvPr>
          <p:cNvGrpSpPr>
            <a:grpSpLocks/>
          </p:cNvGrpSpPr>
          <p:nvPr/>
        </p:nvGrpSpPr>
        <p:grpSpPr bwMode="auto">
          <a:xfrm>
            <a:off x="0" y="609600"/>
            <a:ext cx="9144000" cy="3200400"/>
            <a:chOff x="0" y="768"/>
            <a:chExt cx="5760" cy="2016"/>
          </a:xfrm>
          <a:solidFill>
            <a:srgbClr val="5B89C1"/>
          </a:solidFill>
        </p:grpSpPr>
        <p:sp>
          <p:nvSpPr>
            <p:cNvPr id="68631" name="AutoShape 15">
              <a:extLst>
                <a:ext uri="{FF2B5EF4-FFF2-40B4-BE49-F238E27FC236}">
                  <a16:creationId xmlns:a16="http://schemas.microsoft.com/office/drawing/2014/main" id="{C782C58E-F6DD-4484-A39C-45B3994EF07E}"/>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8632" name="Line 16">
              <a:extLst>
                <a:ext uri="{FF2B5EF4-FFF2-40B4-BE49-F238E27FC236}">
                  <a16:creationId xmlns:a16="http://schemas.microsoft.com/office/drawing/2014/main" id="{FD0215EF-426A-44A6-B34C-683ECFD877B8}"/>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68633" name="Line 17">
              <a:extLst>
                <a:ext uri="{FF2B5EF4-FFF2-40B4-BE49-F238E27FC236}">
                  <a16:creationId xmlns:a16="http://schemas.microsoft.com/office/drawing/2014/main" id="{60F07EC8-932E-41B0-967E-71B35BDE1888}"/>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68619" name="Picture 18" descr="C:\WINDOWS\Desktop\REAL Millionaire Template\5050.gif">
            <a:extLst>
              <a:ext uri="{FF2B5EF4-FFF2-40B4-BE49-F238E27FC236}">
                <a16:creationId xmlns:a16="http://schemas.microsoft.com/office/drawing/2014/main" id="{FE9A924D-C329-442C-8EBF-6CA18E81BB7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20" name="Picture 19" descr="C:\WINDOWS\Desktop\REAL Millionaire Template\phone.gif">
            <a:extLst>
              <a:ext uri="{FF2B5EF4-FFF2-40B4-BE49-F238E27FC236}">
                <a16:creationId xmlns:a16="http://schemas.microsoft.com/office/drawing/2014/main" id="{9CACE9B0-3E79-48DB-94AE-42E10FE8CC87}"/>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8621" name="Picture 20" descr="C:\WINDOWS\Desktop\REAL Millionaire Template\audience.gif">
            <a:extLst>
              <a:ext uri="{FF2B5EF4-FFF2-40B4-BE49-F238E27FC236}">
                <a16:creationId xmlns:a16="http://schemas.microsoft.com/office/drawing/2014/main" id="{E3F02807-67AD-46FC-8D67-6F63ED5C846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8623" name="AutoShape 22">
            <a:extLst>
              <a:ext uri="{FF2B5EF4-FFF2-40B4-BE49-F238E27FC236}">
                <a16:creationId xmlns:a16="http://schemas.microsoft.com/office/drawing/2014/main" id="{E8A183FC-B4F0-49F0-8406-5C73C82D0CFB}"/>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8624" name="Text Box 23">
            <a:extLst>
              <a:ext uri="{FF2B5EF4-FFF2-40B4-BE49-F238E27FC236}">
                <a16:creationId xmlns:a16="http://schemas.microsoft.com/office/drawing/2014/main" id="{35B7BAFF-9E19-4A21-BF7A-A7B47307476F}"/>
              </a:ext>
            </a:extLst>
          </p:cNvPr>
          <p:cNvSpPr txBox="1">
            <a:spLocks noChangeArrowheads="1"/>
          </p:cNvSpPr>
          <p:nvPr/>
        </p:nvSpPr>
        <p:spPr bwMode="auto">
          <a:xfrm>
            <a:off x="4724400" y="4800600"/>
            <a:ext cx="2625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124,850 referrals</a:t>
            </a:r>
          </a:p>
        </p:txBody>
      </p:sp>
      <p:sp>
        <p:nvSpPr>
          <p:cNvPr id="68625" name="AutoShape 24">
            <a:extLst>
              <a:ext uri="{FF2B5EF4-FFF2-40B4-BE49-F238E27FC236}">
                <a16:creationId xmlns:a16="http://schemas.microsoft.com/office/drawing/2014/main" id="{25107741-3ED3-4ACC-9CC9-91A69C663D78}"/>
              </a:ext>
            </a:extLst>
          </p:cNvPr>
          <p:cNvSpPr>
            <a:spLocks noChangeArrowheads="1"/>
          </p:cNvSpPr>
          <p:nvPr/>
        </p:nvSpPr>
        <p:spPr bwMode="auto">
          <a:xfrm>
            <a:off x="626165" y="5607050"/>
            <a:ext cx="3733800" cy="762000"/>
          </a:xfrm>
          <a:prstGeom prst="hexagon">
            <a:avLst>
              <a:gd name="adj" fmla="val 44576"/>
              <a:gd name="vf" fmla="val 115470"/>
            </a:avLst>
          </a:prstGeom>
          <a:no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8626" name="Text Box 25">
            <a:extLst>
              <a:ext uri="{FF2B5EF4-FFF2-40B4-BE49-F238E27FC236}">
                <a16:creationId xmlns:a16="http://schemas.microsoft.com/office/drawing/2014/main" id="{237E98C1-77C6-4E61-8577-E4CA893778A7}"/>
              </a:ext>
            </a:extLst>
          </p:cNvPr>
          <p:cNvSpPr txBox="1">
            <a:spLocks noChangeArrowheads="1"/>
          </p:cNvSpPr>
          <p:nvPr/>
        </p:nvSpPr>
        <p:spPr bwMode="auto">
          <a:xfrm>
            <a:off x="792163" y="5788025"/>
            <a:ext cx="26305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latin typeface="Arial Rounded MT Bold" panose="020F0704030504030204" pitchFamily="34" charset="0"/>
              </a:rPr>
              <a:t>C. </a:t>
            </a:r>
            <a:r>
              <a:rPr lang="en-US" altLang="en-US" sz="2000" b="0" u="sng" dirty="0">
                <a:latin typeface="Arial Rounded MT Bold" panose="020F0704030504030204" pitchFamily="34" charset="0"/>
              </a:rPr>
              <a:t>459,793 referrals</a:t>
            </a:r>
            <a:endParaRPr lang="en-US" altLang="en-US" sz="2000" b="0" dirty="0">
              <a:latin typeface="Arial Rounded MT Bold" panose="020F0704030504030204" pitchFamily="34" charset="0"/>
            </a:endParaRPr>
          </a:p>
        </p:txBody>
      </p:sp>
      <p:sp>
        <p:nvSpPr>
          <p:cNvPr id="68627" name="AutoShape 26">
            <a:extLst>
              <a:ext uri="{FF2B5EF4-FFF2-40B4-BE49-F238E27FC236}">
                <a16:creationId xmlns:a16="http://schemas.microsoft.com/office/drawing/2014/main" id="{0BEEDE6F-5BF3-4FC7-AEC9-ABE25D6420A7}"/>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8628" name="Text Box 27">
            <a:extLst>
              <a:ext uri="{FF2B5EF4-FFF2-40B4-BE49-F238E27FC236}">
                <a16:creationId xmlns:a16="http://schemas.microsoft.com/office/drawing/2014/main" id="{F8FA2E53-CDB4-4915-81DC-6D829E554FD8}"/>
              </a:ext>
            </a:extLst>
          </p:cNvPr>
          <p:cNvSpPr txBox="1">
            <a:spLocks noChangeArrowheads="1"/>
          </p:cNvSpPr>
          <p:nvPr/>
        </p:nvSpPr>
        <p:spPr bwMode="auto">
          <a:xfrm>
            <a:off x="4724400" y="5791200"/>
            <a:ext cx="2623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210,120 referrals</a:t>
            </a:r>
            <a:endParaRPr lang="en-US" altLang="en-US" sz="2000" b="0" dirty="0">
              <a:solidFill>
                <a:schemeClr val="bg1"/>
              </a:solidFill>
              <a:latin typeface="Arial Rounded MT Bold" panose="020F0704030504030204" pitchFamily="34" charset="0"/>
            </a:endParaRPr>
          </a:p>
        </p:txBody>
      </p:sp>
      <p:sp>
        <p:nvSpPr>
          <p:cNvPr id="68629" name="AutoShape 28">
            <a:hlinkClick r:id="rId6" action="ppaction://hlinksldjump" highlightClick="1"/>
            <a:extLst>
              <a:ext uri="{FF2B5EF4-FFF2-40B4-BE49-F238E27FC236}">
                <a16:creationId xmlns:a16="http://schemas.microsoft.com/office/drawing/2014/main" id="{3717EE08-82FB-469D-A358-5784E3F8CE53}"/>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3821" name="AutoShape 29">
            <a:hlinkClick r:id="rId7" action="ppaction://hlinksldjump"/>
            <a:extLst>
              <a:ext uri="{FF2B5EF4-FFF2-40B4-BE49-F238E27FC236}">
                <a16:creationId xmlns:a16="http://schemas.microsoft.com/office/drawing/2014/main" id="{B1FDBC26-43C7-4B25-9751-4F4A1A9CC7A3}"/>
              </a:ext>
            </a:extLst>
          </p:cNvPr>
          <p:cNvSpPr>
            <a:spLocks noChangeArrowheads="1"/>
          </p:cNvSpPr>
          <p:nvPr/>
        </p:nvSpPr>
        <p:spPr bwMode="auto">
          <a:xfrm>
            <a:off x="152400" y="6248400"/>
            <a:ext cx="533400" cy="457200"/>
          </a:xfrm>
          <a:prstGeom prst="star5">
            <a:avLst/>
          </a:prstGeom>
          <a:solidFill>
            <a:schemeClr val="tx1"/>
          </a:solidFill>
          <a:ln w="9525">
            <a:solidFill>
              <a:schemeClr val="bg1"/>
            </a:solidFill>
            <a:miter lim="800000"/>
            <a:headEnd/>
            <a:tailEnd/>
          </a:ln>
          <a:effectLst/>
        </p:spPr>
        <p:txBody>
          <a:bodyPr wrap="none" anchor="ctr"/>
          <a:lstStyle/>
          <a:p>
            <a:pPr>
              <a:defRPr/>
            </a:pPr>
            <a:endParaRPr lang="en-US"/>
          </a:p>
        </p:txBody>
      </p:sp>
      <p:pic>
        <p:nvPicPr>
          <p:cNvPr id="26" name="Picture 17" descr="image006">
            <a:extLst>
              <a:ext uri="{FF2B5EF4-FFF2-40B4-BE49-F238E27FC236}">
                <a16:creationId xmlns:a16="http://schemas.microsoft.com/office/drawing/2014/main" id="{71589B0B-0F60-4BC5-96DA-6B5979017EE0}"/>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 Box 21">
            <a:extLst>
              <a:ext uri="{FF2B5EF4-FFF2-40B4-BE49-F238E27FC236}">
                <a16:creationId xmlns:a16="http://schemas.microsoft.com/office/drawing/2014/main" id="{D9AEA697-B459-4C27-A128-413C9702F51D}"/>
              </a:ext>
            </a:extLst>
          </p:cNvPr>
          <p:cNvSpPr txBox="1">
            <a:spLocks noChangeArrowheads="1"/>
          </p:cNvSpPr>
          <p:nvPr/>
        </p:nvSpPr>
        <p:spPr bwMode="auto">
          <a:xfrm>
            <a:off x="1558787" y="1714500"/>
            <a:ext cx="60198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5400" dirty="0">
                <a:solidFill>
                  <a:schemeClr val="bg1"/>
                </a:solidFill>
                <a:latin typeface="Arial" panose="020B0604020202020204" pitchFamily="34" charset="0"/>
                <a:cs typeface="Arial" panose="020B0604020202020204" pitchFamily="34" charset="0"/>
              </a:rPr>
              <a:t>Correct!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Text Box 2">
            <a:extLst>
              <a:ext uri="{FF2B5EF4-FFF2-40B4-BE49-F238E27FC236}">
                <a16:creationId xmlns:a16="http://schemas.microsoft.com/office/drawing/2014/main" id="{9ACE5A68-1CDB-4130-B83E-6DD223C42623}"/>
              </a:ext>
            </a:extLst>
          </p:cNvPr>
          <p:cNvSpPr txBox="1">
            <a:spLocks noChangeArrowheads="1"/>
          </p:cNvSpPr>
          <p:nvPr/>
        </p:nvSpPr>
        <p:spPr bwMode="auto">
          <a:xfrm>
            <a:off x="2895600" y="2728913"/>
            <a:ext cx="4995863" cy="1755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5400" i="1">
                <a:solidFill>
                  <a:srgbClr val="00385F"/>
                </a:solidFill>
                <a:latin typeface="Arial" panose="020B0604020202020204" pitchFamily="34" charset="0"/>
                <a:cs typeface="Arial" panose="020B0604020202020204" pitchFamily="34" charset="0"/>
              </a:rPr>
              <a:t>50-50</a:t>
            </a:r>
            <a:r>
              <a:rPr lang="en-US" altLang="en-US" sz="5400">
                <a:solidFill>
                  <a:srgbClr val="00385F"/>
                </a:solidFill>
                <a:latin typeface="Arial" panose="020B0604020202020204" pitchFamily="34" charset="0"/>
                <a:cs typeface="Arial" panose="020B0604020202020204" pitchFamily="34" charset="0"/>
              </a:rPr>
              <a:t> </a:t>
            </a:r>
          </a:p>
          <a:p>
            <a:pPr>
              <a:spcBef>
                <a:spcPct val="0"/>
              </a:spcBef>
              <a:buFontTx/>
              <a:buNone/>
            </a:pPr>
            <a:r>
              <a:rPr lang="en-US" altLang="en-US" sz="5400">
                <a:solidFill>
                  <a:srgbClr val="00385F"/>
                </a:solidFill>
                <a:latin typeface="Arial" panose="020B0604020202020204" pitchFamily="34" charset="0"/>
                <a:cs typeface="Arial" panose="020B0604020202020204" pitchFamily="34" charset="0"/>
              </a:rPr>
              <a:t>Lifeline Slides </a:t>
            </a:r>
          </a:p>
        </p:txBody>
      </p:sp>
      <p:pic>
        <p:nvPicPr>
          <p:cNvPr id="70659" name="Picture 17" descr="image006">
            <a:extLst>
              <a:ext uri="{FF2B5EF4-FFF2-40B4-BE49-F238E27FC236}">
                <a16:creationId xmlns:a16="http://schemas.microsoft.com/office/drawing/2014/main" id="{6307C5A9-6A0F-4EF9-81BE-61809865AE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r="54565"/>
          <a:stretch>
            <a:fillRect/>
          </a:stretch>
        </p:blipFill>
        <p:spPr bwMode="auto">
          <a:xfrm>
            <a:off x="655638" y="2057400"/>
            <a:ext cx="2239962" cy="2427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0660" name="Picture 17" descr="image006">
            <a:extLst>
              <a:ext uri="{FF2B5EF4-FFF2-40B4-BE49-F238E27FC236}">
                <a16:creationId xmlns:a16="http://schemas.microsoft.com/office/drawing/2014/main" id="{63488C6E-29B8-4D0D-822B-CD6A15FB71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43602"/>
          <a:stretch>
            <a:fillRect/>
          </a:stretch>
        </p:blipFill>
        <p:spPr bwMode="auto">
          <a:xfrm>
            <a:off x="7650163" y="5562600"/>
            <a:ext cx="1181100" cy="1030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AutoShape 2">
            <a:extLst>
              <a:ext uri="{FF2B5EF4-FFF2-40B4-BE49-F238E27FC236}">
                <a16:creationId xmlns:a16="http://schemas.microsoft.com/office/drawing/2014/main" id="{A1B8D81E-4FB0-44D3-A88A-77DE713D3731}"/>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683" name="Text Box 3">
            <a:extLst>
              <a:ext uri="{FF2B5EF4-FFF2-40B4-BE49-F238E27FC236}">
                <a16:creationId xmlns:a16="http://schemas.microsoft.com/office/drawing/2014/main" id="{9AF3019C-3183-4DA8-B7FC-1708D683DDFB}"/>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71684" name="Line 4">
            <a:extLst>
              <a:ext uri="{FF2B5EF4-FFF2-40B4-BE49-F238E27FC236}">
                <a16:creationId xmlns:a16="http://schemas.microsoft.com/office/drawing/2014/main" id="{8C847693-197A-4BCD-8DBC-799E6CEB671E}"/>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5" name="Line 5">
            <a:extLst>
              <a:ext uri="{FF2B5EF4-FFF2-40B4-BE49-F238E27FC236}">
                <a16:creationId xmlns:a16="http://schemas.microsoft.com/office/drawing/2014/main" id="{CB398656-5B8E-489A-B88A-09C05B3AF390}"/>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6" name="Line 6">
            <a:extLst>
              <a:ext uri="{FF2B5EF4-FFF2-40B4-BE49-F238E27FC236}">
                <a16:creationId xmlns:a16="http://schemas.microsoft.com/office/drawing/2014/main" id="{D91E67CB-8435-4A89-B4F2-B47E9625D0AC}"/>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7" name="Line 7">
            <a:extLst>
              <a:ext uri="{FF2B5EF4-FFF2-40B4-BE49-F238E27FC236}">
                <a16:creationId xmlns:a16="http://schemas.microsoft.com/office/drawing/2014/main" id="{925D3557-BDA3-429A-A7C9-3AF3DD01CF48}"/>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8" name="Line 8">
            <a:extLst>
              <a:ext uri="{FF2B5EF4-FFF2-40B4-BE49-F238E27FC236}">
                <a16:creationId xmlns:a16="http://schemas.microsoft.com/office/drawing/2014/main" id="{813E0F58-E965-4E5B-AC03-9FE7218BB91B}"/>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689" name="Line 9">
            <a:extLst>
              <a:ext uri="{FF2B5EF4-FFF2-40B4-BE49-F238E27FC236}">
                <a16:creationId xmlns:a16="http://schemas.microsoft.com/office/drawing/2014/main" id="{F89736EA-5092-47DD-86B5-8AC436123D3D}"/>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71690" name="Group 10">
            <a:extLst>
              <a:ext uri="{FF2B5EF4-FFF2-40B4-BE49-F238E27FC236}">
                <a16:creationId xmlns:a16="http://schemas.microsoft.com/office/drawing/2014/main" id="{C1393782-EF7C-41C1-8253-2D3687EEA7F1}"/>
              </a:ext>
            </a:extLst>
          </p:cNvPr>
          <p:cNvGrpSpPr>
            <a:grpSpLocks/>
          </p:cNvGrpSpPr>
          <p:nvPr/>
        </p:nvGrpSpPr>
        <p:grpSpPr bwMode="auto">
          <a:xfrm>
            <a:off x="0" y="609600"/>
            <a:ext cx="9144000" cy="3200400"/>
            <a:chOff x="0" y="768"/>
            <a:chExt cx="5760" cy="2016"/>
          </a:xfrm>
          <a:solidFill>
            <a:srgbClr val="5B89C1"/>
          </a:solidFill>
        </p:grpSpPr>
        <p:sp>
          <p:nvSpPr>
            <p:cNvPr id="71706" name="AutoShape 11">
              <a:extLst>
                <a:ext uri="{FF2B5EF4-FFF2-40B4-BE49-F238E27FC236}">
                  <a16:creationId xmlns:a16="http://schemas.microsoft.com/office/drawing/2014/main" id="{C29AAECD-CE10-4340-95E6-824686589F3B}"/>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707" name="Line 12">
              <a:extLst>
                <a:ext uri="{FF2B5EF4-FFF2-40B4-BE49-F238E27FC236}">
                  <a16:creationId xmlns:a16="http://schemas.microsoft.com/office/drawing/2014/main" id="{6D2F1ED9-6D38-437E-8F08-498475A66BBC}"/>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71708" name="Line 13">
              <a:extLst>
                <a:ext uri="{FF2B5EF4-FFF2-40B4-BE49-F238E27FC236}">
                  <a16:creationId xmlns:a16="http://schemas.microsoft.com/office/drawing/2014/main" id="{71E08FC4-EF52-4043-A533-C1FE30A16557}"/>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71691" name="Picture 14" descr="C:\WINDOWS\Desktop\REAL Millionaire Template\5050.gif">
            <a:extLst>
              <a:ext uri="{FF2B5EF4-FFF2-40B4-BE49-F238E27FC236}">
                <a16:creationId xmlns:a16="http://schemas.microsoft.com/office/drawing/2014/main" id="{B04DC378-449F-4132-8B72-7013A718D6A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2" name="Picture 15" descr="C:\WINDOWS\Desktop\REAL Millionaire Template\phone.gif">
            <a:hlinkClick r:id="rId5" action="ppaction://hlinksldjump"/>
            <a:extLst>
              <a:ext uri="{FF2B5EF4-FFF2-40B4-BE49-F238E27FC236}">
                <a16:creationId xmlns:a16="http://schemas.microsoft.com/office/drawing/2014/main" id="{FB482490-35F9-406F-909B-FD5549F92D4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693" name="Picture 16" descr="C:\WINDOWS\Desktop\REAL Millionaire Template\audience.gif">
            <a:hlinkClick r:id="rId7" action="ppaction://hlinksldjump"/>
            <a:extLst>
              <a:ext uri="{FF2B5EF4-FFF2-40B4-BE49-F238E27FC236}">
                <a16:creationId xmlns:a16="http://schemas.microsoft.com/office/drawing/2014/main" id="{7B68F649-92F0-4FE0-A2AF-512DFD9E793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695" name="AutoShape 18">
            <a:extLst>
              <a:ext uri="{FF2B5EF4-FFF2-40B4-BE49-F238E27FC236}">
                <a16:creationId xmlns:a16="http://schemas.microsoft.com/office/drawing/2014/main" id="{9899CB1E-2F97-466C-8A12-89E4FEFE3DB2}"/>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696" name="Text Box 19">
            <a:extLst>
              <a:ext uri="{FF2B5EF4-FFF2-40B4-BE49-F238E27FC236}">
                <a16:creationId xmlns:a16="http://schemas.microsoft.com/office/drawing/2014/main" id="{5D6183C2-01D3-4C9B-9589-4D6146B4276F}"/>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71697" name="AutoShape 20">
            <a:extLst>
              <a:ext uri="{FF2B5EF4-FFF2-40B4-BE49-F238E27FC236}">
                <a16:creationId xmlns:a16="http://schemas.microsoft.com/office/drawing/2014/main" id="{FBEF396D-443C-4A1E-BEC5-DE0E4B12CC61}"/>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698" name="Text Box 21">
            <a:extLst>
              <a:ext uri="{FF2B5EF4-FFF2-40B4-BE49-F238E27FC236}">
                <a16:creationId xmlns:a16="http://schemas.microsoft.com/office/drawing/2014/main" id="{9BFBAADF-8340-4B90-8EDF-336FC9C8AD3B}"/>
              </a:ext>
            </a:extLst>
          </p:cNvPr>
          <p:cNvSpPr txBox="1">
            <a:spLocks noChangeArrowheads="1"/>
          </p:cNvSpPr>
          <p:nvPr/>
        </p:nvSpPr>
        <p:spPr bwMode="auto">
          <a:xfrm>
            <a:off x="685800" y="5791200"/>
            <a:ext cx="1114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1906</a:t>
            </a:r>
          </a:p>
        </p:txBody>
      </p:sp>
      <p:sp>
        <p:nvSpPr>
          <p:cNvPr id="71699" name="AutoShape 22">
            <a:extLst>
              <a:ext uri="{FF2B5EF4-FFF2-40B4-BE49-F238E27FC236}">
                <a16:creationId xmlns:a16="http://schemas.microsoft.com/office/drawing/2014/main" id="{5CFA53E2-7D43-4B9E-8F68-5E26624147CB}"/>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700" name="Text Box 23">
            <a:extLst>
              <a:ext uri="{FF2B5EF4-FFF2-40B4-BE49-F238E27FC236}">
                <a16:creationId xmlns:a16="http://schemas.microsoft.com/office/drawing/2014/main" id="{FED36F29-157E-40A4-B81F-52FB0A25083C}"/>
              </a:ext>
            </a:extLst>
          </p:cNvPr>
          <p:cNvSpPr txBox="1">
            <a:spLocks noChangeArrowheads="1"/>
          </p:cNvSpPr>
          <p:nvPr/>
        </p:nvSpPr>
        <p:spPr bwMode="auto">
          <a:xfrm>
            <a:off x="4724400" y="5791200"/>
            <a:ext cx="1108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1887</a:t>
            </a:r>
          </a:p>
        </p:txBody>
      </p:sp>
      <p:sp>
        <p:nvSpPr>
          <p:cNvPr id="71701" name="AutoShape 26">
            <a:hlinkClick r:id="rId9" action="ppaction://hlinksldjump" highlightClick="1"/>
            <a:extLst>
              <a:ext uri="{FF2B5EF4-FFF2-40B4-BE49-F238E27FC236}">
                <a16:creationId xmlns:a16="http://schemas.microsoft.com/office/drawing/2014/main" id="{66C2FA60-5A02-445A-81EE-A9B32F1DAB36}"/>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7915" name="millionaire1.wav">
            <a:hlinkClick r:id="" action="ppaction://media"/>
            <a:extLst>
              <a:ext uri="{FF2B5EF4-FFF2-40B4-BE49-F238E27FC236}">
                <a16:creationId xmlns:a16="http://schemas.microsoft.com/office/drawing/2014/main" id="{8ECE69C5-0788-47AD-B25D-D2BBBCEF8CDB}"/>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3" name="Rectangle 28">
            <a:extLst>
              <a:ext uri="{FF2B5EF4-FFF2-40B4-BE49-F238E27FC236}">
                <a16:creationId xmlns:a16="http://schemas.microsoft.com/office/drawing/2014/main" id="{CA210FAB-0B44-4DAC-A981-3E4347ED8DB1}"/>
              </a:ext>
            </a:extLst>
          </p:cNvPr>
          <p:cNvSpPr>
            <a:spLocks noChangeArrowheads="1"/>
          </p:cNvSpPr>
          <p:nvPr/>
        </p:nvSpPr>
        <p:spPr bwMode="auto">
          <a:xfrm>
            <a:off x="0" y="0"/>
            <a:ext cx="685800" cy="685800"/>
          </a:xfrm>
          <a:prstGeom prst="rect">
            <a:avLst/>
          </a:prstGeom>
          <a:solidFill>
            <a:schemeClr val="bg1"/>
          </a:solidFill>
          <a:ln w="9525">
            <a:solidFill>
              <a:srgbClr val="FFFFCC"/>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7917" name="millionaire1.wav">
            <a:hlinkClick r:id="" action="ppaction://media"/>
            <a:extLst>
              <a:ext uri="{FF2B5EF4-FFF2-40B4-BE49-F238E27FC236}">
                <a16:creationId xmlns:a16="http://schemas.microsoft.com/office/drawing/2014/main" id="{827083D9-804C-491A-B36E-A6F54F13795F}"/>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04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05" name="Rectangle 30">
            <a:extLst>
              <a:ext uri="{FF2B5EF4-FFF2-40B4-BE49-F238E27FC236}">
                <a16:creationId xmlns:a16="http://schemas.microsoft.com/office/drawing/2014/main" id="{9B7B2F24-3E2E-4B33-B5E4-3DAC60609E78}"/>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2DF0DB6E-32EF-4B3A-9A3D-A3BE9FE1DA4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 name="Text Box 47">
            <a:extLst>
              <a:ext uri="{FF2B5EF4-FFF2-40B4-BE49-F238E27FC236}">
                <a16:creationId xmlns:a16="http://schemas.microsoft.com/office/drawing/2014/main" id="{D9F1C8FA-DEE9-47A7-B7E9-10DBD104F104}"/>
              </a:ext>
            </a:extLst>
          </p:cNvPr>
          <p:cNvSpPr txBox="1">
            <a:spLocks noChangeArrowheads="1"/>
          </p:cNvSpPr>
          <p:nvPr/>
        </p:nvSpPr>
        <p:spPr bwMode="auto">
          <a:xfrm>
            <a:off x="1631674" y="1260062"/>
            <a:ext cx="6019800" cy="189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When was United Way founded?</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37917"/>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37915"/>
                                        </p:tgtEl>
                                      </p:cBhvr>
                                    </p:cmd>
                                  </p:childTnLst>
                                </p:cTn>
                              </p:par>
                              <p:par>
                                <p:cTn id="10" presetID="1" presetClass="entr" presetSubtype="0" fill="hold" grpId="0" nodeType="withEffect">
                                  <p:stCondLst>
                                    <p:cond delay="0"/>
                                  </p:stCondLst>
                                  <p:childTnLst>
                                    <p:set>
                                      <p:cBhvr>
                                        <p:cTn id="11" dur="1" fill="hold">
                                          <p:stCondLst>
                                            <p:cond delay="499"/>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37917"/>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37915"/>
                </p:tgtEl>
              </p:cMediaNode>
            </p:audio>
          </p:childTnLst>
        </p:cTn>
      </p:par>
    </p:tnLst>
    <p:bldLst>
      <p:bldP spid="34" grpId="0"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AutoShape 2">
            <a:extLst>
              <a:ext uri="{FF2B5EF4-FFF2-40B4-BE49-F238E27FC236}">
                <a16:creationId xmlns:a16="http://schemas.microsoft.com/office/drawing/2014/main" id="{30A2DD88-0E39-44F5-A5B8-DB52BB2D8D15}"/>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3731" name="Text Box 3">
            <a:extLst>
              <a:ext uri="{FF2B5EF4-FFF2-40B4-BE49-F238E27FC236}">
                <a16:creationId xmlns:a16="http://schemas.microsoft.com/office/drawing/2014/main" id="{2BAD8044-D19F-49A3-A3F3-F6BD34ABEBE7}"/>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73732" name="Line 4">
            <a:extLst>
              <a:ext uri="{FF2B5EF4-FFF2-40B4-BE49-F238E27FC236}">
                <a16:creationId xmlns:a16="http://schemas.microsoft.com/office/drawing/2014/main" id="{DC18697B-E391-48F1-86B2-0BCA93076B37}"/>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733" name="Line 5">
            <a:extLst>
              <a:ext uri="{FF2B5EF4-FFF2-40B4-BE49-F238E27FC236}">
                <a16:creationId xmlns:a16="http://schemas.microsoft.com/office/drawing/2014/main" id="{D1E1098A-C3F0-4434-A015-DAF54007DE0C}"/>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734" name="Line 6">
            <a:extLst>
              <a:ext uri="{FF2B5EF4-FFF2-40B4-BE49-F238E27FC236}">
                <a16:creationId xmlns:a16="http://schemas.microsoft.com/office/drawing/2014/main" id="{D7BE6CE8-0EFA-4CF5-83E1-A4E6E9CD00E8}"/>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735" name="Line 7">
            <a:extLst>
              <a:ext uri="{FF2B5EF4-FFF2-40B4-BE49-F238E27FC236}">
                <a16:creationId xmlns:a16="http://schemas.microsoft.com/office/drawing/2014/main" id="{9822807A-8EF0-46CC-896A-31AA2F9DEEB2}"/>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736" name="Line 8">
            <a:extLst>
              <a:ext uri="{FF2B5EF4-FFF2-40B4-BE49-F238E27FC236}">
                <a16:creationId xmlns:a16="http://schemas.microsoft.com/office/drawing/2014/main" id="{93854BA4-1235-4F3D-96E1-C1F637FF04D5}"/>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3737" name="Line 9">
            <a:extLst>
              <a:ext uri="{FF2B5EF4-FFF2-40B4-BE49-F238E27FC236}">
                <a16:creationId xmlns:a16="http://schemas.microsoft.com/office/drawing/2014/main" id="{CB365FE0-26DB-4BD2-B724-36CFE677FE54}"/>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73738" name="Group 10">
            <a:extLst>
              <a:ext uri="{FF2B5EF4-FFF2-40B4-BE49-F238E27FC236}">
                <a16:creationId xmlns:a16="http://schemas.microsoft.com/office/drawing/2014/main" id="{E0B1C007-C532-4C0B-9078-AC3A3D40FB81}"/>
              </a:ext>
            </a:extLst>
          </p:cNvPr>
          <p:cNvGrpSpPr>
            <a:grpSpLocks/>
          </p:cNvGrpSpPr>
          <p:nvPr/>
        </p:nvGrpSpPr>
        <p:grpSpPr bwMode="auto">
          <a:xfrm>
            <a:off x="0" y="609600"/>
            <a:ext cx="9144000" cy="3200400"/>
            <a:chOff x="0" y="768"/>
            <a:chExt cx="5760" cy="2016"/>
          </a:xfrm>
          <a:solidFill>
            <a:srgbClr val="5B89C1"/>
          </a:solidFill>
        </p:grpSpPr>
        <p:sp>
          <p:nvSpPr>
            <p:cNvPr id="73754" name="AutoShape 11">
              <a:extLst>
                <a:ext uri="{FF2B5EF4-FFF2-40B4-BE49-F238E27FC236}">
                  <a16:creationId xmlns:a16="http://schemas.microsoft.com/office/drawing/2014/main" id="{372278A1-13C2-44F0-BA72-DC745FC0D571}"/>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3755" name="Line 12">
              <a:extLst>
                <a:ext uri="{FF2B5EF4-FFF2-40B4-BE49-F238E27FC236}">
                  <a16:creationId xmlns:a16="http://schemas.microsoft.com/office/drawing/2014/main" id="{EC4E7257-BB13-4015-8D8A-A5E38E9890AD}"/>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73756" name="Line 13">
              <a:extLst>
                <a:ext uri="{FF2B5EF4-FFF2-40B4-BE49-F238E27FC236}">
                  <a16:creationId xmlns:a16="http://schemas.microsoft.com/office/drawing/2014/main" id="{1A12403E-198A-4A11-B03F-EC949A542DC9}"/>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73739" name="Picture 14" descr="C:\WINDOWS\Desktop\REAL Millionaire Template\5050.gif">
            <a:extLst>
              <a:ext uri="{FF2B5EF4-FFF2-40B4-BE49-F238E27FC236}">
                <a16:creationId xmlns:a16="http://schemas.microsoft.com/office/drawing/2014/main" id="{49B3BA32-01AC-4012-A36A-2A04E67C399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0" name="Picture 15" descr="C:\WINDOWS\Desktop\REAL Millionaire Template\phone.gif">
            <a:hlinkClick r:id="rId5" action="ppaction://hlinksldjump"/>
            <a:extLst>
              <a:ext uri="{FF2B5EF4-FFF2-40B4-BE49-F238E27FC236}">
                <a16:creationId xmlns:a16="http://schemas.microsoft.com/office/drawing/2014/main" id="{BE6338E8-32CC-490E-965E-D7003E4FF4E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3741" name="Picture 16" descr="C:\WINDOWS\Desktop\REAL Millionaire Template\audience.gif">
            <a:hlinkClick r:id="rId7" action="ppaction://hlinksldjump"/>
            <a:extLst>
              <a:ext uri="{FF2B5EF4-FFF2-40B4-BE49-F238E27FC236}">
                <a16:creationId xmlns:a16="http://schemas.microsoft.com/office/drawing/2014/main" id="{5ED53B31-CDD5-4125-B36F-97687365A30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43" name="AutoShape 18">
            <a:extLst>
              <a:ext uri="{FF2B5EF4-FFF2-40B4-BE49-F238E27FC236}">
                <a16:creationId xmlns:a16="http://schemas.microsoft.com/office/drawing/2014/main" id="{496F0DA7-91B8-4625-A391-8095D1641C22}"/>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3744" name="Text Box 19">
            <a:extLst>
              <a:ext uri="{FF2B5EF4-FFF2-40B4-BE49-F238E27FC236}">
                <a16:creationId xmlns:a16="http://schemas.microsoft.com/office/drawing/2014/main" id="{B7470BF1-F489-4E1D-93CE-4B9D7674E0B0}"/>
              </a:ext>
            </a:extLst>
          </p:cNvPr>
          <p:cNvSpPr txBox="1">
            <a:spLocks noChangeArrowheads="1"/>
          </p:cNvSpPr>
          <p:nvPr/>
        </p:nvSpPr>
        <p:spPr bwMode="auto">
          <a:xfrm>
            <a:off x="4724400" y="4800600"/>
            <a:ext cx="12071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5</a:t>
            </a:r>
            <a:endParaRPr lang="en-US" altLang="en-US" sz="2000" b="0" dirty="0">
              <a:solidFill>
                <a:schemeClr val="bg1"/>
              </a:solidFill>
              <a:latin typeface="Arial Rounded MT Bold" panose="020F0704030504030204" pitchFamily="34" charset="0"/>
            </a:endParaRPr>
          </a:p>
        </p:txBody>
      </p:sp>
      <p:sp>
        <p:nvSpPr>
          <p:cNvPr id="73745" name="AutoShape 20">
            <a:extLst>
              <a:ext uri="{FF2B5EF4-FFF2-40B4-BE49-F238E27FC236}">
                <a16:creationId xmlns:a16="http://schemas.microsoft.com/office/drawing/2014/main" id="{57EE122B-CCC5-4265-BDC7-93C9254CF332}"/>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3746" name="Text Box 21">
            <a:extLst>
              <a:ext uri="{FF2B5EF4-FFF2-40B4-BE49-F238E27FC236}">
                <a16:creationId xmlns:a16="http://schemas.microsoft.com/office/drawing/2014/main" id="{9D72DAB6-2765-480F-B478-F64B9E3F2DB6}"/>
              </a:ext>
            </a:extLst>
          </p:cNvPr>
          <p:cNvSpPr txBox="1">
            <a:spLocks noChangeArrowheads="1"/>
          </p:cNvSpPr>
          <p:nvPr/>
        </p:nvSpPr>
        <p:spPr bwMode="auto">
          <a:xfrm>
            <a:off x="685800" y="5791200"/>
            <a:ext cx="12122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3</a:t>
            </a:r>
          </a:p>
        </p:txBody>
      </p:sp>
      <p:sp>
        <p:nvSpPr>
          <p:cNvPr id="73747" name="AutoShape 22">
            <a:extLst>
              <a:ext uri="{FF2B5EF4-FFF2-40B4-BE49-F238E27FC236}">
                <a16:creationId xmlns:a16="http://schemas.microsoft.com/office/drawing/2014/main" id="{C162A7B2-1D6E-4E1A-8AD9-99FA9BCBF62B}"/>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3748" name="Text Box 23">
            <a:extLst>
              <a:ext uri="{FF2B5EF4-FFF2-40B4-BE49-F238E27FC236}">
                <a16:creationId xmlns:a16="http://schemas.microsoft.com/office/drawing/2014/main" id="{8D4E1B37-B201-4E83-91B3-8096A69A294E}"/>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73749" name="AutoShape 26">
            <a:hlinkClick r:id="rId9" action="ppaction://hlinksldjump" highlightClick="1"/>
            <a:extLst>
              <a:ext uri="{FF2B5EF4-FFF2-40B4-BE49-F238E27FC236}">
                <a16:creationId xmlns:a16="http://schemas.microsoft.com/office/drawing/2014/main" id="{02369868-BF66-4164-BAFD-D831B857084D}"/>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8939" name="millionaire1.wav">
            <a:hlinkClick r:id="" action="ppaction://media"/>
            <a:extLst>
              <a:ext uri="{FF2B5EF4-FFF2-40B4-BE49-F238E27FC236}">
                <a16:creationId xmlns:a16="http://schemas.microsoft.com/office/drawing/2014/main" id="{4EA45A07-8842-4408-A089-FE44CF879B44}"/>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51" name="Rectangle 28">
            <a:extLst>
              <a:ext uri="{FF2B5EF4-FFF2-40B4-BE49-F238E27FC236}">
                <a16:creationId xmlns:a16="http://schemas.microsoft.com/office/drawing/2014/main" id="{1F45E2BA-EAF8-43DE-9D9A-8BEEB84026F8}"/>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8941" name="millionaire1.wav">
            <a:hlinkClick r:id="" action="ppaction://media"/>
            <a:extLst>
              <a:ext uri="{FF2B5EF4-FFF2-40B4-BE49-F238E27FC236}">
                <a16:creationId xmlns:a16="http://schemas.microsoft.com/office/drawing/2014/main" id="{C1E9E3F7-71A4-42E6-B68A-1648B2695EE9}"/>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04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3753" name="Rectangle 30">
            <a:extLst>
              <a:ext uri="{FF2B5EF4-FFF2-40B4-BE49-F238E27FC236}">
                <a16:creationId xmlns:a16="http://schemas.microsoft.com/office/drawing/2014/main" id="{1B36E4BA-78B1-4C53-A340-81808553A321}"/>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167202BA-C358-49C8-84A2-D120F97705B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685B17B5-DFAA-4D88-BEB7-0D82F47733C1}"/>
              </a:ext>
            </a:extLst>
          </p:cNvPr>
          <p:cNvSpPr txBox="1">
            <a:spLocks noChangeArrowheads="1"/>
          </p:cNvSpPr>
          <p:nvPr/>
        </p:nvSpPr>
        <p:spPr bwMode="auto">
          <a:xfrm>
            <a:off x="1188701" y="1052444"/>
            <a:ext cx="6858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80% of a child’s brain development occurs by what age?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38941"/>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38939"/>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38941"/>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38939"/>
                </p:tgtEl>
              </p:cMediaNode>
            </p:audio>
          </p:childTnLst>
        </p:cTn>
      </p:par>
    </p:tnLst>
    <p:bldLst>
      <p:bldP spid="30" grpId="0"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AutoShape 2">
            <a:extLst>
              <a:ext uri="{FF2B5EF4-FFF2-40B4-BE49-F238E27FC236}">
                <a16:creationId xmlns:a16="http://schemas.microsoft.com/office/drawing/2014/main" id="{44083BFF-B911-482B-BA06-775CE1A36D6E}"/>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5779" name="Text Box 3">
            <a:extLst>
              <a:ext uri="{FF2B5EF4-FFF2-40B4-BE49-F238E27FC236}">
                <a16:creationId xmlns:a16="http://schemas.microsoft.com/office/drawing/2014/main" id="{449A1967-21B8-4627-B417-1A32774C3670}"/>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75780" name="Line 4">
            <a:extLst>
              <a:ext uri="{FF2B5EF4-FFF2-40B4-BE49-F238E27FC236}">
                <a16:creationId xmlns:a16="http://schemas.microsoft.com/office/drawing/2014/main" id="{498B84D7-108B-460A-A6AD-D21E9B2979AF}"/>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1" name="Line 5">
            <a:extLst>
              <a:ext uri="{FF2B5EF4-FFF2-40B4-BE49-F238E27FC236}">
                <a16:creationId xmlns:a16="http://schemas.microsoft.com/office/drawing/2014/main" id="{01AEBFA9-50E0-4091-AD39-39BFB4441012}"/>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2" name="Line 6">
            <a:extLst>
              <a:ext uri="{FF2B5EF4-FFF2-40B4-BE49-F238E27FC236}">
                <a16:creationId xmlns:a16="http://schemas.microsoft.com/office/drawing/2014/main" id="{541BC119-2261-4260-A022-BFD1E439FB8D}"/>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3" name="Line 7">
            <a:extLst>
              <a:ext uri="{FF2B5EF4-FFF2-40B4-BE49-F238E27FC236}">
                <a16:creationId xmlns:a16="http://schemas.microsoft.com/office/drawing/2014/main" id="{15AB37B4-36E0-4452-9243-31A1D9403A00}"/>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4" name="Line 8">
            <a:extLst>
              <a:ext uri="{FF2B5EF4-FFF2-40B4-BE49-F238E27FC236}">
                <a16:creationId xmlns:a16="http://schemas.microsoft.com/office/drawing/2014/main" id="{FBC72E3F-A8C5-41EA-A60C-A156C27107B5}"/>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5785" name="Line 9">
            <a:extLst>
              <a:ext uri="{FF2B5EF4-FFF2-40B4-BE49-F238E27FC236}">
                <a16:creationId xmlns:a16="http://schemas.microsoft.com/office/drawing/2014/main" id="{1C09859B-5B75-4C0A-8E35-6C657B6FD9FF}"/>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75786" name="Group 10">
            <a:extLst>
              <a:ext uri="{FF2B5EF4-FFF2-40B4-BE49-F238E27FC236}">
                <a16:creationId xmlns:a16="http://schemas.microsoft.com/office/drawing/2014/main" id="{73E173A2-2F96-4188-8D10-CC3DD26CF91C}"/>
              </a:ext>
            </a:extLst>
          </p:cNvPr>
          <p:cNvGrpSpPr>
            <a:grpSpLocks/>
          </p:cNvGrpSpPr>
          <p:nvPr/>
        </p:nvGrpSpPr>
        <p:grpSpPr bwMode="auto">
          <a:xfrm>
            <a:off x="0" y="609600"/>
            <a:ext cx="9144000" cy="3200400"/>
            <a:chOff x="0" y="768"/>
            <a:chExt cx="5760" cy="2016"/>
          </a:xfrm>
          <a:solidFill>
            <a:srgbClr val="5B89C1"/>
          </a:solidFill>
        </p:grpSpPr>
        <p:sp>
          <p:nvSpPr>
            <p:cNvPr id="75802" name="AutoShape 11">
              <a:extLst>
                <a:ext uri="{FF2B5EF4-FFF2-40B4-BE49-F238E27FC236}">
                  <a16:creationId xmlns:a16="http://schemas.microsoft.com/office/drawing/2014/main" id="{0EF26A81-BCE3-4129-B31B-B3872CD43E89}"/>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5803" name="Line 12">
              <a:extLst>
                <a:ext uri="{FF2B5EF4-FFF2-40B4-BE49-F238E27FC236}">
                  <a16:creationId xmlns:a16="http://schemas.microsoft.com/office/drawing/2014/main" id="{75B2E5B3-B43C-4353-B4A1-BC0420BBC9D8}"/>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75804" name="Line 13">
              <a:extLst>
                <a:ext uri="{FF2B5EF4-FFF2-40B4-BE49-F238E27FC236}">
                  <a16:creationId xmlns:a16="http://schemas.microsoft.com/office/drawing/2014/main" id="{F1639927-5FD0-4D50-A089-A073A26AED88}"/>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75787" name="Picture 14" descr="C:\WINDOWS\Desktop\REAL Millionaire Template\5050.gif">
            <a:extLst>
              <a:ext uri="{FF2B5EF4-FFF2-40B4-BE49-F238E27FC236}">
                <a16:creationId xmlns:a16="http://schemas.microsoft.com/office/drawing/2014/main" id="{249EBD44-7A11-4955-ADD9-C6A31286D46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8" name="Picture 15" descr="C:\WINDOWS\Desktop\REAL Millionaire Template\phone.gif">
            <a:hlinkClick r:id="rId5" action="ppaction://hlinksldjump"/>
            <a:extLst>
              <a:ext uri="{FF2B5EF4-FFF2-40B4-BE49-F238E27FC236}">
                <a16:creationId xmlns:a16="http://schemas.microsoft.com/office/drawing/2014/main" id="{1F214F50-CFF1-4258-8F53-62129CA7EE9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5789" name="Picture 16" descr="C:\WINDOWS\Desktop\REAL Millionaire Template\audience.gif">
            <a:hlinkClick r:id="rId7" action="ppaction://hlinksldjump"/>
            <a:extLst>
              <a:ext uri="{FF2B5EF4-FFF2-40B4-BE49-F238E27FC236}">
                <a16:creationId xmlns:a16="http://schemas.microsoft.com/office/drawing/2014/main" id="{E51A403C-298A-495F-9789-7F5A0D467AA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91" name="AutoShape 18">
            <a:extLst>
              <a:ext uri="{FF2B5EF4-FFF2-40B4-BE49-F238E27FC236}">
                <a16:creationId xmlns:a16="http://schemas.microsoft.com/office/drawing/2014/main" id="{8AA60558-6465-4F21-B69F-1751418D53EB}"/>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5792" name="Text Box 19">
            <a:extLst>
              <a:ext uri="{FF2B5EF4-FFF2-40B4-BE49-F238E27FC236}">
                <a16:creationId xmlns:a16="http://schemas.microsoft.com/office/drawing/2014/main" id="{23170B12-051B-4A11-A825-C44D03193E8B}"/>
              </a:ext>
            </a:extLst>
          </p:cNvPr>
          <p:cNvSpPr txBox="1">
            <a:spLocks noChangeArrowheads="1"/>
          </p:cNvSpPr>
          <p:nvPr/>
        </p:nvSpPr>
        <p:spPr bwMode="auto">
          <a:xfrm>
            <a:off x="4724400" y="4800600"/>
            <a:ext cx="21239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250,000 lives</a:t>
            </a:r>
            <a:endParaRPr lang="en-US" altLang="en-US" sz="2000" b="0" dirty="0">
              <a:solidFill>
                <a:schemeClr val="bg1"/>
              </a:solidFill>
              <a:latin typeface="Arial Rounded MT Bold" panose="020F0704030504030204" pitchFamily="34" charset="0"/>
            </a:endParaRPr>
          </a:p>
        </p:txBody>
      </p:sp>
      <p:sp>
        <p:nvSpPr>
          <p:cNvPr id="75793" name="AutoShape 20">
            <a:extLst>
              <a:ext uri="{FF2B5EF4-FFF2-40B4-BE49-F238E27FC236}">
                <a16:creationId xmlns:a16="http://schemas.microsoft.com/office/drawing/2014/main" id="{6F7C28CA-216A-49E7-89C5-F4DA17CCD882}"/>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5794" name="Text Box 21">
            <a:extLst>
              <a:ext uri="{FF2B5EF4-FFF2-40B4-BE49-F238E27FC236}">
                <a16:creationId xmlns:a16="http://schemas.microsoft.com/office/drawing/2014/main" id="{F67695A9-36D4-483C-B803-837CC36E658E}"/>
              </a:ext>
            </a:extLst>
          </p:cNvPr>
          <p:cNvSpPr txBox="1">
            <a:spLocks noChangeArrowheads="1"/>
          </p:cNvSpPr>
          <p:nvPr/>
        </p:nvSpPr>
        <p:spPr bwMode="auto">
          <a:xfrm>
            <a:off x="685800" y="5791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C.</a:t>
            </a:r>
            <a:r>
              <a:rPr lang="en-US" altLang="en-US" sz="2000" b="0">
                <a:solidFill>
                  <a:schemeClr val="bg1"/>
                </a:solidFill>
                <a:latin typeface="Arial Rounded MT Bold" panose="020F0704030504030204" pitchFamily="34" charset="0"/>
              </a:rPr>
              <a:t> </a:t>
            </a:r>
          </a:p>
        </p:txBody>
      </p:sp>
      <p:sp>
        <p:nvSpPr>
          <p:cNvPr id="75795" name="AutoShape 22">
            <a:extLst>
              <a:ext uri="{FF2B5EF4-FFF2-40B4-BE49-F238E27FC236}">
                <a16:creationId xmlns:a16="http://schemas.microsoft.com/office/drawing/2014/main" id="{8207AC5A-4F24-47BE-92DF-DFF44A0807A5}"/>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5796" name="Text Box 23">
            <a:extLst>
              <a:ext uri="{FF2B5EF4-FFF2-40B4-BE49-F238E27FC236}">
                <a16:creationId xmlns:a16="http://schemas.microsoft.com/office/drawing/2014/main" id="{4BC6B114-E367-46E1-AFFA-F13FB17C71C1}"/>
              </a:ext>
            </a:extLst>
          </p:cNvPr>
          <p:cNvSpPr txBox="1">
            <a:spLocks noChangeArrowheads="1"/>
          </p:cNvSpPr>
          <p:nvPr/>
        </p:nvSpPr>
        <p:spPr bwMode="auto">
          <a:xfrm>
            <a:off x="4724400" y="5791200"/>
            <a:ext cx="21224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500,000 lives</a:t>
            </a:r>
            <a:endParaRPr lang="en-US" altLang="en-US" sz="2000" b="0" dirty="0">
              <a:solidFill>
                <a:schemeClr val="bg1"/>
              </a:solidFill>
              <a:latin typeface="Arial Rounded MT Bold" panose="020F0704030504030204" pitchFamily="34" charset="0"/>
            </a:endParaRPr>
          </a:p>
        </p:txBody>
      </p:sp>
      <p:sp>
        <p:nvSpPr>
          <p:cNvPr id="75797" name="AutoShape 26">
            <a:hlinkClick r:id="rId9" action="ppaction://hlinksldjump" highlightClick="1"/>
            <a:extLst>
              <a:ext uri="{FF2B5EF4-FFF2-40B4-BE49-F238E27FC236}">
                <a16:creationId xmlns:a16="http://schemas.microsoft.com/office/drawing/2014/main" id="{A96663E3-A257-4B59-97F7-3B9DE3895960}"/>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9963" name="millionaire1.wav">
            <a:hlinkClick r:id="" action="ppaction://media"/>
            <a:extLst>
              <a:ext uri="{FF2B5EF4-FFF2-40B4-BE49-F238E27FC236}">
                <a16:creationId xmlns:a16="http://schemas.microsoft.com/office/drawing/2014/main" id="{55524EAB-D0A1-4718-8E66-2FCB9903AEB0}"/>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799" name="Rectangle 28">
            <a:extLst>
              <a:ext uri="{FF2B5EF4-FFF2-40B4-BE49-F238E27FC236}">
                <a16:creationId xmlns:a16="http://schemas.microsoft.com/office/drawing/2014/main" id="{D9D3282E-4042-47BF-89C9-2AF92414EB63}"/>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9965" name="millionaire1.wav">
            <a:hlinkClick r:id="" action="ppaction://media"/>
            <a:extLst>
              <a:ext uri="{FF2B5EF4-FFF2-40B4-BE49-F238E27FC236}">
                <a16:creationId xmlns:a16="http://schemas.microsoft.com/office/drawing/2014/main" id="{A7537477-120C-41FA-B420-E2AE338F0CA8}"/>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04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5801" name="Rectangle 30">
            <a:extLst>
              <a:ext uri="{FF2B5EF4-FFF2-40B4-BE49-F238E27FC236}">
                <a16:creationId xmlns:a16="http://schemas.microsoft.com/office/drawing/2014/main" id="{3C125C43-2383-454E-B749-1F99148283E9}"/>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A2424FC8-AEB3-4DA1-9E82-41EDDBE6E132}"/>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05B0FC39-1D69-4F17-BA77-66FFC77E8091}"/>
              </a:ext>
            </a:extLst>
          </p:cNvPr>
          <p:cNvSpPr txBox="1">
            <a:spLocks noChangeArrowheads="1"/>
          </p:cNvSpPr>
          <p:nvPr/>
        </p:nvSpPr>
        <p:spPr bwMode="auto">
          <a:xfrm>
            <a:off x="1146313" y="873047"/>
            <a:ext cx="6858000" cy="298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400" dirty="0">
                <a:solidFill>
                  <a:schemeClr val="bg1"/>
                </a:solidFill>
                <a:latin typeface="Arial" panose="020B0604020202020204" pitchFamily="34" charset="0"/>
                <a:cs typeface="Arial" panose="020B0604020202020204" pitchFamily="34" charset="0"/>
              </a:rPr>
              <a:t>In 2019, GTCUW touched the lives of how many people in our community?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39965"/>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39963"/>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39965"/>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39963"/>
                </p:tgtEl>
              </p:cMediaNode>
            </p:audio>
          </p:childTnLst>
        </p:cTn>
      </p:par>
    </p:tnLst>
    <p:bldLst>
      <p:bldP spid="30"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2BB0F390-706D-4E25-8CD9-B31B7A9FB53E}"/>
              </a:ext>
            </a:extLst>
          </p:cNvPr>
          <p:cNvSpPr>
            <a:spLocks noChangeArrowheads="1"/>
          </p:cNvSpPr>
          <p:nvPr/>
        </p:nvSpPr>
        <p:spPr bwMode="auto">
          <a:xfrm>
            <a:off x="2514600" y="76200"/>
            <a:ext cx="4114800" cy="6705600"/>
          </a:xfrm>
          <a:prstGeom prst="rect">
            <a:avLst/>
          </a:prstGeom>
          <a:solidFill>
            <a:srgbClr val="5B89C1"/>
          </a:solidFill>
          <a:ln w="381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000">
              <a:solidFill>
                <a:srgbClr val="FF9933"/>
              </a:solidFill>
              <a:latin typeface="Arial Rounded MT Bold" panose="020F0704030504030204" pitchFamily="34" charset="0"/>
            </a:endParaRPr>
          </a:p>
        </p:txBody>
      </p:sp>
      <p:pic>
        <p:nvPicPr>
          <p:cNvPr id="4099" name="Picture 3" descr="C:\WINDOWS\Desktop\REAL Millionaire Template\lifelines.gif">
            <a:extLst>
              <a:ext uri="{FF2B5EF4-FFF2-40B4-BE49-F238E27FC236}">
                <a16:creationId xmlns:a16="http://schemas.microsoft.com/office/drawing/2014/main" id="{ACEA7B6E-21F3-4518-A8B1-73CACFD49DD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43200" y="304800"/>
            <a:ext cx="3667125" cy="569913"/>
          </a:xfrm>
          <a:prstGeom prst="rect">
            <a:avLst/>
          </a:prstGeom>
          <a:solidFill>
            <a:schemeClr val="bg1"/>
          </a:solidFill>
          <a:ln>
            <a:noFill/>
          </a:ln>
        </p:spPr>
      </p:pic>
      <p:sp>
        <p:nvSpPr>
          <p:cNvPr id="4101" name="Text Box 5">
            <a:extLst>
              <a:ext uri="{FF2B5EF4-FFF2-40B4-BE49-F238E27FC236}">
                <a16:creationId xmlns:a16="http://schemas.microsoft.com/office/drawing/2014/main" id="{84829EA0-4C5D-4B17-AABC-45D31C7AE20A}"/>
              </a:ext>
            </a:extLst>
          </p:cNvPr>
          <p:cNvSpPr txBox="1">
            <a:spLocks noChangeArrowheads="1"/>
          </p:cNvSpPr>
          <p:nvPr/>
        </p:nvSpPr>
        <p:spPr bwMode="auto">
          <a:xfrm>
            <a:off x="2743200" y="6324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4" action="ppaction://hlinksldjump"/>
              </a:rPr>
              <a:t>1</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4" action="ppaction://hlinksldjump"/>
              </a:rPr>
              <a:t>$100</a:t>
            </a:r>
            <a:endParaRPr lang="en-US" altLang="en-US" sz="2000">
              <a:solidFill>
                <a:srgbClr val="FF9933"/>
              </a:solidFill>
              <a:latin typeface="Clarendon Extended" pitchFamily="18" charset="0"/>
            </a:endParaRPr>
          </a:p>
        </p:txBody>
      </p:sp>
      <p:sp>
        <p:nvSpPr>
          <p:cNvPr id="4103" name="Text Box 7">
            <a:extLst>
              <a:ext uri="{FF2B5EF4-FFF2-40B4-BE49-F238E27FC236}">
                <a16:creationId xmlns:a16="http://schemas.microsoft.com/office/drawing/2014/main" id="{5AD8DA5C-422E-4BBF-985E-3930911F20C4}"/>
              </a:ext>
            </a:extLst>
          </p:cNvPr>
          <p:cNvSpPr txBox="1">
            <a:spLocks noChangeArrowheads="1"/>
          </p:cNvSpPr>
          <p:nvPr/>
        </p:nvSpPr>
        <p:spPr bwMode="auto">
          <a:xfrm>
            <a:off x="2743200" y="5943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9933"/>
                </a:solidFill>
                <a:latin typeface="Clarendon Extended" pitchFamily="18" charset="0"/>
                <a:hlinkClick r:id="rId5" action="ppaction://hlinksldjump"/>
              </a:rPr>
              <a:t>2</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5" action="ppaction://hlinksldjump"/>
              </a:rPr>
              <a:t>$200</a:t>
            </a:r>
            <a:endParaRPr lang="en-US" altLang="en-US" sz="2000">
              <a:solidFill>
                <a:srgbClr val="FF9933"/>
              </a:solidFill>
              <a:latin typeface="Clarendon Extended" pitchFamily="18" charset="0"/>
            </a:endParaRPr>
          </a:p>
        </p:txBody>
      </p:sp>
      <p:sp>
        <p:nvSpPr>
          <p:cNvPr id="4104" name="Text Box 8">
            <a:extLst>
              <a:ext uri="{FF2B5EF4-FFF2-40B4-BE49-F238E27FC236}">
                <a16:creationId xmlns:a16="http://schemas.microsoft.com/office/drawing/2014/main" id="{309C8247-8875-4592-B364-D809118744A7}"/>
              </a:ext>
            </a:extLst>
          </p:cNvPr>
          <p:cNvSpPr txBox="1">
            <a:spLocks noChangeArrowheads="1"/>
          </p:cNvSpPr>
          <p:nvPr/>
        </p:nvSpPr>
        <p:spPr bwMode="auto">
          <a:xfrm>
            <a:off x="2743200" y="5562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9933"/>
                </a:solidFill>
                <a:latin typeface="Clarendon Extended" pitchFamily="18" charset="0"/>
                <a:hlinkClick r:id="rId6" action="ppaction://hlinksldjump"/>
              </a:rPr>
              <a:t>3</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6" action="ppaction://hlinksldjump"/>
              </a:rPr>
              <a:t>$300</a:t>
            </a:r>
            <a:endParaRPr lang="en-US" altLang="en-US" sz="2000">
              <a:solidFill>
                <a:srgbClr val="FF9933"/>
              </a:solidFill>
              <a:latin typeface="Clarendon Extended" pitchFamily="18" charset="0"/>
            </a:endParaRPr>
          </a:p>
        </p:txBody>
      </p:sp>
      <p:sp>
        <p:nvSpPr>
          <p:cNvPr id="4105" name="Text Box 9">
            <a:extLst>
              <a:ext uri="{FF2B5EF4-FFF2-40B4-BE49-F238E27FC236}">
                <a16:creationId xmlns:a16="http://schemas.microsoft.com/office/drawing/2014/main" id="{CC1E7A44-ADF3-4C61-BC12-348030856AFA}"/>
              </a:ext>
            </a:extLst>
          </p:cNvPr>
          <p:cNvSpPr txBox="1">
            <a:spLocks noChangeArrowheads="1"/>
          </p:cNvSpPr>
          <p:nvPr/>
        </p:nvSpPr>
        <p:spPr bwMode="auto">
          <a:xfrm>
            <a:off x="2743200" y="5181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9933"/>
                </a:solidFill>
                <a:latin typeface="Clarendon Extended" pitchFamily="18" charset="0"/>
                <a:hlinkClick r:id="rId7" action="ppaction://hlinksldjump"/>
              </a:rPr>
              <a:t>4</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7" action="ppaction://hlinksldjump"/>
              </a:rPr>
              <a:t>$500</a:t>
            </a:r>
            <a:endParaRPr lang="en-US" altLang="en-US" sz="2000">
              <a:solidFill>
                <a:srgbClr val="FF9933"/>
              </a:solidFill>
              <a:latin typeface="Clarendon Extended" pitchFamily="18" charset="0"/>
            </a:endParaRPr>
          </a:p>
        </p:txBody>
      </p:sp>
      <p:sp>
        <p:nvSpPr>
          <p:cNvPr id="4107" name="Text Box 11">
            <a:extLst>
              <a:ext uri="{FF2B5EF4-FFF2-40B4-BE49-F238E27FC236}">
                <a16:creationId xmlns:a16="http://schemas.microsoft.com/office/drawing/2014/main" id="{4102557E-481D-4A06-9515-234EE3340151}"/>
              </a:ext>
            </a:extLst>
          </p:cNvPr>
          <p:cNvSpPr txBox="1">
            <a:spLocks noChangeArrowheads="1"/>
          </p:cNvSpPr>
          <p:nvPr/>
        </p:nvSpPr>
        <p:spPr bwMode="auto">
          <a:xfrm>
            <a:off x="2743200" y="4419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9933"/>
                </a:solidFill>
                <a:latin typeface="Clarendon Extended" pitchFamily="18" charset="0"/>
                <a:hlinkClick r:id="rId8" action="ppaction://hlinksldjump"/>
              </a:rPr>
              <a:t>6</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8" action="ppaction://hlinksldjump"/>
              </a:rPr>
              <a:t>$2,000</a:t>
            </a:r>
            <a:endParaRPr lang="en-US" altLang="en-US" sz="2000">
              <a:solidFill>
                <a:srgbClr val="FF9933"/>
              </a:solidFill>
              <a:latin typeface="Clarendon Extended" pitchFamily="18" charset="0"/>
            </a:endParaRPr>
          </a:p>
        </p:txBody>
      </p:sp>
      <p:sp>
        <p:nvSpPr>
          <p:cNvPr id="4108" name="Text Box 12">
            <a:extLst>
              <a:ext uri="{FF2B5EF4-FFF2-40B4-BE49-F238E27FC236}">
                <a16:creationId xmlns:a16="http://schemas.microsoft.com/office/drawing/2014/main" id="{92C5BADD-6800-40EE-807A-3DE143159F76}"/>
              </a:ext>
            </a:extLst>
          </p:cNvPr>
          <p:cNvSpPr txBox="1">
            <a:spLocks noChangeArrowheads="1"/>
          </p:cNvSpPr>
          <p:nvPr/>
        </p:nvSpPr>
        <p:spPr bwMode="auto">
          <a:xfrm>
            <a:off x="2743200" y="4038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9933"/>
                </a:solidFill>
                <a:latin typeface="Clarendon Extended" pitchFamily="18" charset="0"/>
                <a:hlinkClick r:id="rId9" action="ppaction://hlinksldjump"/>
              </a:rPr>
              <a:t>7</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9" action="ppaction://hlinksldjump"/>
              </a:rPr>
              <a:t>$4,000</a:t>
            </a:r>
            <a:endParaRPr lang="en-US" altLang="en-US" sz="2000">
              <a:solidFill>
                <a:srgbClr val="FF9933"/>
              </a:solidFill>
              <a:latin typeface="Clarendon Extended" pitchFamily="18" charset="0"/>
            </a:endParaRPr>
          </a:p>
        </p:txBody>
      </p:sp>
      <p:sp>
        <p:nvSpPr>
          <p:cNvPr id="4109" name="Text Box 13">
            <a:extLst>
              <a:ext uri="{FF2B5EF4-FFF2-40B4-BE49-F238E27FC236}">
                <a16:creationId xmlns:a16="http://schemas.microsoft.com/office/drawing/2014/main" id="{EB9222D3-5225-40E1-A877-1393BF7BD8BD}"/>
              </a:ext>
            </a:extLst>
          </p:cNvPr>
          <p:cNvSpPr txBox="1">
            <a:spLocks noChangeArrowheads="1"/>
          </p:cNvSpPr>
          <p:nvPr/>
        </p:nvSpPr>
        <p:spPr bwMode="auto">
          <a:xfrm>
            <a:off x="2743200" y="3657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9933"/>
                </a:solidFill>
                <a:latin typeface="Clarendon Extended" pitchFamily="18" charset="0"/>
                <a:hlinkClick r:id="rId10" action="ppaction://hlinksldjump"/>
              </a:rPr>
              <a:t>8</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0" action="ppaction://hlinksldjump"/>
              </a:rPr>
              <a:t>$8,000</a:t>
            </a:r>
            <a:endParaRPr lang="en-US" altLang="en-US" sz="2000">
              <a:solidFill>
                <a:srgbClr val="FF9933"/>
              </a:solidFill>
              <a:latin typeface="Clarendon Extended" pitchFamily="18" charset="0"/>
            </a:endParaRPr>
          </a:p>
        </p:txBody>
      </p:sp>
      <p:sp>
        <p:nvSpPr>
          <p:cNvPr id="4110" name="Text Box 14">
            <a:extLst>
              <a:ext uri="{FF2B5EF4-FFF2-40B4-BE49-F238E27FC236}">
                <a16:creationId xmlns:a16="http://schemas.microsoft.com/office/drawing/2014/main" id="{56B8A87C-7F69-4375-B632-346840C44A62}"/>
              </a:ext>
            </a:extLst>
          </p:cNvPr>
          <p:cNvSpPr txBox="1">
            <a:spLocks noChangeArrowheads="1"/>
          </p:cNvSpPr>
          <p:nvPr/>
        </p:nvSpPr>
        <p:spPr bwMode="auto">
          <a:xfrm>
            <a:off x="2743200" y="3276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9933"/>
                </a:solidFill>
                <a:latin typeface="Clarendon Extended" pitchFamily="18" charset="0"/>
                <a:hlinkClick r:id="rId11" action="ppaction://hlinksldjump"/>
              </a:rPr>
              <a:t>9</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1" action="ppaction://hlinksldjump"/>
              </a:rPr>
              <a:t>$16,000</a:t>
            </a:r>
            <a:endParaRPr lang="en-US" altLang="en-US" sz="2000">
              <a:solidFill>
                <a:srgbClr val="FF9933"/>
              </a:solidFill>
              <a:latin typeface="Clarendon Extended" pitchFamily="18" charset="0"/>
            </a:endParaRPr>
          </a:p>
        </p:txBody>
      </p:sp>
      <p:sp>
        <p:nvSpPr>
          <p:cNvPr id="4112" name="Text Box 16">
            <a:extLst>
              <a:ext uri="{FF2B5EF4-FFF2-40B4-BE49-F238E27FC236}">
                <a16:creationId xmlns:a16="http://schemas.microsoft.com/office/drawing/2014/main" id="{760B27D6-EEE9-450E-8912-859795F3AC06}"/>
              </a:ext>
            </a:extLst>
          </p:cNvPr>
          <p:cNvSpPr txBox="1">
            <a:spLocks noChangeArrowheads="1"/>
          </p:cNvSpPr>
          <p:nvPr/>
        </p:nvSpPr>
        <p:spPr bwMode="auto">
          <a:xfrm>
            <a:off x="2743200" y="2514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2" action="ppaction://hlinksldjump"/>
              </a:rPr>
              <a:t>11</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2" action="ppaction://hlinksldjump"/>
              </a:rPr>
              <a:t>$64,000</a:t>
            </a:r>
            <a:endParaRPr lang="en-US" altLang="en-US" sz="2000">
              <a:solidFill>
                <a:srgbClr val="FF9933"/>
              </a:solidFill>
              <a:latin typeface="Clarendon Extended" pitchFamily="18" charset="0"/>
            </a:endParaRPr>
          </a:p>
        </p:txBody>
      </p:sp>
      <p:sp>
        <p:nvSpPr>
          <p:cNvPr id="4113" name="Text Box 17">
            <a:extLst>
              <a:ext uri="{FF2B5EF4-FFF2-40B4-BE49-F238E27FC236}">
                <a16:creationId xmlns:a16="http://schemas.microsoft.com/office/drawing/2014/main" id="{6D7C2EF7-502A-484A-B20C-472F17D8BD5E}"/>
              </a:ext>
            </a:extLst>
          </p:cNvPr>
          <p:cNvSpPr txBox="1">
            <a:spLocks noChangeArrowheads="1"/>
          </p:cNvSpPr>
          <p:nvPr/>
        </p:nvSpPr>
        <p:spPr bwMode="auto">
          <a:xfrm>
            <a:off x="2752725" y="2111099"/>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3" action="ppaction://hlinksldjump"/>
              </a:rPr>
              <a:t>12</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3" action="ppaction://hlinksldjump"/>
              </a:rPr>
              <a:t>$125,000</a:t>
            </a:r>
            <a:endParaRPr lang="en-US" altLang="en-US" sz="2000">
              <a:solidFill>
                <a:srgbClr val="FF9933"/>
              </a:solidFill>
              <a:latin typeface="Clarendon Extended" pitchFamily="18" charset="0"/>
            </a:endParaRPr>
          </a:p>
        </p:txBody>
      </p:sp>
      <p:sp>
        <p:nvSpPr>
          <p:cNvPr id="4114" name="Text Box 18">
            <a:extLst>
              <a:ext uri="{FF2B5EF4-FFF2-40B4-BE49-F238E27FC236}">
                <a16:creationId xmlns:a16="http://schemas.microsoft.com/office/drawing/2014/main" id="{94463CE8-90E5-4B37-ABE5-4AC3C827ED9A}"/>
              </a:ext>
            </a:extLst>
          </p:cNvPr>
          <p:cNvSpPr txBox="1">
            <a:spLocks noChangeArrowheads="1"/>
          </p:cNvSpPr>
          <p:nvPr/>
        </p:nvSpPr>
        <p:spPr bwMode="auto">
          <a:xfrm>
            <a:off x="2743200" y="1752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4" action="ppaction://hlinksldjump"/>
              </a:rPr>
              <a:t>13</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4" action="ppaction://hlinksldjump"/>
              </a:rPr>
              <a:t>$250,000</a:t>
            </a:r>
            <a:endParaRPr lang="en-US" altLang="en-US" sz="2000">
              <a:solidFill>
                <a:srgbClr val="FF9933"/>
              </a:solidFill>
              <a:latin typeface="Clarendon Extended" pitchFamily="18" charset="0"/>
            </a:endParaRPr>
          </a:p>
        </p:txBody>
      </p:sp>
      <p:sp>
        <p:nvSpPr>
          <p:cNvPr id="4115" name="Text Box 19">
            <a:extLst>
              <a:ext uri="{FF2B5EF4-FFF2-40B4-BE49-F238E27FC236}">
                <a16:creationId xmlns:a16="http://schemas.microsoft.com/office/drawing/2014/main" id="{A64255BF-46F6-480F-9B41-568DA922D08E}"/>
              </a:ext>
            </a:extLst>
          </p:cNvPr>
          <p:cNvSpPr txBox="1">
            <a:spLocks noChangeArrowheads="1"/>
          </p:cNvSpPr>
          <p:nvPr/>
        </p:nvSpPr>
        <p:spPr bwMode="auto">
          <a:xfrm>
            <a:off x="2743200" y="1371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5" action="ppaction://hlinksldjump"/>
              </a:rPr>
              <a:t>14</a:t>
            </a:r>
            <a:r>
              <a:rPr lang="en-US" altLang="en-US" sz="2000">
                <a:solidFill>
                  <a:srgbClr val="FF9933"/>
                </a:solidFill>
                <a:latin typeface="Clarendon Extended" pitchFamily="18" charset="0"/>
              </a:rPr>
              <a:t>	</a:t>
            </a:r>
            <a:r>
              <a:rPr lang="en-US" altLang="en-US" sz="2000">
                <a:solidFill>
                  <a:srgbClr val="FF9933"/>
                </a:solidFill>
                <a:latin typeface="Clarendon Extended" pitchFamily="18" charset="0"/>
                <a:hlinkClick r:id="rId15" action="ppaction://hlinksldjump"/>
              </a:rPr>
              <a:t>$500,000</a:t>
            </a:r>
            <a:endParaRPr lang="en-US" altLang="en-US" sz="2000">
              <a:solidFill>
                <a:srgbClr val="FF9933"/>
              </a:solidFill>
              <a:latin typeface="Clarendon Extended" pitchFamily="18" charset="0"/>
            </a:endParaRPr>
          </a:p>
        </p:txBody>
      </p:sp>
      <p:sp>
        <p:nvSpPr>
          <p:cNvPr id="4106" name="Text Box 10">
            <a:extLst>
              <a:ext uri="{FF2B5EF4-FFF2-40B4-BE49-F238E27FC236}">
                <a16:creationId xmlns:a16="http://schemas.microsoft.com/office/drawing/2014/main" id="{7B36FD55-5FD6-487E-9D08-1C6B3FA66E0C}"/>
              </a:ext>
            </a:extLst>
          </p:cNvPr>
          <p:cNvSpPr txBox="1">
            <a:spLocks noChangeArrowheads="1"/>
          </p:cNvSpPr>
          <p:nvPr/>
        </p:nvSpPr>
        <p:spPr bwMode="auto">
          <a:xfrm>
            <a:off x="2743200" y="4800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latin typeface="Clarendon Extended" pitchFamily="18" charset="0"/>
              </a:rPr>
              <a:t>  </a:t>
            </a:r>
            <a:r>
              <a:rPr lang="en-US" altLang="en-US" sz="2000">
                <a:solidFill>
                  <a:srgbClr val="FFFFCC"/>
                </a:solidFill>
                <a:latin typeface="Clarendon Extended" pitchFamily="18" charset="0"/>
                <a:hlinkClick r:id="rId16" action="ppaction://hlinksldjump"/>
              </a:rPr>
              <a:t>5</a:t>
            </a:r>
            <a:r>
              <a:rPr lang="en-US" altLang="en-US" sz="2000">
                <a:solidFill>
                  <a:srgbClr val="FFFFCC"/>
                </a:solidFill>
                <a:latin typeface="Clarendon Extended" pitchFamily="18" charset="0"/>
              </a:rPr>
              <a:t>	</a:t>
            </a:r>
            <a:r>
              <a:rPr lang="en-US" altLang="en-US" sz="2000">
                <a:solidFill>
                  <a:srgbClr val="FFFFCC"/>
                </a:solidFill>
                <a:latin typeface="Clarendon Extended" pitchFamily="18" charset="0"/>
                <a:hlinkClick r:id="rId16" action="ppaction://hlinksldjump"/>
              </a:rPr>
              <a:t>$1,000</a:t>
            </a:r>
            <a:endParaRPr lang="en-US" altLang="en-US" sz="2000">
              <a:solidFill>
                <a:srgbClr val="FFFFCC"/>
              </a:solidFill>
              <a:latin typeface="Clarendon Extended" pitchFamily="18" charset="0"/>
            </a:endParaRPr>
          </a:p>
        </p:txBody>
      </p:sp>
      <p:sp>
        <p:nvSpPr>
          <p:cNvPr id="4111" name="Text Box 15">
            <a:extLst>
              <a:ext uri="{FF2B5EF4-FFF2-40B4-BE49-F238E27FC236}">
                <a16:creationId xmlns:a16="http://schemas.microsoft.com/office/drawing/2014/main" id="{8D17DC3E-5909-4728-A7C0-D6AB2F5A5334}"/>
              </a:ext>
            </a:extLst>
          </p:cNvPr>
          <p:cNvSpPr txBox="1">
            <a:spLocks noChangeArrowheads="1"/>
          </p:cNvSpPr>
          <p:nvPr/>
        </p:nvSpPr>
        <p:spPr bwMode="auto">
          <a:xfrm>
            <a:off x="2743200" y="2895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FFFFCC"/>
                </a:solidFill>
                <a:latin typeface="Clarendon Extended" pitchFamily="18" charset="0"/>
              </a:rPr>
              <a:t> </a:t>
            </a:r>
            <a:r>
              <a:rPr lang="en-US" altLang="en-US" sz="2000">
                <a:solidFill>
                  <a:srgbClr val="FFFFCC"/>
                </a:solidFill>
                <a:latin typeface="Clarendon Extended" pitchFamily="18" charset="0"/>
                <a:hlinkClick r:id="rId17" action="ppaction://hlinksldjump"/>
              </a:rPr>
              <a:t>10</a:t>
            </a:r>
            <a:r>
              <a:rPr lang="en-US" altLang="en-US" sz="2000">
                <a:solidFill>
                  <a:srgbClr val="FFFFCC"/>
                </a:solidFill>
                <a:latin typeface="Clarendon Extended" pitchFamily="18" charset="0"/>
              </a:rPr>
              <a:t>	</a:t>
            </a:r>
            <a:r>
              <a:rPr lang="en-US" altLang="en-US" sz="2000">
                <a:solidFill>
                  <a:srgbClr val="FFFFCC"/>
                </a:solidFill>
                <a:latin typeface="Clarendon Extended" pitchFamily="18" charset="0"/>
                <a:hlinkClick r:id="rId17" action="ppaction://hlinksldjump"/>
              </a:rPr>
              <a:t>$32,000</a:t>
            </a:r>
            <a:endParaRPr lang="en-US" altLang="en-US" sz="2000">
              <a:solidFill>
                <a:srgbClr val="FFFFCC"/>
              </a:solidFill>
              <a:latin typeface="Clarendon Extended" pitchFamily="18" charset="0"/>
            </a:endParaRPr>
          </a:p>
        </p:txBody>
      </p:sp>
      <p:sp>
        <p:nvSpPr>
          <p:cNvPr id="4116" name="Text Box 20">
            <a:extLst>
              <a:ext uri="{FF2B5EF4-FFF2-40B4-BE49-F238E27FC236}">
                <a16:creationId xmlns:a16="http://schemas.microsoft.com/office/drawing/2014/main" id="{A745E371-4C5E-41C4-B33A-A5F3A4562077}"/>
              </a:ext>
            </a:extLst>
          </p:cNvPr>
          <p:cNvSpPr txBox="1">
            <a:spLocks noChangeArrowheads="1"/>
          </p:cNvSpPr>
          <p:nvPr/>
        </p:nvSpPr>
        <p:spPr bwMode="auto">
          <a:xfrm>
            <a:off x="2743200" y="990600"/>
            <a:ext cx="36576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a:solidFill>
                  <a:srgbClr val="FFFFCC"/>
                </a:solidFill>
                <a:latin typeface="Clarendon Extended" pitchFamily="18" charset="0"/>
              </a:rPr>
              <a:t> </a:t>
            </a:r>
            <a:r>
              <a:rPr lang="en-US" altLang="en-US" sz="2000">
                <a:solidFill>
                  <a:srgbClr val="FFFFCC"/>
                </a:solidFill>
                <a:latin typeface="Clarendon Extended" pitchFamily="18" charset="0"/>
                <a:hlinkClick r:id="rId18" action="ppaction://hlinksldjump"/>
              </a:rPr>
              <a:t>15</a:t>
            </a:r>
            <a:r>
              <a:rPr lang="en-US" altLang="en-US" sz="2000">
                <a:solidFill>
                  <a:srgbClr val="FFFFCC"/>
                </a:solidFill>
                <a:latin typeface="Clarendon Extended" pitchFamily="18" charset="0"/>
              </a:rPr>
              <a:t>	</a:t>
            </a:r>
            <a:r>
              <a:rPr lang="en-US" altLang="en-US" sz="2000">
                <a:solidFill>
                  <a:srgbClr val="FFFFCC"/>
                </a:solidFill>
                <a:latin typeface="Clarendon Extended" pitchFamily="18" charset="0"/>
                <a:hlinkClick r:id="rId18" action="ppaction://hlinksldjump"/>
              </a:rPr>
              <a:t>$1 MILLION</a:t>
            </a:r>
            <a:endParaRPr lang="en-US" altLang="en-US" sz="2000">
              <a:solidFill>
                <a:srgbClr val="FFFFCC"/>
              </a:solidFill>
              <a:latin typeface="Clarendon Extended" pitchFamily="18" charset="0"/>
            </a:endParaRPr>
          </a:p>
        </p:txBody>
      </p:sp>
      <p:pic>
        <p:nvPicPr>
          <p:cNvPr id="4122" name="mill_host_entrance.wav">
            <a:hlinkClick r:id="" action="ppaction://media"/>
            <a:extLst>
              <a:ext uri="{FF2B5EF4-FFF2-40B4-BE49-F238E27FC236}">
                <a16:creationId xmlns:a16="http://schemas.microsoft.com/office/drawing/2014/main" id="{C7DCE433-EC98-4107-BAB4-EC8A8704003D}"/>
              </a:ext>
            </a:extLst>
          </p:cNvPr>
          <p:cNvPicPr>
            <a:picLocks noRot="1" noChangeAspect="1" noChangeArrowheads="1"/>
          </p:cNvPicPr>
          <p:nvPr>
            <a:audioFile r:link="rId1"/>
          </p:nvPr>
        </p:nvPicPr>
        <p:blipFill>
          <a:blip r:embed="rId19">
            <a:extLst>
              <a:ext uri="{28A0092B-C50C-407E-A947-70E740481C1C}">
                <a14:useLocalDpi xmlns:a14="http://schemas.microsoft.com/office/drawing/2010/main" val="0"/>
              </a:ext>
            </a:extLst>
          </a:blip>
          <a:srcRect/>
          <a:stretch>
            <a:fillRect/>
          </a:stretch>
        </p:blipFill>
        <p:spPr bwMode="auto">
          <a:xfrm>
            <a:off x="6286500" y="6416675"/>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7" descr="image006">
            <a:extLst>
              <a:ext uri="{FF2B5EF4-FFF2-40B4-BE49-F238E27FC236}">
                <a16:creationId xmlns:a16="http://schemas.microsoft.com/office/drawing/2014/main" id="{CF3E4D14-09AF-4563-A688-E7931BADDD2D}"/>
              </a:ext>
            </a:extLst>
          </p:cNvPr>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7391400" y="5707515"/>
            <a:ext cx="1486152" cy="731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overrideClrMapping bg1="lt1" tx1="dk1" bg2="lt2" tx2="dk2" accent1="accent1" accent2="accent2" accent3="accent3" accent4="accent4" accent5="accent5" accent6="accent6" hlink="hlink" folHlink="folHlink"/>
  </p:clrMapOvr>
  <p:transition spd="slow">
    <p:cover dir="u"/>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122"/>
                                        </p:tgtEl>
                                      </p:cBhvr>
                                    </p:cmd>
                                  </p:childTnLst>
                                </p:cTn>
                              </p:par>
                              <p:par>
                                <p:cTn id="7" presetID="2" presetClass="entr" presetSubtype="4" fill="hold" grpId="0" nodeType="withEffect">
                                  <p:stCondLst>
                                    <p:cond delay="1000"/>
                                  </p:stCondLst>
                                  <p:childTnLst>
                                    <p:set>
                                      <p:cBhvr>
                                        <p:cTn id="8" dur="1" fill="hold">
                                          <p:stCondLst>
                                            <p:cond delay="0"/>
                                          </p:stCondLst>
                                        </p:cTn>
                                        <p:tgtEl>
                                          <p:spTgt spid="4098"/>
                                        </p:tgtEl>
                                        <p:attrNameLst>
                                          <p:attrName>style.visibility</p:attrName>
                                        </p:attrNameLst>
                                      </p:cBhvr>
                                      <p:to>
                                        <p:strVal val="visible"/>
                                      </p:to>
                                    </p:set>
                                    <p:anim calcmode="lin" valueType="num">
                                      <p:cBhvr additive="base">
                                        <p:cTn id="9" dur="500" fill="hold"/>
                                        <p:tgtEl>
                                          <p:spTgt spid="4098"/>
                                        </p:tgtEl>
                                        <p:attrNameLst>
                                          <p:attrName>ppt_x</p:attrName>
                                        </p:attrNameLst>
                                      </p:cBhvr>
                                      <p:tavLst>
                                        <p:tav tm="0">
                                          <p:val>
                                            <p:strVal val="#ppt_x"/>
                                          </p:val>
                                        </p:tav>
                                        <p:tav tm="100000">
                                          <p:val>
                                            <p:strVal val="#ppt_x"/>
                                          </p:val>
                                        </p:tav>
                                      </p:tavLst>
                                    </p:anim>
                                    <p:anim calcmode="lin" valueType="num">
                                      <p:cBhvr additive="base">
                                        <p:cTn id="10" dur="500" fill="hold"/>
                                        <p:tgtEl>
                                          <p:spTgt spid="4098"/>
                                        </p:tgtEl>
                                        <p:attrNameLst>
                                          <p:attrName>ppt_y</p:attrName>
                                        </p:attrNameLst>
                                      </p:cBhvr>
                                      <p:tavLst>
                                        <p:tav tm="0">
                                          <p:val>
                                            <p:strVal val="1+#ppt_h/2"/>
                                          </p:val>
                                        </p:tav>
                                        <p:tav tm="100000">
                                          <p:val>
                                            <p:strVal val="#ppt_y"/>
                                          </p:val>
                                        </p:tav>
                                      </p:tavLst>
                                    </p:anim>
                                  </p:childTnLst>
                                </p:cTn>
                              </p:par>
                            </p:childTnLst>
                          </p:cTn>
                        </p:par>
                        <p:par>
                          <p:cTn id="11" fill="hold" nodeType="afterGroup">
                            <p:stCondLst>
                              <p:cond delay="1500"/>
                            </p:stCondLst>
                            <p:childTnLst>
                              <p:par>
                                <p:cTn id="12" presetID="23" presetClass="entr" presetSubtype="16" fill="hold" grpId="0" nodeType="afterEffect">
                                  <p:stCondLst>
                                    <p:cond delay="0"/>
                                  </p:stCondLst>
                                  <p:childTnLst>
                                    <p:set>
                                      <p:cBhvr>
                                        <p:cTn id="13" dur="1" fill="hold">
                                          <p:stCondLst>
                                            <p:cond delay="0"/>
                                          </p:stCondLst>
                                        </p:cTn>
                                        <p:tgtEl>
                                          <p:spTgt spid="4101"/>
                                        </p:tgtEl>
                                        <p:attrNameLst>
                                          <p:attrName>style.visibility</p:attrName>
                                        </p:attrNameLst>
                                      </p:cBhvr>
                                      <p:to>
                                        <p:strVal val="visible"/>
                                      </p:to>
                                    </p:set>
                                    <p:anim calcmode="lin" valueType="num">
                                      <p:cBhvr>
                                        <p:cTn id="14" dur="500" fill="hold"/>
                                        <p:tgtEl>
                                          <p:spTgt spid="4101"/>
                                        </p:tgtEl>
                                        <p:attrNameLst>
                                          <p:attrName>ppt_w</p:attrName>
                                        </p:attrNameLst>
                                      </p:cBhvr>
                                      <p:tavLst>
                                        <p:tav tm="0">
                                          <p:val>
                                            <p:fltVal val="0"/>
                                          </p:val>
                                        </p:tav>
                                        <p:tav tm="100000">
                                          <p:val>
                                            <p:strVal val="#ppt_w"/>
                                          </p:val>
                                        </p:tav>
                                      </p:tavLst>
                                    </p:anim>
                                    <p:anim calcmode="lin" valueType="num">
                                      <p:cBhvr>
                                        <p:cTn id="15" dur="500" fill="hold"/>
                                        <p:tgtEl>
                                          <p:spTgt spid="4101"/>
                                        </p:tgtEl>
                                        <p:attrNameLst>
                                          <p:attrName>ppt_h</p:attrName>
                                        </p:attrNameLst>
                                      </p:cBhvr>
                                      <p:tavLst>
                                        <p:tav tm="0">
                                          <p:val>
                                            <p:fltVal val="0"/>
                                          </p:val>
                                        </p:tav>
                                        <p:tav tm="100000">
                                          <p:val>
                                            <p:strVal val="#ppt_h"/>
                                          </p:val>
                                        </p:tav>
                                      </p:tavLst>
                                    </p:anim>
                                  </p:childTnLst>
                                </p:cTn>
                              </p:par>
                            </p:childTnLst>
                          </p:cTn>
                        </p:par>
                        <p:par>
                          <p:cTn id="16" fill="hold" nodeType="afterGroup">
                            <p:stCondLst>
                              <p:cond delay="2000"/>
                            </p:stCondLst>
                            <p:childTnLst>
                              <p:par>
                                <p:cTn id="17" presetID="23" presetClass="entr" presetSubtype="16" fill="hold" grpId="0" nodeType="afterEffect">
                                  <p:stCondLst>
                                    <p:cond delay="0"/>
                                  </p:stCondLst>
                                  <p:childTnLst>
                                    <p:set>
                                      <p:cBhvr>
                                        <p:cTn id="18" dur="1" fill="hold">
                                          <p:stCondLst>
                                            <p:cond delay="0"/>
                                          </p:stCondLst>
                                        </p:cTn>
                                        <p:tgtEl>
                                          <p:spTgt spid="4103"/>
                                        </p:tgtEl>
                                        <p:attrNameLst>
                                          <p:attrName>style.visibility</p:attrName>
                                        </p:attrNameLst>
                                      </p:cBhvr>
                                      <p:to>
                                        <p:strVal val="visible"/>
                                      </p:to>
                                    </p:set>
                                    <p:anim calcmode="lin" valueType="num">
                                      <p:cBhvr>
                                        <p:cTn id="19" dur="500" fill="hold"/>
                                        <p:tgtEl>
                                          <p:spTgt spid="4103"/>
                                        </p:tgtEl>
                                        <p:attrNameLst>
                                          <p:attrName>ppt_w</p:attrName>
                                        </p:attrNameLst>
                                      </p:cBhvr>
                                      <p:tavLst>
                                        <p:tav tm="0">
                                          <p:val>
                                            <p:fltVal val="0"/>
                                          </p:val>
                                        </p:tav>
                                        <p:tav tm="100000">
                                          <p:val>
                                            <p:strVal val="#ppt_w"/>
                                          </p:val>
                                        </p:tav>
                                      </p:tavLst>
                                    </p:anim>
                                    <p:anim calcmode="lin" valueType="num">
                                      <p:cBhvr>
                                        <p:cTn id="20" dur="500" fill="hold"/>
                                        <p:tgtEl>
                                          <p:spTgt spid="4103"/>
                                        </p:tgtEl>
                                        <p:attrNameLst>
                                          <p:attrName>ppt_h</p:attrName>
                                        </p:attrNameLst>
                                      </p:cBhvr>
                                      <p:tavLst>
                                        <p:tav tm="0">
                                          <p:val>
                                            <p:fltVal val="0"/>
                                          </p:val>
                                        </p:tav>
                                        <p:tav tm="100000">
                                          <p:val>
                                            <p:strVal val="#ppt_h"/>
                                          </p:val>
                                        </p:tav>
                                      </p:tavLst>
                                    </p:anim>
                                  </p:childTnLst>
                                </p:cTn>
                              </p:par>
                            </p:childTnLst>
                          </p:cTn>
                        </p:par>
                        <p:par>
                          <p:cTn id="21" fill="hold" nodeType="afterGroup">
                            <p:stCondLst>
                              <p:cond delay="2500"/>
                            </p:stCondLst>
                            <p:childTnLst>
                              <p:par>
                                <p:cTn id="22" presetID="23" presetClass="entr" presetSubtype="16" fill="hold" grpId="0" nodeType="afterEffect">
                                  <p:stCondLst>
                                    <p:cond delay="0"/>
                                  </p:stCondLst>
                                  <p:childTnLst>
                                    <p:set>
                                      <p:cBhvr>
                                        <p:cTn id="23" dur="1" fill="hold">
                                          <p:stCondLst>
                                            <p:cond delay="0"/>
                                          </p:stCondLst>
                                        </p:cTn>
                                        <p:tgtEl>
                                          <p:spTgt spid="4104"/>
                                        </p:tgtEl>
                                        <p:attrNameLst>
                                          <p:attrName>style.visibility</p:attrName>
                                        </p:attrNameLst>
                                      </p:cBhvr>
                                      <p:to>
                                        <p:strVal val="visible"/>
                                      </p:to>
                                    </p:set>
                                    <p:anim calcmode="lin" valueType="num">
                                      <p:cBhvr>
                                        <p:cTn id="24" dur="500" fill="hold"/>
                                        <p:tgtEl>
                                          <p:spTgt spid="4104"/>
                                        </p:tgtEl>
                                        <p:attrNameLst>
                                          <p:attrName>ppt_w</p:attrName>
                                        </p:attrNameLst>
                                      </p:cBhvr>
                                      <p:tavLst>
                                        <p:tav tm="0">
                                          <p:val>
                                            <p:fltVal val="0"/>
                                          </p:val>
                                        </p:tav>
                                        <p:tav tm="100000">
                                          <p:val>
                                            <p:strVal val="#ppt_w"/>
                                          </p:val>
                                        </p:tav>
                                      </p:tavLst>
                                    </p:anim>
                                    <p:anim calcmode="lin" valueType="num">
                                      <p:cBhvr>
                                        <p:cTn id="25" dur="500" fill="hold"/>
                                        <p:tgtEl>
                                          <p:spTgt spid="4104"/>
                                        </p:tgtEl>
                                        <p:attrNameLst>
                                          <p:attrName>ppt_h</p:attrName>
                                        </p:attrNameLst>
                                      </p:cBhvr>
                                      <p:tavLst>
                                        <p:tav tm="0">
                                          <p:val>
                                            <p:fltVal val="0"/>
                                          </p:val>
                                        </p:tav>
                                        <p:tav tm="100000">
                                          <p:val>
                                            <p:strVal val="#ppt_h"/>
                                          </p:val>
                                        </p:tav>
                                      </p:tavLst>
                                    </p:anim>
                                  </p:childTnLst>
                                </p:cTn>
                              </p:par>
                            </p:childTnLst>
                          </p:cTn>
                        </p:par>
                        <p:par>
                          <p:cTn id="26" fill="hold" nodeType="afterGroup">
                            <p:stCondLst>
                              <p:cond delay="3000"/>
                            </p:stCondLst>
                            <p:childTnLst>
                              <p:par>
                                <p:cTn id="27" presetID="23" presetClass="entr" presetSubtype="16" fill="hold" grpId="0" nodeType="afterEffect">
                                  <p:stCondLst>
                                    <p:cond delay="0"/>
                                  </p:stCondLst>
                                  <p:childTnLst>
                                    <p:set>
                                      <p:cBhvr>
                                        <p:cTn id="28" dur="1" fill="hold">
                                          <p:stCondLst>
                                            <p:cond delay="0"/>
                                          </p:stCondLst>
                                        </p:cTn>
                                        <p:tgtEl>
                                          <p:spTgt spid="4105"/>
                                        </p:tgtEl>
                                        <p:attrNameLst>
                                          <p:attrName>style.visibility</p:attrName>
                                        </p:attrNameLst>
                                      </p:cBhvr>
                                      <p:to>
                                        <p:strVal val="visible"/>
                                      </p:to>
                                    </p:set>
                                    <p:anim calcmode="lin" valueType="num">
                                      <p:cBhvr>
                                        <p:cTn id="29" dur="500" fill="hold"/>
                                        <p:tgtEl>
                                          <p:spTgt spid="4105"/>
                                        </p:tgtEl>
                                        <p:attrNameLst>
                                          <p:attrName>ppt_w</p:attrName>
                                        </p:attrNameLst>
                                      </p:cBhvr>
                                      <p:tavLst>
                                        <p:tav tm="0">
                                          <p:val>
                                            <p:fltVal val="0"/>
                                          </p:val>
                                        </p:tav>
                                        <p:tav tm="100000">
                                          <p:val>
                                            <p:strVal val="#ppt_w"/>
                                          </p:val>
                                        </p:tav>
                                      </p:tavLst>
                                    </p:anim>
                                    <p:anim calcmode="lin" valueType="num">
                                      <p:cBhvr>
                                        <p:cTn id="30" dur="500" fill="hold"/>
                                        <p:tgtEl>
                                          <p:spTgt spid="4105"/>
                                        </p:tgtEl>
                                        <p:attrNameLst>
                                          <p:attrName>ppt_h</p:attrName>
                                        </p:attrNameLst>
                                      </p:cBhvr>
                                      <p:tavLst>
                                        <p:tav tm="0">
                                          <p:val>
                                            <p:fltVal val="0"/>
                                          </p:val>
                                        </p:tav>
                                        <p:tav tm="100000">
                                          <p:val>
                                            <p:strVal val="#ppt_h"/>
                                          </p:val>
                                        </p:tav>
                                      </p:tavLst>
                                    </p:anim>
                                  </p:childTnLst>
                                </p:cTn>
                              </p:par>
                            </p:childTnLst>
                          </p:cTn>
                        </p:par>
                        <p:par>
                          <p:cTn id="31" fill="hold" nodeType="afterGroup">
                            <p:stCondLst>
                              <p:cond delay="3500"/>
                            </p:stCondLst>
                            <p:childTnLst>
                              <p:par>
                                <p:cTn id="32" presetID="23" presetClass="entr" presetSubtype="16" fill="hold" grpId="0" nodeType="afterEffect">
                                  <p:stCondLst>
                                    <p:cond delay="0"/>
                                  </p:stCondLst>
                                  <p:childTnLst>
                                    <p:set>
                                      <p:cBhvr>
                                        <p:cTn id="33" dur="1" fill="hold">
                                          <p:stCondLst>
                                            <p:cond delay="0"/>
                                          </p:stCondLst>
                                        </p:cTn>
                                        <p:tgtEl>
                                          <p:spTgt spid="4106"/>
                                        </p:tgtEl>
                                        <p:attrNameLst>
                                          <p:attrName>style.visibility</p:attrName>
                                        </p:attrNameLst>
                                      </p:cBhvr>
                                      <p:to>
                                        <p:strVal val="visible"/>
                                      </p:to>
                                    </p:set>
                                    <p:anim calcmode="lin" valueType="num">
                                      <p:cBhvr>
                                        <p:cTn id="34" dur="500" fill="hold"/>
                                        <p:tgtEl>
                                          <p:spTgt spid="4106"/>
                                        </p:tgtEl>
                                        <p:attrNameLst>
                                          <p:attrName>ppt_w</p:attrName>
                                        </p:attrNameLst>
                                      </p:cBhvr>
                                      <p:tavLst>
                                        <p:tav tm="0">
                                          <p:val>
                                            <p:fltVal val="0"/>
                                          </p:val>
                                        </p:tav>
                                        <p:tav tm="100000">
                                          <p:val>
                                            <p:strVal val="#ppt_w"/>
                                          </p:val>
                                        </p:tav>
                                      </p:tavLst>
                                    </p:anim>
                                    <p:anim calcmode="lin" valueType="num">
                                      <p:cBhvr>
                                        <p:cTn id="35" dur="500" fill="hold"/>
                                        <p:tgtEl>
                                          <p:spTgt spid="4106"/>
                                        </p:tgtEl>
                                        <p:attrNameLst>
                                          <p:attrName>ppt_h</p:attrName>
                                        </p:attrNameLst>
                                      </p:cBhvr>
                                      <p:tavLst>
                                        <p:tav tm="0">
                                          <p:val>
                                            <p:fltVal val="0"/>
                                          </p:val>
                                        </p:tav>
                                        <p:tav tm="100000">
                                          <p:val>
                                            <p:strVal val="#ppt_h"/>
                                          </p:val>
                                        </p:tav>
                                      </p:tavLst>
                                    </p:anim>
                                  </p:childTnLst>
                                </p:cTn>
                              </p:par>
                            </p:childTnLst>
                          </p:cTn>
                        </p:par>
                        <p:par>
                          <p:cTn id="36" fill="hold" nodeType="afterGroup">
                            <p:stCondLst>
                              <p:cond delay="4000"/>
                            </p:stCondLst>
                            <p:childTnLst>
                              <p:par>
                                <p:cTn id="37" presetID="23" presetClass="entr" presetSubtype="16" fill="hold" grpId="0" nodeType="afterEffect">
                                  <p:stCondLst>
                                    <p:cond delay="0"/>
                                  </p:stCondLst>
                                  <p:childTnLst>
                                    <p:set>
                                      <p:cBhvr>
                                        <p:cTn id="38" dur="1" fill="hold">
                                          <p:stCondLst>
                                            <p:cond delay="0"/>
                                          </p:stCondLst>
                                        </p:cTn>
                                        <p:tgtEl>
                                          <p:spTgt spid="4107"/>
                                        </p:tgtEl>
                                        <p:attrNameLst>
                                          <p:attrName>style.visibility</p:attrName>
                                        </p:attrNameLst>
                                      </p:cBhvr>
                                      <p:to>
                                        <p:strVal val="visible"/>
                                      </p:to>
                                    </p:set>
                                    <p:anim calcmode="lin" valueType="num">
                                      <p:cBhvr>
                                        <p:cTn id="39" dur="500" fill="hold"/>
                                        <p:tgtEl>
                                          <p:spTgt spid="4107"/>
                                        </p:tgtEl>
                                        <p:attrNameLst>
                                          <p:attrName>ppt_w</p:attrName>
                                        </p:attrNameLst>
                                      </p:cBhvr>
                                      <p:tavLst>
                                        <p:tav tm="0">
                                          <p:val>
                                            <p:fltVal val="0"/>
                                          </p:val>
                                        </p:tav>
                                        <p:tav tm="100000">
                                          <p:val>
                                            <p:strVal val="#ppt_w"/>
                                          </p:val>
                                        </p:tav>
                                      </p:tavLst>
                                    </p:anim>
                                    <p:anim calcmode="lin" valueType="num">
                                      <p:cBhvr>
                                        <p:cTn id="40" dur="500" fill="hold"/>
                                        <p:tgtEl>
                                          <p:spTgt spid="4107"/>
                                        </p:tgtEl>
                                        <p:attrNameLst>
                                          <p:attrName>ppt_h</p:attrName>
                                        </p:attrNameLst>
                                      </p:cBhvr>
                                      <p:tavLst>
                                        <p:tav tm="0">
                                          <p:val>
                                            <p:fltVal val="0"/>
                                          </p:val>
                                        </p:tav>
                                        <p:tav tm="100000">
                                          <p:val>
                                            <p:strVal val="#ppt_h"/>
                                          </p:val>
                                        </p:tav>
                                      </p:tavLst>
                                    </p:anim>
                                  </p:childTnLst>
                                </p:cTn>
                              </p:par>
                            </p:childTnLst>
                          </p:cTn>
                        </p:par>
                        <p:par>
                          <p:cTn id="41" fill="hold" nodeType="afterGroup">
                            <p:stCondLst>
                              <p:cond delay="4500"/>
                            </p:stCondLst>
                            <p:childTnLst>
                              <p:par>
                                <p:cTn id="42" presetID="23" presetClass="entr" presetSubtype="16" fill="hold" grpId="0" nodeType="afterEffect">
                                  <p:stCondLst>
                                    <p:cond delay="0"/>
                                  </p:stCondLst>
                                  <p:childTnLst>
                                    <p:set>
                                      <p:cBhvr>
                                        <p:cTn id="43" dur="1" fill="hold">
                                          <p:stCondLst>
                                            <p:cond delay="0"/>
                                          </p:stCondLst>
                                        </p:cTn>
                                        <p:tgtEl>
                                          <p:spTgt spid="4108"/>
                                        </p:tgtEl>
                                        <p:attrNameLst>
                                          <p:attrName>style.visibility</p:attrName>
                                        </p:attrNameLst>
                                      </p:cBhvr>
                                      <p:to>
                                        <p:strVal val="visible"/>
                                      </p:to>
                                    </p:set>
                                    <p:anim calcmode="lin" valueType="num">
                                      <p:cBhvr>
                                        <p:cTn id="44" dur="500" fill="hold"/>
                                        <p:tgtEl>
                                          <p:spTgt spid="4108"/>
                                        </p:tgtEl>
                                        <p:attrNameLst>
                                          <p:attrName>ppt_w</p:attrName>
                                        </p:attrNameLst>
                                      </p:cBhvr>
                                      <p:tavLst>
                                        <p:tav tm="0">
                                          <p:val>
                                            <p:fltVal val="0"/>
                                          </p:val>
                                        </p:tav>
                                        <p:tav tm="100000">
                                          <p:val>
                                            <p:strVal val="#ppt_w"/>
                                          </p:val>
                                        </p:tav>
                                      </p:tavLst>
                                    </p:anim>
                                    <p:anim calcmode="lin" valueType="num">
                                      <p:cBhvr>
                                        <p:cTn id="45" dur="500" fill="hold"/>
                                        <p:tgtEl>
                                          <p:spTgt spid="4108"/>
                                        </p:tgtEl>
                                        <p:attrNameLst>
                                          <p:attrName>ppt_h</p:attrName>
                                        </p:attrNameLst>
                                      </p:cBhvr>
                                      <p:tavLst>
                                        <p:tav tm="0">
                                          <p:val>
                                            <p:fltVal val="0"/>
                                          </p:val>
                                        </p:tav>
                                        <p:tav tm="100000">
                                          <p:val>
                                            <p:strVal val="#ppt_h"/>
                                          </p:val>
                                        </p:tav>
                                      </p:tavLst>
                                    </p:anim>
                                  </p:childTnLst>
                                </p:cTn>
                              </p:par>
                            </p:childTnLst>
                          </p:cTn>
                        </p:par>
                        <p:par>
                          <p:cTn id="46" fill="hold" nodeType="afterGroup">
                            <p:stCondLst>
                              <p:cond delay="5000"/>
                            </p:stCondLst>
                            <p:childTnLst>
                              <p:par>
                                <p:cTn id="47" presetID="23" presetClass="entr" presetSubtype="16" fill="hold" grpId="0" nodeType="afterEffect">
                                  <p:stCondLst>
                                    <p:cond delay="0"/>
                                  </p:stCondLst>
                                  <p:childTnLst>
                                    <p:set>
                                      <p:cBhvr>
                                        <p:cTn id="48" dur="1" fill="hold">
                                          <p:stCondLst>
                                            <p:cond delay="0"/>
                                          </p:stCondLst>
                                        </p:cTn>
                                        <p:tgtEl>
                                          <p:spTgt spid="4109"/>
                                        </p:tgtEl>
                                        <p:attrNameLst>
                                          <p:attrName>style.visibility</p:attrName>
                                        </p:attrNameLst>
                                      </p:cBhvr>
                                      <p:to>
                                        <p:strVal val="visible"/>
                                      </p:to>
                                    </p:set>
                                    <p:anim calcmode="lin" valueType="num">
                                      <p:cBhvr>
                                        <p:cTn id="49" dur="500" fill="hold"/>
                                        <p:tgtEl>
                                          <p:spTgt spid="4109"/>
                                        </p:tgtEl>
                                        <p:attrNameLst>
                                          <p:attrName>ppt_w</p:attrName>
                                        </p:attrNameLst>
                                      </p:cBhvr>
                                      <p:tavLst>
                                        <p:tav tm="0">
                                          <p:val>
                                            <p:fltVal val="0"/>
                                          </p:val>
                                        </p:tav>
                                        <p:tav tm="100000">
                                          <p:val>
                                            <p:strVal val="#ppt_w"/>
                                          </p:val>
                                        </p:tav>
                                      </p:tavLst>
                                    </p:anim>
                                    <p:anim calcmode="lin" valueType="num">
                                      <p:cBhvr>
                                        <p:cTn id="50" dur="500" fill="hold"/>
                                        <p:tgtEl>
                                          <p:spTgt spid="4109"/>
                                        </p:tgtEl>
                                        <p:attrNameLst>
                                          <p:attrName>ppt_h</p:attrName>
                                        </p:attrNameLst>
                                      </p:cBhvr>
                                      <p:tavLst>
                                        <p:tav tm="0">
                                          <p:val>
                                            <p:fltVal val="0"/>
                                          </p:val>
                                        </p:tav>
                                        <p:tav tm="100000">
                                          <p:val>
                                            <p:strVal val="#ppt_h"/>
                                          </p:val>
                                        </p:tav>
                                      </p:tavLst>
                                    </p:anim>
                                  </p:childTnLst>
                                </p:cTn>
                              </p:par>
                            </p:childTnLst>
                          </p:cTn>
                        </p:par>
                        <p:par>
                          <p:cTn id="51" fill="hold" nodeType="afterGroup">
                            <p:stCondLst>
                              <p:cond delay="5500"/>
                            </p:stCondLst>
                            <p:childTnLst>
                              <p:par>
                                <p:cTn id="52" presetID="23" presetClass="entr" presetSubtype="16" fill="hold" grpId="0" nodeType="afterEffect">
                                  <p:stCondLst>
                                    <p:cond delay="0"/>
                                  </p:stCondLst>
                                  <p:childTnLst>
                                    <p:set>
                                      <p:cBhvr>
                                        <p:cTn id="53" dur="1" fill="hold">
                                          <p:stCondLst>
                                            <p:cond delay="0"/>
                                          </p:stCondLst>
                                        </p:cTn>
                                        <p:tgtEl>
                                          <p:spTgt spid="4110"/>
                                        </p:tgtEl>
                                        <p:attrNameLst>
                                          <p:attrName>style.visibility</p:attrName>
                                        </p:attrNameLst>
                                      </p:cBhvr>
                                      <p:to>
                                        <p:strVal val="visible"/>
                                      </p:to>
                                    </p:set>
                                    <p:anim calcmode="lin" valueType="num">
                                      <p:cBhvr>
                                        <p:cTn id="54" dur="500" fill="hold"/>
                                        <p:tgtEl>
                                          <p:spTgt spid="4110"/>
                                        </p:tgtEl>
                                        <p:attrNameLst>
                                          <p:attrName>ppt_w</p:attrName>
                                        </p:attrNameLst>
                                      </p:cBhvr>
                                      <p:tavLst>
                                        <p:tav tm="0">
                                          <p:val>
                                            <p:fltVal val="0"/>
                                          </p:val>
                                        </p:tav>
                                        <p:tav tm="100000">
                                          <p:val>
                                            <p:strVal val="#ppt_w"/>
                                          </p:val>
                                        </p:tav>
                                      </p:tavLst>
                                    </p:anim>
                                    <p:anim calcmode="lin" valueType="num">
                                      <p:cBhvr>
                                        <p:cTn id="55" dur="500" fill="hold"/>
                                        <p:tgtEl>
                                          <p:spTgt spid="4110"/>
                                        </p:tgtEl>
                                        <p:attrNameLst>
                                          <p:attrName>ppt_h</p:attrName>
                                        </p:attrNameLst>
                                      </p:cBhvr>
                                      <p:tavLst>
                                        <p:tav tm="0">
                                          <p:val>
                                            <p:fltVal val="0"/>
                                          </p:val>
                                        </p:tav>
                                        <p:tav tm="100000">
                                          <p:val>
                                            <p:strVal val="#ppt_h"/>
                                          </p:val>
                                        </p:tav>
                                      </p:tavLst>
                                    </p:anim>
                                  </p:childTnLst>
                                </p:cTn>
                              </p:par>
                            </p:childTnLst>
                          </p:cTn>
                        </p:par>
                        <p:par>
                          <p:cTn id="56" fill="hold" nodeType="afterGroup">
                            <p:stCondLst>
                              <p:cond delay="6000"/>
                            </p:stCondLst>
                            <p:childTnLst>
                              <p:par>
                                <p:cTn id="57" presetID="23" presetClass="entr" presetSubtype="16" fill="hold" grpId="0" nodeType="afterEffect">
                                  <p:stCondLst>
                                    <p:cond delay="0"/>
                                  </p:stCondLst>
                                  <p:childTnLst>
                                    <p:set>
                                      <p:cBhvr>
                                        <p:cTn id="58" dur="1" fill="hold">
                                          <p:stCondLst>
                                            <p:cond delay="0"/>
                                          </p:stCondLst>
                                        </p:cTn>
                                        <p:tgtEl>
                                          <p:spTgt spid="4111"/>
                                        </p:tgtEl>
                                        <p:attrNameLst>
                                          <p:attrName>style.visibility</p:attrName>
                                        </p:attrNameLst>
                                      </p:cBhvr>
                                      <p:to>
                                        <p:strVal val="visible"/>
                                      </p:to>
                                    </p:set>
                                    <p:anim calcmode="lin" valueType="num">
                                      <p:cBhvr>
                                        <p:cTn id="59" dur="500" fill="hold"/>
                                        <p:tgtEl>
                                          <p:spTgt spid="4111"/>
                                        </p:tgtEl>
                                        <p:attrNameLst>
                                          <p:attrName>ppt_w</p:attrName>
                                        </p:attrNameLst>
                                      </p:cBhvr>
                                      <p:tavLst>
                                        <p:tav tm="0">
                                          <p:val>
                                            <p:fltVal val="0"/>
                                          </p:val>
                                        </p:tav>
                                        <p:tav tm="100000">
                                          <p:val>
                                            <p:strVal val="#ppt_w"/>
                                          </p:val>
                                        </p:tav>
                                      </p:tavLst>
                                    </p:anim>
                                    <p:anim calcmode="lin" valueType="num">
                                      <p:cBhvr>
                                        <p:cTn id="60" dur="500" fill="hold"/>
                                        <p:tgtEl>
                                          <p:spTgt spid="4111"/>
                                        </p:tgtEl>
                                        <p:attrNameLst>
                                          <p:attrName>ppt_h</p:attrName>
                                        </p:attrNameLst>
                                      </p:cBhvr>
                                      <p:tavLst>
                                        <p:tav tm="0">
                                          <p:val>
                                            <p:fltVal val="0"/>
                                          </p:val>
                                        </p:tav>
                                        <p:tav tm="100000">
                                          <p:val>
                                            <p:strVal val="#ppt_h"/>
                                          </p:val>
                                        </p:tav>
                                      </p:tavLst>
                                    </p:anim>
                                  </p:childTnLst>
                                </p:cTn>
                              </p:par>
                            </p:childTnLst>
                          </p:cTn>
                        </p:par>
                        <p:par>
                          <p:cTn id="61" fill="hold" nodeType="afterGroup">
                            <p:stCondLst>
                              <p:cond delay="6500"/>
                            </p:stCondLst>
                            <p:childTnLst>
                              <p:par>
                                <p:cTn id="62" presetID="23" presetClass="entr" presetSubtype="16" fill="hold" grpId="0" nodeType="afterEffect">
                                  <p:stCondLst>
                                    <p:cond delay="0"/>
                                  </p:stCondLst>
                                  <p:childTnLst>
                                    <p:set>
                                      <p:cBhvr>
                                        <p:cTn id="63" dur="1" fill="hold">
                                          <p:stCondLst>
                                            <p:cond delay="0"/>
                                          </p:stCondLst>
                                        </p:cTn>
                                        <p:tgtEl>
                                          <p:spTgt spid="4112"/>
                                        </p:tgtEl>
                                        <p:attrNameLst>
                                          <p:attrName>style.visibility</p:attrName>
                                        </p:attrNameLst>
                                      </p:cBhvr>
                                      <p:to>
                                        <p:strVal val="visible"/>
                                      </p:to>
                                    </p:set>
                                    <p:anim calcmode="lin" valueType="num">
                                      <p:cBhvr>
                                        <p:cTn id="64" dur="500" fill="hold"/>
                                        <p:tgtEl>
                                          <p:spTgt spid="4112"/>
                                        </p:tgtEl>
                                        <p:attrNameLst>
                                          <p:attrName>ppt_w</p:attrName>
                                        </p:attrNameLst>
                                      </p:cBhvr>
                                      <p:tavLst>
                                        <p:tav tm="0">
                                          <p:val>
                                            <p:fltVal val="0"/>
                                          </p:val>
                                        </p:tav>
                                        <p:tav tm="100000">
                                          <p:val>
                                            <p:strVal val="#ppt_w"/>
                                          </p:val>
                                        </p:tav>
                                      </p:tavLst>
                                    </p:anim>
                                    <p:anim calcmode="lin" valueType="num">
                                      <p:cBhvr>
                                        <p:cTn id="65" dur="500" fill="hold"/>
                                        <p:tgtEl>
                                          <p:spTgt spid="4112"/>
                                        </p:tgtEl>
                                        <p:attrNameLst>
                                          <p:attrName>ppt_h</p:attrName>
                                        </p:attrNameLst>
                                      </p:cBhvr>
                                      <p:tavLst>
                                        <p:tav tm="0">
                                          <p:val>
                                            <p:fltVal val="0"/>
                                          </p:val>
                                        </p:tav>
                                        <p:tav tm="100000">
                                          <p:val>
                                            <p:strVal val="#ppt_h"/>
                                          </p:val>
                                        </p:tav>
                                      </p:tavLst>
                                    </p:anim>
                                  </p:childTnLst>
                                </p:cTn>
                              </p:par>
                            </p:childTnLst>
                          </p:cTn>
                        </p:par>
                        <p:par>
                          <p:cTn id="66" fill="hold" nodeType="afterGroup">
                            <p:stCondLst>
                              <p:cond delay="7000"/>
                            </p:stCondLst>
                            <p:childTnLst>
                              <p:par>
                                <p:cTn id="67" presetID="23" presetClass="entr" presetSubtype="16" fill="hold" grpId="0" nodeType="afterEffect">
                                  <p:stCondLst>
                                    <p:cond delay="0"/>
                                  </p:stCondLst>
                                  <p:childTnLst>
                                    <p:set>
                                      <p:cBhvr>
                                        <p:cTn id="68" dur="1" fill="hold">
                                          <p:stCondLst>
                                            <p:cond delay="0"/>
                                          </p:stCondLst>
                                        </p:cTn>
                                        <p:tgtEl>
                                          <p:spTgt spid="4113"/>
                                        </p:tgtEl>
                                        <p:attrNameLst>
                                          <p:attrName>style.visibility</p:attrName>
                                        </p:attrNameLst>
                                      </p:cBhvr>
                                      <p:to>
                                        <p:strVal val="visible"/>
                                      </p:to>
                                    </p:set>
                                    <p:anim calcmode="lin" valueType="num">
                                      <p:cBhvr>
                                        <p:cTn id="69" dur="500" fill="hold"/>
                                        <p:tgtEl>
                                          <p:spTgt spid="4113"/>
                                        </p:tgtEl>
                                        <p:attrNameLst>
                                          <p:attrName>ppt_w</p:attrName>
                                        </p:attrNameLst>
                                      </p:cBhvr>
                                      <p:tavLst>
                                        <p:tav tm="0">
                                          <p:val>
                                            <p:fltVal val="0"/>
                                          </p:val>
                                        </p:tav>
                                        <p:tav tm="100000">
                                          <p:val>
                                            <p:strVal val="#ppt_w"/>
                                          </p:val>
                                        </p:tav>
                                      </p:tavLst>
                                    </p:anim>
                                    <p:anim calcmode="lin" valueType="num">
                                      <p:cBhvr>
                                        <p:cTn id="70" dur="500" fill="hold"/>
                                        <p:tgtEl>
                                          <p:spTgt spid="4113"/>
                                        </p:tgtEl>
                                        <p:attrNameLst>
                                          <p:attrName>ppt_h</p:attrName>
                                        </p:attrNameLst>
                                      </p:cBhvr>
                                      <p:tavLst>
                                        <p:tav tm="0">
                                          <p:val>
                                            <p:fltVal val="0"/>
                                          </p:val>
                                        </p:tav>
                                        <p:tav tm="100000">
                                          <p:val>
                                            <p:strVal val="#ppt_h"/>
                                          </p:val>
                                        </p:tav>
                                      </p:tavLst>
                                    </p:anim>
                                  </p:childTnLst>
                                </p:cTn>
                              </p:par>
                            </p:childTnLst>
                          </p:cTn>
                        </p:par>
                        <p:par>
                          <p:cTn id="71" fill="hold" nodeType="afterGroup">
                            <p:stCondLst>
                              <p:cond delay="7500"/>
                            </p:stCondLst>
                            <p:childTnLst>
                              <p:par>
                                <p:cTn id="72" presetID="23" presetClass="entr" presetSubtype="16" fill="hold" grpId="0" nodeType="afterEffect">
                                  <p:stCondLst>
                                    <p:cond delay="0"/>
                                  </p:stCondLst>
                                  <p:childTnLst>
                                    <p:set>
                                      <p:cBhvr>
                                        <p:cTn id="73" dur="1" fill="hold">
                                          <p:stCondLst>
                                            <p:cond delay="0"/>
                                          </p:stCondLst>
                                        </p:cTn>
                                        <p:tgtEl>
                                          <p:spTgt spid="4114"/>
                                        </p:tgtEl>
                                        <p:attrNameLst>
                                          <p:attrName>style.visibility</p:attrName>
                                        </p:attrNameLst>
                                      </p:cBhvr>
                                      <p:to>
                                        <p:strVal val="visible"/>
                                      </p:to>
                                    </p:set>
                                    <p:anim calcmode="lin" valueType="num">
                                      <p:cBhvr>
                                        <p:cTn id="74" dur="500" fill="hold"/>
                                        <p:tgtEl>
                                          <p:spTgt spid="4114"/>
                                        </p:tgtEl>
                                        <p:attrNameLst>
                                          <p:attrName>ppt_w</p:attrName>
                                        </p:attrNameLst>
                                      </p:cBhvr>
                                      <p:tavLst>
                                        <p:tav tm="0">
                                          <p:val>
                                            <p:fltVal val="0"/>
                                          </p:val>
                                        </p:tav>
                                        <p:tav tm="100000">
                                          <p:val>
                                            <p:strVal val="#ppt_w"/>
                                          </p:val>
                                        </p:tav>
                                      </p:tavLst>
                                    </p:anim>
                                    <p:anim calcmode="lin" valueType="num">
                                      <p:cBhvr>
                                        <p:cTn id="75" dur="500" fill="hold"/>
                                        <p:tgtEl>
                                          <p:spTgt spid="4114"/>
                                        </p:tgtEl>
                                        <p:attrNameLst>
                                          <p:attrName>ppt_h</p:attrName>
                                        </p:attrNameLst>
                                      </p:cBhvr>
                                      <p:tavLst>
                                        <p:tav tm="0">
                                          <p:val>
                                            <p:fltVal val="0"/>
                                          </p:val>
                                        </p:tav>
                                        <p:tav tm="100000">
                                          <p:val>
                                            <p:strVal val="#ppt_h"/>
                                          </p:val>
                                        </p:tav>
                                      </p:tavLst>
                                    </p:anim>
                                  </p:childTnLst>
                                </p:cTn>
                              </p:par>
                            </p:childTnLst>
                          </p:cTn>
                        </p:par>
                        <p:par>
                          <p:cTn id="76" fill="hold" nodeType="afterGroup">
                            <p:stCondLst>
                              <p:cond delay="8000"/>
                            </p:stCondLst>
                            <p:childTnLst>
                              <p:par>
                                <p:cTn id="77" presetID="23" presetClass="entr" presetSubtype="16" fill="hold" grpId="0" nodeType="afterEffect">
                                  <p:stCondLst>
                                    <p:cond delay="0"/>
                                  </p:stCondLst>
                                  <p:childTnLst>
                                    <p:set>
                                      <p:cBhvr>
                                        <p:cTn id="78" dur="1" fill="hold">
                                          <p:stCondLst>
                                            <p:cond delay="0"/>
                                          </p:stCondLst>
                                        </p:cTn>
                                        <p:tgtEl>
                                          <p:spTgt spid="4115"/>
                                        </p:tgtEl>
                                        <p:attrNameLst>
                                          <p:attrName>style.visibility</p:attrName>
                                        </p:attrNameLst>
                                      </p:cBhvr>
                                      <p:to>
                                        <p:strVal val="visible"/>
                                      </p:to>
                                    </p:set>
                                    <p:anim calcmode="lin" valueType="num">
                                      <p:cBhvr>
                                        <p:cTn id="79" dur="500" fill="hold"/>
                                        <p:tgtEl>
                                          <p:spTgt spid="4115"/>
                                        </p:tgtEl>
                                        <p:attrNameLst>
                                          <p:attrName>ppt_w</p:attrName>
                                        </p:attrNameLst>
                                      </p:cBhvr>
                                      <p:tavLst>
                                        <p:tav tm="0">
                                          <p:val>
                                            <p:fltVal val="0"/>
                                          </p:val>
                                        </p:tav>
                                        <p:tav tm="100000">
                                          <p:val>
                                            <p:strVal val="#ppt_w"/>
                                          </p:val>
                                        </p:tav>
                                      </p:tavLst>
                                    </p:anim>
                                    <p:anim calcmode="lin" valueType="num">
                                      <p:cBhvr>
                                        <p:cTn id="80" dur="500" fill="hold"/>
                                        <p:tgtEl>
                                          <p:spTgt spid="4115"/>
                                        </p:tgtEl>
                                        <p:attrNameLst>
                                          <p:attrName>ppt_h</p:attrName>
                                        </p:attrNameLst>
                                      </p:cBhvr>
                                      <p:tavLst>
                                        <p:tav tm="0">
                                          <p:val>
                                            <p:fltVal val="0"/>
                                          </p:val>
                                        </p:tav>
                                        <p:tav tm="100000">
                                          <p:val>
                                            <p:strVal val="#ppt_h"/>
                                          </p:val>
                                        </p:tav>
                                      </p:tavLst>
                                    </p:anim>
                                  </p:childTnLst>
                                </p:cTn>
                              </p:par>
                            </p:childTnLst>
                          </p:cTn>
                        </p:par>
                        <p:par>
                          <p:cTn id="81" fill="hold" nodeType="afterGroup">
                            <p:stCondLst>
                              <p:cond delay="8500"/>
                            </p:stCondLst>
                            <p:childTnLst>
                              <p:par>
                                <p:cTn id="82" presetID="23" presetClass="entr" presetSubtype="16" fill="hold" grpId="0" nodeType="afterEffect">
                                  <p:stCondLst>
                                    <p:cond delay="0"/>
                                  </p:stCondLst>
                                  <p:childTnLst>
                                    <p:set>
                                      <p:cBhvr>
                                        <p:cTn id="83" dur="1" fill="hold">
                                          <p:stCondLst>
                                            <p:cond delay="0"/>
                                          </p:stCondLst>
                                        </p:cTn>
                                        <p:tgtEl>
                                          <p:spTgt spid="4116"/>
                                        </p:tgtEl>
                                        <p:attrNameLst>
                                          <p:attrName>style.visibility</p:attrName>
                                        </p:attrNameLst>
                                      </p:cBhvr>
                                      <p:to>
                                        <p:strVal val="visible"/>
                                      </p:to>
                                    </p:set>
                                    <p:anim calcmode="lin" valueType="num">
                                      <p:cBhvr>
                                        <p:cTn id="84" dur="500" fill="hold"/>
                                        <p:tgtEl>
                                          <p:spTgt spid="4116"/>
                                        </p:tgtEl>
                                        <p:attrNameLst>
                                          <p:attrName>ppt_w</p:attrName>
                                        </p:attrNameLst>
                                      </p:cBhvr>
                                      <p:tavLst>
                                        <p:tav tm="0">
                                          <p:val>
                                            <p:fltVal val="0"/>
                                          </p:val>
                                        </p:tav>
                                        <p:tav tm="100000">
                                          <p:val>
                                            <p:strVal val="#ppt_w"/>
                                          </p:val>
                                        </p:tav>
                                      </p:tavLst>
                                    </p:anim>
                                    <p:anim calcmode="lin" valueType="num">
                                      <p:cBhvr>
                                        <p:cTn id="85" dur="500" fill="hold"/>
                                        <p:tgtEl>
                                          <p:spTgt spid="4116"/>
                                        </p:tgtEl>
                                        <p:attrNameLst>
                                          <p:attrName>ppt_h</p:attrName>
                                        </p:attrNameLst>
                                      </p:cBhvr>
                                      <p:tavLst>
                                        <p:tav tm="0">
                                          <p:val>
                                            <p:fltVal val="0"/>
                                          </p:val>
                                        </p:tav>
                                        <p:tav tm="100000">
                                          <p:val>
                                            <p:strVal val="#ppt_h"/>
                                          </p:val>
                                        </p:tav>
                                      </p:tavLst>
                                    </p:anim>
                                  </p:childTnLst>
                                </p:cTn>
                              </p:par>
                            </p:childTnLst>
                          </p:cTn>
                        </p:par>
                        <p:par>
                          <p:cTn id="86" fill="hold" nodeType="afterGroup">
                            <p:stCondLst>
                              <p:cond delay="9000"/>
                            </p:stCondLst>
                            <p:childTnLst>
                              <p:par>
                                <p:cTn id="87" presetID="23" presetClass="entr" presetSubtype="272" fill="hold" nodeType="afterEffect">
                                  <p:stCondLst>
                                    <p:cond delay="1000"/>
                                  </p:stCondLst>
                                  <p:childTnLst>
                                    <p:set>
                                      <p:cBhvr>
                                        <p:cTn id="88" dur="1" fill="hold">
                                          <p:stCondLst>
                                            <p:cond delay="0"/>
                                          </p:stCondLst>
                                        </p:cTn>
                                        <p:tgtEl>
                                          <p:spTgt spid="4099"/>
                                        </p:tgtEl>
                                        <p:attrNameLst>
                                          <p:attrName>style.visibility</p:attrName>
                                        </p:attrNameLst>
                                      </p:cBhvr>
                                      <p:to>
                                        <p:strVal val="visible"/>
                                      </p:to>
                                    </p:set>
                                    <p:anim calcmode="lin" valueType="num">
                                      <p:cBhvr>
                                        <p:cTn id="89" dur="500" fill="hold"/>
                                        <p:tgtEl>
                                          <p:spTgt spid="4099"/>
                                        </p:tgtEl>
                                        <p:attrNameLst>
                                          <p:attrName>ppt_w</p:attrName>
                                        </p:attrNameLst>
                                      </p:cBhvr>
                                      <p:tavLst>
                                        <p:tav tm="0">
                                          <p:val>
                                            <p:strVal val="2/3*#ppt_w"/>
                                          </p:val>
                                        </p:tav>
                                        <p:tav tm="100000">
                                          <p:val>
                                            <p:strVal val="#ppt_w"/>
                                          </p:val>
                                        </p:tav>
                                      </p:tavLst>
                                    </p:anim>
                                    <p:anim calcmode="lin" valueType="num">
                                      <p:cBhvr>
                                        <p:cTn id="90" dur="500" fill="hold"/>
                                        <p:tgtEl>
                                          <p:spTgt spid="4099"/>
                                        </p:tgtEl>
                                        <p:attrNameLst>
                                          <p:attrName>ppt_h</p:attrName>
                                        </p:attrNameLst>
                                      </p:cBhvr>
                                      <p:tavLst>
                                        <p:tav tm="0">
                                          <p:val>
                                            <p:strVal val="2/3*#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91" fill="hold" display="0">
                  <p:stCondLst>
                    <p:cond delay="indefinite"/>
                  </p:stCondLst>
                  <p:endCondLst>
                    <p:cond evt="onPrev" delay="0">
                      <p:tgtEl>
                        <p:sldTgt/>
                      </p:tgtEl>
                    </p:cond>
                    <p:cond evt="onStopAudio" delay="0">
                      <p:tgtEl>
                        <p:sldTgt/>
                      </p:tgtEl>
                    </p:cond>
                  </p:endCondLst>
                </p:cTn>
                <p:tgtEl>
                  <p:spTgt spid="4122"/>
                </p:tgtEl>
              </p:cMediaNode>
            </p:audio>
          </p:childTnLst>
        </p:cTn>
      </p:par>
    </p:tnLst>
    <p:bldLst>
      <p:bldP spid="4098" grpId="0" animBg="1" autoUpdateAnimBg="0"/>
      <p:bldP spid="4101" grpId="0" autoUpdateAnimBg="0"/>
      <p:bldP spid="4103" grpId="0" autoUpdateAnimBg="0"/>
      <p:bldP spid="4104" grpId="0" autoUpdateAnimBg="0"/>
      <p:bldP spid="4105" grpId="0" autoUpdateAnimBg="0"/>
      <p:bldP spid="4107" grpId="0" autoUpdateAnimBg="0"/>
      <p:bldP spid="4108" grpId="0" autoUpdateAnimBg="0"/>
      <p:bldP spid="4109" grpId="0" autoUpdateAnimBg="0"/>
      <p:bldP spid="4110" grpId="0" autoUpdateAnimBg="0"/>
      <p:bldP spid="4112" grpId="0" autoUpdateAnimBg="0"/>
      <p:bldP spid="4113" grpId="0" autoUpdateAnimBg="0"/>
      <p:bldP spid="4114" grpId="0" autoUpdateAnimBg="0"/>
      <p:bldP spid="4115" grpId="0" autoUpdateAnimBg="0"/>
      <p:bldP spid="4106" grpId="0" autoUpdateAnimBg="0"/>
      <p:bldP spid="4111" grpId="0" autoUpdateAnimBg="0"/>
      <p:bldP spid="4116" grpId="0"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AutoShape 2">
            <a:extLst>
              <a:ext uri="{FF2B5EF4-FFF2-40B4-BE49-F238E27FC236}">
                <a16:creationId xmlns:a16="http://schemas.microsoft.com/office/drawing/2014/main" id="{BCF961B3-858D-4477-BF2B-87E511CD6A19}"/>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7827" name="Text Box 3">
            <a:extLst>
              <a:ext uri="{FF2B5EF4-FFF2-40B4-BE49-F238E27FC236}">
                <a16:creationId xmlns:a16="http://schemas.microsoft.com/office/drawing/2014/main" id="{4B101B75-35E4-4F1A-9CA6-19E42D4C36F7}"/>
              </a:ext>
            </a:extLst>
          </p:cNvPr>
          <p:cNvSpPr txBox="1">
            <a:spLocks noChangeArrowheads="1"/>
          </p:cNvSpPr>
          <p:nvPr/>
        </p:nvSpPr>
        <p:spPr bwMode="auto">
          <a:xfrm>
            <a:off x="685800" y="4800600"/>
            <a:ext cx="1038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40%</a:t>
            </a:r>
          </a:p>
        </p:txBody>
      </p:sp>
      <p:sp>
        <p:nvSpPr>
          <p:cNvPr id="77828" name="Line 4">
            <a:extLst>
              <a:ext uri="{FF2B5EF4-FFF2-40B4-BE49-F238E27FC236}">
                <a16:creationId xmlns:a16="http://schemas.microsoft.com/office/drawing/2014/main" id="{87C65BB5-79E5-4865-9D59-3919158E6486}"/>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29" name="Line 5">
            <a:extLst>
              <a:ext uri="{FF2B5EF4-FFF2-40B4-BE49-F238E27FC236}">
                <a16:creationId xmlns:a16="http://schemas.microsoft.com/office/drawing/2014/main" id="{F18E0218-FAD8-4327-9487-224362899272}"/>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30" name="Line 6">
            <a:extLst>
              <a:ext uri="{FF2B5EF4-FFF2-40B4-BE49-F238E27FC236}">
                <a16:creationId xmlns:a16="http://schemas.microsoft.com/office/drawing/2014/main" id="{CFD6B9C7-2CA1-4D20-A485-81AE17E90C5A}"/>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31" name="Line 7">
            <a:extLst>
              <a:ext uri="{FF2B5EF4-FFF2-40B4-BE49-F238E27FC236}">
                <a16:creationId xmlns:a16="http://schemas.microsoft.com/office/drawing/2014/main" id="{FCE911A9-3240-488E-B4F5-446D9570251F}"/>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32" name="Line 8">
            <a:extLst>
              <a:ext uri="{FF2B5EF4-FFF2-40B4-BE49-F238E27FC236}">
                <a16:creationId xmlns:a16="http://schemas.microsoft.com/office/drawing/2014/main" id="{8841AE15-7A12-48F1-AA22-4466DF4291A1}"/>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7833" name="Line 9">
            <a:extLst>
              <a:ext uri="{FF2B5EF4-FFF2-40B4-BE49-F238E27FC236}">
                <a16:creationId xmlns:a16="http://schemas.microsoft.com/office/drawing/2014/main" id="{C117DAF5-B678-4501-BEA7-17D8B61BE698}"/>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77834" name="Group 10">
            <a:extLst>
              <a:ext uri="{FF2B5EF4-FFF2-40B4-BE49-F238E27FC236}">
                <a16:creationId xmlns:a16="http://schemas.microsoft.com/office/drawing/2014/main" id="{02FC6DB5-9598-4D17-BD66-8498982F38EB}"/>
              </a:ext>
            </a:extLst>
          </p:cNvPr>
          <p:cNvGrpSpPr>
            <a:grpSpLocks/>
          </p:cNvGrpSpPr>
          <p:nvPr/>
        </p:nvGrpSpPr>
        <p:grpSpPr bwMode="auto">
          <a:xfrm>
            <a:off x="0" y="609600"/>
            <a:ext cx="9144000" cy="3200400"/>
            <a:chOff x="0" y="768"/>
            <a:chExt cx="5760" cy="2016"/>
          </a:xfrm>
          <a:solidFill>
            <a:srgbClr val="5B89C1"/>
          </a:solidFill>
        </p:grpSpPr>
        <p:sp>
          <p:nvSpPr>
            <p:cNvPr id="77850" name="AutoShape 11">
              <a:extLst>
                <a:ext uri="{FF2B5EF4-FFF2-40B4-BE49-F238E27FC236}">
                  <a16:creationId xmlns:a16="http://schemas.microsoft.com/office/drawing/2014/main" id="{DDA13F24-BC08-4CC6-A124-C88DED90B8E5}"/>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7851" name="Line 12">
              <a:extLst>
                <a:ext uri="{FF2B5EF4-FFF2-40B4-BE49-F238E27FC236}">
                  <a16:creationId xmlns:a16="http://schemas.microsoft.com/office/drawing/2014/main" id="{966E1B11-A3E8-4A77-9682-4CF2AF42170F}"/>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77852" name="Line 13">
              <a:extLst>
                <a:ext uri="{FF2B5EF4-FFF2-40B4-BE49-F238E27FC236}">
                  <a16:creationId xmlns:a16="http://schemas.microsoft.com/office/drawing/2014/main" id="{D459ED0E-717A-43F9-80FF-9A840C62FEF8}"/>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77835" name="Picture 14" descr="C:\WINDOWS\Desktop\REAL Millionaire Template\5050.gif">
            <a:extLst>
              <a:ext uri="{FF2B5EF4-FFF2-40B4-BE49-F238E27FC236}">
                <a16:creationId xmlns:a16="http://schemas.microsoft.com/office/drawing/2014/main" id="{FE3FC229-BBF3-40CC-BF3C-DC32E15C9DB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6" name="Picture 15" descr="C:\WINDOWS\Desktop\REAL Millionaire Template\phone.gif">
            <a:hlinkClick r:id="rId5" action="ppaction://hlinksldjump"/>
            <a:extLst>
              <a:ext uri="{FF2B5EF4-FFF2-40B4-BE49-F238E27FC236}">
                <a16:creationId xmlns:a16="http://schemas.microsoft.com/office/drawing/2014/main" id="{2E195166-1AB9-467D-976C-B5C9A8F4D67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7837" name="Picture 16" descr="C:\WINDOWS\Desktop\REAL Millionaire Template\audience.gif">
            <a:hlinkClick r:id="rId7" action="ppaction://hlinksldjump"/>
            <a:extLst>
              <a:ext uri="{FF2B5EF4-FFF2-40B4-BE49-F238E27FC236}">
                <a16:creationId xmlns:a16="http://schemas.microsoft.com/office/drawing/2014/main" id="{611355FD-2E59-4CC7-9F10-E5C6881B2D0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39" name="AutoShape 18">
            <a:extLst>
              <a:ext uri="{FF2B5EF4-FFF2-40B4-BE49-F238E27FC236}">
                <a16:creationId xmlns:a16="http://schemas.microsoft.com/office/drawing/2014/main" id="{E2507CE2-3DB8-433E-BCE2-55A9D1BEBBEF}"/>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7840" name="Text Box 19">
            <a:extLst>
              <a:ext uri="{FF2B5EF4-FFF2-40B4-BE49-F238E27FC236}">
                <a16:creationId xmlns:a16="http://schemas.microsoft.com/office/drawing/2014/main" id="{67F3CA0C-153B-4A7E-81FB-0167AD6FC21E}"/>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77841" name="AutoShape 20">
            <a:extLst>
              <a:ext uri="{FF2B5EF4-FFF2-40B4-BE49-F238E27FC236}">
                <a16:creationId xmlns:a16="http://schemas.microsoft.com/office/drawing/2014/main" id="{83284FE7-E70C-46C7-9542-7F6BBCAC3D18}"/>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7842" name="Text Box 21">
            <a:extLst>
              <a:ext uri="{FF2B5EF4-FFF2-40B4-BE49-F238E27FC236}">
                <a16:creationId xmlns:a16="http://schemas.microsoft.com/office/drawing/2014/main" id="{185DE314-0B31-4DB8-903A-B65D0EB9F703}"/>
              </a:ext>
            </a:extLst>
          </p:cNvPr>
          <p:cNvSpPr txBox="1">
            <a:spLocks noChangeArrowheads="1"/>
          </p:cNvSpPr>
          <p:nvPr/>
        </p:nvSpPr>
        <p:spPr bwMode="auto">
          <a:xfrm>
            <a:off x="685800" y="5791200"/>
            <a:ext cx="1030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a:t>
            </a:r>
          </a:p>
        </p:txBody>
      </p:sp>
      <p:sp>
        <p:nvSpPr>
          <p:cNvPr id="77843" name="AutoShape 22">
            <a:extLst>
              <a:ext uri="{FF2B5EF4-FFF2-40B4-BE49-F238E27FC236}">
                <a16:creationId xmlns:a16="http://schemas.microsoft.com/office/drawing/2014/main" id="{D32B4293-079C-4E82-957C-DA4DC7BCAA6C}"/>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7844" name="Text Box 23">
            <a:extLst>
              <a:ext uri="{FF2B5EF4-FFF2-40B4-BE49-F238E27FC236}">
                <a16:creationId xmlns:a16="http://schemas.microsoft.com/office/drawing/2014/main" id="{B26FAD4B-67B8-4062-80EC-3B9100061E53}"/>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77845" name="AutoShape 26">
            <a:hlinkClick r:id="rId9" action="ppaction://hlinksldjump" highlightClick="1"/>
            <a:extLst>
              <a:ext uri="{FF2B5EF4-FFF2-40B4-BE49-F238E27FC236}">
                <a16:creationId xmlns:a16="http://schemas.microsoft.com/office/drawing/2014/main" id="{77146B81-3096-4D96-9AA0-FBE107D42F3F}"/>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0987" name="millionaire1.wav">
            <a:hlinkClick r:id="" action="ppaction://media"/>
            <a:extLst>
              <a:ext uri="{FF2B5EF4-FFF2-40B4-BE49-F238E27FC236}">
                <a16:creationId xmlns:a16="http://schemas.microsoft.com/office/drawing/2014/main" id="{6DE9E5D0-76DA-466A-BF8F-BD621856D343}"/>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47" name="Rectangle 28">
            <a:extLst>
              <a:ext uri="{FF2B5EF4-FFF2-40B4-BE49-F238E27FC236}">
                <a16:creationId xmlns:a16="http://schemas.microsoft.com/office/drawing/2014/main" id="{293E4A95-16CC-454F-A63B-7D194B0FCA50}"/>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0989" name="millionaire1.wav">
            <a:hlinkClick r:id="" action="ppaction://media"/>
            <a:extLst>
              <a:ext uri="{FF2B5EF4-FFF2-40B4-BE49-F238E27FC236}">
                <a16:creationId xmlns:a16="http://schemas.microsoft.com/office/drawing/2014/main" id="{150A4CD0-85CB-46A5-9AB0-EE9EE16DA9E6}"/>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04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7849" name="Rectangle 30">
            <a:extLst>
              <a:ext uri="{FF2B5EF4-FFF2-40B4-BE49-F238E27FC236}">
                <a16:creationId xmlns:a16="http://schemas.microsoft.com/office/drawing/2014/main" id="{F9EBF84D-60F9-4869-A259-9C5FC4C36A1D}"/>
              </a:ext>
            </a:extLst>
          </p:cNvPr>
          <p:cNvSpPr>
            <a:spLocks noChangeArrowheads="1"/>
          </p:cNvSpPr>
          <p:nvPr/>
        </p:nvSpPr>
        <p:spPr bwMode="auto">
          <a:xfrm>
            <a:off x="168965" y="198783"/>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48115A6A-DE58-4480-929A-8FF00ED6E21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ED81AEA6-7759-474A-8F31-7D8B7E421418}"/>
              </a:ext>
            </a:extLst>
          </p:cNvPr>
          <p:cNvSpPr txBox="1">
            <a:spLocks noChangeArrowheads="1"/>
          </p:cNvSpPr>
          <p:nvPr/>
        </p:nvSpPr>
        <p:spPr bwMode="auto">
          <a:xfrm>
            <a:off x="612913" y="876307"/>
            <a:ext cx="7924800" cy="2895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400" dirty="0">
                <a:solidFill>
                  <a:schemeClr val="bg1"/>
                </a:solidFill>
                <a:latin typeface="Arial" panose="020B0604020202020204" pitchFamily="34" charset="0"/>
                <a:cs typeface="Arial" panose="020B0604020202020204" pitchFamily="34" charset="0"/>
              </a:rPr>
              <a:t>What percentage of young people experiencing homelessness identify as LGBTQ?</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0989"/>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0987"/>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0989"/>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0987"/>
                </p:tgtEl>
              </p:cMediaNode>
            </p:audio>
          </p:childTnLst>
        </p:cTn>
      </p:par>
    </p:tnLst>
    <p:bldLst>
      <p:bldP spid="30" grpId="0"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AutoShape 2">
            <a:extLst>
              <a:ext uri="{FF2B5EF4-FFF2-40B4-BE49-F238E27FC236}">
                <a16:creationId xmlns:a16="http://schemas.microsoft.com/office/drawing/2014/main" id="{3A3CC8AA-2BE7-4AC3-9081-788888FCEBE2}"/>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9875" name="Text Box 3">
            <a:extLst>
              <a:ext uri="{FF2B5EF4-FFF2-40B4-BE49-F238E27FC236}">
                <a16:creationId xmlns:a16="http://schemas.microsoft.com/office/drawing/2014/main" id="{EBFE8B9A-7ED4-405E-98A8-99B946CA65D1}"/>
              </a:ext>
            </a:extLst>
          </p:cNvPr>
          <p:cNvSpPr txBox="1">
            <a:spLocks noChangeArrowheads="1"/>
          </p:cNvSpPr>
          <p:nvPr/>
        </p:nvSpPr>
        <p:spPr bwMode="auto">
          <a:xfrm>
            <a:off x="685800" y="4800600"/>
            <a:ext cx="25202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3.4 million times</a:t>
            </a:r>
            <a:endParaRPr lang="en-US" altLang="en-US" sz="2000" b="0" dirty="0">
              <a:solidFill>
                <a:schemeClr val="bg1"/>
              </a:solidFill>
              <a:latin typeface="Arial Rounded MT Bold" panose="020F0704030504030204" pitchFamily="34" charset="0"/>
            </a:endParaRPr>
          </a:p>
        </p:txBody>
      </p:sp>
      <p:sp>
        <p:nvSpPr>
          <p:cNvPr id="79876" name="Line 4">
            <a:extLst>
              <a:ext uri="{FF2B5EF4-FFF2-40B4-BE49-F238E27FC236}">
                <a16:creationId xmlns:a16="http://schemas.microsoft.com/office/drawing/2014/main" id="{FD17CE0F-8F42-4F65-83EF-33FC8B8D0E69}"/>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877" name="Line 5">
            <a:extLst>
              <a:ext uri="{FF2B5EF4-FFF2-40B4-BE49-F238E27FC236}">
                <a16:creationId xmlns:a16="http://schemas.microsoft.com/office/drawing/2014/main" id="{B8DD2EDC-9C6F-49D8-A54E-032424A88367}"/>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878" name="Line 6">
            <a:extLst>
              <a:ext uri="{FF2B5EF4-FFF2-40B4-BE49-F238E27FC236}">
                <a16:creationId xmlns:a16="http://schemas.microsoft.com/office/drawing/2014/main" id="{9860193D-659F-4A55-8CB8-BA73D8BC2293}"/>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879" name="Line 7">
            <a:extLst>
              <a:ext uri="{FF2B5EF4-FFF2-40B4-BE49-F238E27FC236}">
                <a16:creationId xmlns:a16="http://schemas.microsoft.com/office/drawing/2014/main" id="{8CEF0003-B411-4F6D-B9CA-7A8CD087CE87}"/>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880" name="Line 8">
            <a:extLst>
              <a:ext uri="{FF2B5EF4-FFF2-40B4-BE49-F238E27FC236}">
                <a16:creationId xmlns:a16="http://schemas.microsoft.com/office/drawing/2014/main" id="{11C1823A-BDA8-4BD3-82DB-ED96CCC445EB}"/>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9881" name="Line 9">
            <a:extLst>
              <a:ext uri="{FF2B5EF4-FFF2-40B4-BE49-F238E27FC236}">
                <a16:creationId xmlns:a16="http://schemas.microsoft.com/office/drawing/2014/main" id="{C735D67C-E05A-4381-A4C6-B347C7B87107}"/>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79882" name="Group 10">
            <a:extLst>
              <a:ext uri="{FF2B5EF4-FFF2-40B4-BE49-F238E27FC236}">
                <a16:creationId xmlns:a16="http://schemas.microsoft.com/office/drawing/2014/main" id="{E3BD1518-40D0-41DB-BE14-9CC21FCDBE81}"/>
              </a:ext>
            </a:extLst>
          </p:cNvPr>
          <p:cNvGrpSpPr>
            <a:grpSpLocks/>
          </p:cNvGrpSpPr>
          <p:nvPr/>
        </p:nvGrpSpPr>
        <p:grpSpPr bwMode="auto">
          <a:xfrm>
            <a:off x="0" y="609600"/>
            <a:ext cx="9144000" cy="3200400"/>
            <a:chOff x="0" y="768"/>
            <a:chExt cx="5760" cy="2016"/>
          </a:xfrm>
          <a:solidFill>
            <a:srgbClr val="5B89C1"/>
          </a:solidFill>
        </p:grpSpPr>
        <p:sp>
          <p:nvSpPr>
            <p:cNvPr id="79898" name="AutoShape 11">
              <a:extLst>
                <a:ext uri="{FF2B5EF4-FFF2-40B4-BE49-F238E27FC236}">
                  <a16:creationId xmlns:a16="http://schemas.microsoft.com/office/drawing/2014/main" id="{C9BA10B5-7961-4FA5-8639-5ED30D8A991C}"/>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9899" name="Line 12">
              <a:extLst>
                <a:ext uri="{FF2B5EF4-FFF2-40B4-BE49-F238E27FC236}">
                  <a16:creationId xmlns:a16="http://schemas.microsoft.com/office/drawing/2014/main" id="{8AE64592-9BFA-40D7-95AA-0DF45838758A}"/>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79900" name="Line 13">
              <a:extLst>
                <a:ext uri="{FF2B5EF4-FFF2-40B4-BE49-F238E27FC236}">
                  <a16:creationId xmlns:a16="http://schemas.microsoft.com/office/drawing/2014/main" id="{FF922911-4865-469E-B88A-A9A9A6F69CE6}"/>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79883" name="Picture 14" descr="C:\WINDOWS\Desktop\REAL Millionaire Template\5050.gif">
            <a:extLst>
              <a:ext uri="{FF2B5EF4-FFF2-40B4-BE49-F238E27FC236}">
                <a16:creationId xmlns:a16="http://schemas.microsoft.com/office/drawing/2014/main" id="{4A817833-A955-4DE1-BCF7-1C165A1C620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4" name="Picture 15" descr="C:\WINDOWS\Desktop\REAL Millionaire Template\phone.gif">
            <a:hlinkClick r:id="rId5" action="ppaction://hlinksldjump"/>
            <a:extLst>
              <a:ext uri="{FF2B5EF4-FFF2-40B4-BE49-F238E27FC236}">
                <a16:creationId xmlns:a16="http://schemas.microsoft.com/office/drawing/2014/main" id="{8A64D7B1-3A57-49D7-B725-5C357C7A5A17}"/>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9885" name="Picture 16" descr="C:\WINDOWS\Desktop\REAL Millionaire Template\audience.gif">
            <a:hlinkClick r:id="rId7" action="ppaction://hlinksldjump"/>
            <a:extLst>
              <a:ext uri="{FF2B5EF4-FFF2-40B4-BE49-F238E27FC236}">
                <a16:creationId xmlns:a16="http://schemas.microsoft.com/office/drawing/2014/main" id="{01FFAD52-71EB-426E-9D80-DC8F7426A77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87" name="AutoShape 18">
            <a:extLst>
              <a:ext uri="{FF2B5EF4-FFF2-40B4-BE49-F238E27FC236}">
                <a16:creationId xmlns:a16="http://schemas.microsoft.com/office/drawing/2014/main" id="{1EEA4835-B0DD-4E0B-8093-41BD3844FF27}"/>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9888" name="Text Box 19">
            <a:extLst>
              <a:ext uri="{FF2B5EF4-FFF2-40B4-BE49-F238E27FC236}">
                <a16:creationId xmlns:a16="http://schemas.microsoft.com/office/drawing/2014/main" id="{E12E2AD1-0350-4CB3-A942-0B8D46ACD190}"/>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79889" name="AutoShape 20">
            <a:extLst>
              <a:ext uri="{FF2B5EF4-FFF2-40B4-BE49-F238E27FC236}">
                <a16:creationId xmlns:a16="http://schemas.microsoft.com/office/drawing/2014/main" id="{0EFD5D5D-8036-4749-A036-1B2372294C99}"/>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9890" name="Text Box 21">
            <a:extLst>
              <a:ext uri="{FF2B5EF4-FFF2-40B4-BE49-F238E27FC236}">
                <a16:creationId xmlns:a16="http://schemas.microsoft.com/office/drawing/2014/main" id="{680AB7C9-4746-4808-B4F0-EAA118E29A6E}"/>
              </a:ext>
            </a:extLst>
          </p:cNvPr>
          <p:cNvSpPr txBox="1">
            <a:spLocks noChangeArrowheads="1"/>
          </p:cNvSpPr>
          <p:nvPr/>
        </p:nvSpPr>
        <p:spPr bwMode="auto">
          <a:xfrm>
            <a:off x="685800" y="5791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C.</a:t>
            </a:r>
            <a:r>
              <a:rPr lang="en-US" altLang="en-US" sz="2000" b="0">
                <a:solidFill>
                  <a:schemeClr val="bg1"/>
                </a:solidFill>
                <a:latin typeface="Arial Rounded MT Bold" panose="020F0704030504030204" pitchFamily="34" charset="0"/>
              </a:rPr>
              <a:t> </a:t>
            </a:r>
          </a:p>
        </p:txBody>
      </p:sp>
      <p:sp>
        <p:nvSpPr>
          <p:cNvPr id="79891" name="AutoShape 22">
            <a:extLst>
              <a:ext uri="{FF2B5EF4-FFF2-40B4-BE49-F238E27FC236}">
                <a16:creationId xmlns:a16="http://schemas.microsoft.com/office/drawing/2014/main" id="{6200B59D-5B35-4F2C-BCF2-771202428A2A}"/>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9892" name="Text Box 23">
            <a:extLst>
              <a:ext uri="{FF2B5EF4-FFF2-40B4-BE49-F238E27FC236}">
                <a16:creationId xmlns:a16="http://schemas.microsoft.com/office/drawing/2014/main" id="{A24B060B-2B9D-412E-BA4B-694313E180A1}"/>
              </a:ext>
            </a:extLst>
          </p:cNvPr>
          <p:cNvSpPr txBox="1">
            <a:spLocks noChangeArrowheads="1"/>
          </p:cNvSpPr>
          <p:nvPr/>
        </p:nvSpPr>
        <p:spPr bwMode="auto">
          <a:xfrm>
            <a:off x="4724400" y="5791200"/>
            <a:ext cx="22364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500,000 times</a:t>
            </a:r>
            <a:endParaRPr lang="en-US" altLang="en-US" sz="2000" b="0" dirty="0">
              <a:solidFill>
                <a:schemeClr val="bg1"/>
              </a:solidFill>
              <a:latin typeface="Arial Rounded MT Bold" panose="020F0704030504030204" pitchFamily="34" charset="0"/>
            </a:endParaRPr>
          </a:p>
        </p:txBody>
      </p:sp>
      <p:sp>
        <p:nvSpPr>
          <p:cNvPr id="79893" name="AutoShape 26">
            <a:hlinkClick r:id="rId9" action="ppaction://hlinksldjump" highlightClick="1"/>
            <a:extLst>
              <a:ext uri="{FF2B5EF4-FFF2-40B4-BE49-F238E27FC236}">
                <a16:creationId xmlns:a16="http://schemas.microsoft.com/office/drawing/2014/main" id="{626FB2B4-9492-4BE6-99E4-41FFA43D8741}"/>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2011" name="millionaire1.wav">
            <a:hlinkClick r:id="" action="ppaction://media"/>
            <a:extLst>
              <a:ext uri="{FF2B5EF4-FFF2-40B4-BE49-F238E27FC236}">
                <a16:creationId xmlns:a16="http://schemas.microsoft.com/office/drawing/2014/main" id="{803E9240-6622-485B-ADAE-A616B198BA83}"/>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95" name="Rectangle 28">
            <a:extLst>
              <a:ext uri="{FF2B5EF4-FFF2-40B4-BE49-F238E27FC236}">
                <a16:creationId xmlns:a16="http://schemas.microsoft.com/office/drawing/2014/main" id="{B28BB28F-3C26-4720-AEBA-E8A731F07B86}"/>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2013" name="millionaire1.wav">
            <a:hlinkClick r:id="" action="ppaction://media"/>
            <a:extLst>
              <a:ext uri="{FF2B5EF4-FFF2-40B4-BE49-F238E27FC236}">
                <a16:creationId xmlns:a16="http://schemas.microsoft.com/office/drawing/2014/main" id="{7C49C1B3-D5FC-4F7E-80E6-7A1A0D8A6707}"/>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048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9897" name="Rectangle 30">
            <a:extLst>
              <a:ext uri="{FF2B5EF4-FFF2-40B4-BE49-F238E27FC236}">
                <a16:creationId xmlns:a16="http://schemas.microsoft.com/office/drawing/2014/main" id="{CC7ECB5A-B2B7-4F73-80FC-48A057E34626}"/>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BCD82048-058C-4766-9582-5A8B0BC83AE1}"/>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93AE0CCD-46FD-405C-88EB-4ABDE408531D}"/>
              </a:ext>
            </a:extLst>
          </p:cNvPr>
          <p:cNvSpPr txBox="1">
            <a:spLocks noChangeArrowheads="1"/>
          </p:cNvSpPr>
          <p:nvPr/>
        </p:nvSpPr>
        <p:spPr bwMode="auto">
          <a:xfrm>
            <a:off x="685800" y="990600"/>
            <a:ext cx="7696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In 2017, Minnesotans visited food shelves how many times?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2013"/>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2011"/>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2013"/>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2011"/>
                </p:tgtEl>
              </p:cMediaNode>
            </p:audio>
          </p:childTnLst>
        </p:cTn>
      </p:par>
    </p:tnLst>
    <p:bldLst>
      <p:bldP spid="30"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AutoShape 2">
            <a:extLst>
              <a:ext uri="{FF2B5EF4-FFF2-40B4-BE49-F238E27FC236}">
                <a16:creationId xmlns:a16="http://schemas.microsoft.com/office/drawing/2014/main" id="{F12E898C-F2A1-4A00-8075-474189CEEF81}"/>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1923" name="Text Box 3">
            <a:extLst>
              <a:ext uri="{FF2B5EF4-FFF2-40B4-BE49-F238E27FC236}">
                <a16:creationId xmlns:a16="http://schemas.microsoft.com/office/drawing/2014/main" id="{83030488-173E-41FD-AF97-7DAE10C40C6B}"/>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81924" name="Line 4">
            <a:extLst>
              <a:ext uri="{FF2B5EF4-FFF2-40B4-BE49-F238E27FC236}">
                <a16:creationId xmlns:a16="http://schemas.microsoft.com/office/drawing/2014/main" id="{A92E2003-385D-4A9D-B4D1-C054BCE5CE0E}"/>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925" name="Line 5">
            <a:extLst>
              <a:ext uri="{FF2B5EF4-FFF2-40B4-BE49-F238E27FC236}">
                <a16:creationId xmlns:a16="http://schemas.microsoft.com/office/drawing/2014/main" id="{BDCA1503-A6A2-4538-BBB5-1C705F52CE5A}"/>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926" name="Line 6">
            <a:extLst>
              <a:ext uri="{FF2B5EF4-FFF2-40B4-BE49-F238E27FC236}">
                <a16:creationId xmlns:a16="http://schemas.microsoft.com/office/drawing/2014/main" id="{336A288F-A0CA-4C9C-9582-31991B2619AE}"/>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927" name="Line 7">
            <a:extLst>
              <a:ext uri="{FF2B5EF4-FFF2-40B4-BE49-F238E27FC236}">
                <a16:creationId xmlns:a16="http://schemas.microsoft.com/office/drawing/2014/main" id="{A8D6791B-B7CC-4139-B4ED-130EAE11A297}"/>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928" name="Line 8">
            <a:extLst>
              <a:ext uri="{FF2B5EF4-FFF2-40B4-BE49-F238E27FC236}">
                <a16:creationId xmlns:a16="http://schemas.microsoft.com/office/drawing/2014/main" id="{FD83DC6F-BF52-49A7-A71C-6BB2ABF90B24}"/>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1929" name="Line 9">
            <a:extLst>
              <a:ext uri="{FF2B5EF4-FFF2-40B4-BE49-F238E27FC236}">
                <a16:creationId xmlns:a16="http://schemas.microsoft.com/office/drawing/2014/main" id="{1F0E2447-7BEE-4C96-B552-8925B3550593}"/>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81930" name="Group 10">
            <a:extLst>
              <a:ext uri="{FF2B5EF4-FFF2-40B4-BE49-F238E27FC236}">
                <a16:creationId xmlns:a16="http://schemas.microsoft.com/office/drawing/2014/main" id="{7692701E-7489-4C22-BA68-2BC91BD2E23E}"/>
              </a:ext>
            </a:extLst>
          </p:cNvPr>
          <p:cNvGrpSpPr>
            <a:grpSpLocks/>
          </p:cNvGrpSpPr>
          <p:nvPr/>
        </p:nvGrpSpPr>
        <p:grpSpPr bwMode="auto">
          <a:xfrm>
            <a:off x="0" y="609600"/>
            <a:ext cx="9144000" cy="3200400"/>
            <a:chOff x="0" y="768"/>
            <a:chExt cx="5760" cy="2016"/>
          </a:xfrm>
          <a:solidFill>
            <a:srgbClr val="5B89C1"/>
          </a:solidFill>
        </p:grpSpPr>
        <p:sp>
          <p:nvSpPr>
            <p:cNvPr id="81946" name="AutoShape 11">
              <a:extLst>
                <a:ext uri="{FF2B5EF4-FFF2-40B4-BE49-F238E27FC236}">
                  <a16:creationId xmlns:a16="http://schemas.microsoft.com/office/drawing/2014/main" id="{8CC9B5C5-1858-454F-9469-BB3F895AC8BF}"/>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1947" name="Line 12">
              <a:extLst>
                <a:ext uri="{FF2B5EF4-FFF2-40B4-BE49-F238E27FC236}">
                  <a16:creationId xmlns:a16="http://schemas.microsoft.com/office/drawing/2014/main" id="{410BCFC2-DD51-482D-A9BB-238BED220DE8}"/>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81948" name="Line 13">
              <a:extLst>
                <a:ext uri="{FF2B5EF4-FFF2-40B4-BE49-F238E27FC236}">
                  <a16:creationId xmlns:a16="http://schemas.microsoft.com/office/drawing/2014/main" id="{6E39C2E0-4C82-412B-8D89-5D6BBD3D0E63}"/>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81931" name="Picture 14" descr="C:\WINDOWS\Desktop\REAL Millionaire Template\5050.gif">
            <a:extLst>
              <a:ext uri="{FF2B5EF4-FFF2-40B4-BE49-F238E27FC236}">
                <a16:creationId xmlns:a16="http://schemas.microsoft.com/office/drawing/2014/main" id="{D6EFE9DE-0177-4798-84BC-6CFDD428336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32" name="Picture 15" descr="C:\WINDOWS\Desktop\REAL Millionaire Template\phone.gif">
            <a:hlinkClick r:id="rId5" action="ppaction://hlinksldjump"/>
            <a:extLst>
              <a:ext uri="{FF2B5EF4-FFF2-40B4-BE49-F238E27FC236}">
                <a16:creationId xmlns:a16="http://schemas.microsoft.com/office/drawing/2014/main" id="{7E0D6DFC-D501-447C-86DC-BC12ED603C5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33" name="Picture 16" descr="C:\WINDOWS\Desktop\REAL Millionaire Template\audience.gif">
            <a:hlinkClick r:id="rId7" action="ppaction://hlinksldjump"/>
            <a:extLst>
              <a:ext uri="{FF2B5EF4-FFF2-40B4-BE49-F238E27FC236}">
                <a16:creationId xmlns:a16="http://schemas.microsoft.com/office/drawing/2014/main" id="{0840E2D9-66AC-4B6C-A968-212DEDC6F24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35" name="AutoShape 18">
            <a:extLst>
              <a:ext uri="{FF2B5EF4-FFF2-40B4-BE49-F238E27FC236}">
                <a16:creationId xmlns:a16="http://schemas.microsoft.com/office/drawing/2014/main" id="{94E184EB-EBC2-4E47-A646-299EA9D26399}"/>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1936" name="Text Box 19">
            <a:extLst>
              <a:ext uri="{FF2B5EF4-FFF2-40B4-BE49-F238E27FC236}">
                <a16:creationId xmlns:a16="http://schemas.microsoft.com/office/drawing/2014/main" id="{53E49312-8898-4383-AEF8-38C9E746BBDF}"/>
              </a:ext>
            </a:extLst>
          </p:cNvPr>
          <p:cNvSpPr txBox="1">
            <a:spLocks noChangeArrowheads="1"/>
          </p:cNvSpPr>
          <p:nvPr/>
        </p:nvSpPr>
        <p:spPr bwMode="auto">
          <a:xfrm>
            <a:off x="4724400" y="4800600"/>
            <a:ext cx="241906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35,000 children</a:t>
            </a:r>
            <a:endParaRPr lang="en-US" altLang="en-US" sz="2000" b="0" dirty="0">
              <a:solidFill>
                <a:schemeClr val="bg1"/>
              </a:solidFill>
              <a:latin typeface="Arial Rounded MT Bold" panose="020F0704030504030204" pitchFamily="34" charset="0"/>
            </a:endParaRPr>
          </a:p>
        </p:txBody>
      </p:sp>
      <p:sp>
        <p:nvSpPr>
          <p:cNvPr id="81937" name="AutoShape 20">
            <a:extLst>
              <a:ext uri="{FF2B5EF4-FFF2-40B4-BE49-F238E27FC236}">
                <a16:creationId xmlns:a16="http://schemas.microsoft.com/office/drawing/2014/main" id="{8CF4FE97-CCA0-4A98-B119-BE22422EF018}"/>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1938" name="Text Box 21">
            <a:extLst>
              <a:ext uri="{FF2B5EF4-FFF2-40B4-BE49-F238E27FC236}">
                <a16:creationId xmlns:a16="http://schemas.microsoft.com/office/drawing/2014/main" id="{BA45FF5E-001A-4830-9DF9-20545AFE87B0}"/>
              </a:ext>
            </a:extLst>
          </p:cNvPr>
          <p:cNvSpPr txBox="1">
            <a:spLocks noChangeArrowheads="1"/>
          </p:cNvSpPr>
          <p:nvPr/>
        </p:nvSpPr>
        <p:spPr bwMode="auto">
          <a:xfrm>
            <a:off x="685800" y="5791200"/>
            <a:ext cx="24241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11,000 children</a:t>
            </a:r>
            <a:endParaRPr lang="en-US" altLang="en-US" sz="2000" b="0" dirty="0">
              <a:solidFill>
                <a:schemeClr val="bg1"/>
              </a:solidFill>
              <a:latin typeface="Arial Rounded MT Bold" panose="020F0704030504030204" pitchFamily="34" charset="0"/>
            </a:endParaRPr>
          </a:p>
        </p:txBody>
      </p:sp>
      <p:sp>
        <p:nvSpPr>
          <p:cNvPr id="81939" name="AutoShape 22">
            <a:extLst>
              <a:ext uri="{FF2B5EF4-FFF2-40B4-BE49-F238E27FC236}">
                <a16:creationId xmlns:a16="http://schemas.microsoft.com/office/drawing/2014/main" id="{DA83DC54-A927-454E-B951-F06F82D13950}"/>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1940" name="Text Box 23">
            <a:extLst>
              <a:ext uri="{FF2B5EF4-FFF2-40B4-BE49-F238E27FC236}">
                <a16:creationId xmlns:a16="http://schemas.microsoft.com/office/drawing/2014/main" id="{46F3EFD7-CC3D-4B3C-A356-CA1D912E70A2}"/>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81941" name="AutoShape 26">
            <a:hlinkClick r:id="rId9" action="ppaction://hlinksldjump" highlightClick="1"/>
            <a:extLst>
              <a:ext uri="{FF2B5EF4-FFF2-40B4-BE49-F238E27FC236}">
                <a16:creationId xmlns:a16="http://schemas.microsoft.com/office/drawing/2014/main" id="{9F39DC54-1EBC-47F2-BBBB-8FEA0C97F9EA}"/>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3035" name="millionaire2.wav">
            <a:hlinkClick r:id="" action="ppaction://media"/>
            <a:extLst>
              <a:ext uri="{FF2B5EF4-FFF2-40B4-BE49-F238E27FC236}">
                <a16:creationId xmlns:a16="http://schemas.microsoft.com/office/drawing/2014/main" id="{82AFA663-1804-4C5E-A504-D684EA7E6A31}"/>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3" name="Rectangle 28">
            <a:extLst>
              <a:ext uri="{FF2B5EF4-FFF2-40B4-BE49-F238E27FC236}">
                <a16:creationId xmlns:a16="http://schemas.microsoft.com/office/drawing/2014/main" id="{530FBB6A-6408-4AEF-96E0-28BC7A453CCD}"/>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3037" name="millionaire2.wav">
            <a:hlinkClick r:id="" action="ppaction://media"/>
            <a:extLst>
              <a:ext uri="{FF2B5EF4-FFF2-40B4-BE49-F238E27FC236}">
                <a16:creationId xmlns:a16="http://schemas.microsoft.com/office/drawing/2014/main" id="{CCDBDE25-E3CC-42F3-A011-5A61E5FACA86}"/>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5" name="Rectangle 30">
            <a:extLst>
              <a:ext uri="{FF2B5EF4-FFF2-40B4-BE49-F238E27FC236}">
                <a16:creationId xmlns:a16="http://schemas.microsoft.com/office/drawing/2014/main" id="{50CB9DA4-D2D7-4272-9662-7E09EF21FC34}"/>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96A592D9-3D00-4DD2-8368-2850CC5CD6C4}"/>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D34299C2-DA75-4A6A-B898-7844189C3FE0}"/>
              </a:ext>
            </a:extLst>
          </p:cNvPr>
          <p:cNvSpPr txBox="1">
            <a:spLocks noChangeArrowheads="1"/>
          </p:cNvSpPr>
          <p:nvPr/>
        </p:nvSpPr>
        <p:spPr bwMode="auto">
          <a:xfrm>
            <a:off x="762793" y="838200"/>
            <a:ext cx="7618413"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400" dirty="0">
                <a:solidFill>
                  <a:schemeClr val="bg1"/>
                </a:solidFill>
                <a:latin typeface="Arial" panose="020B0604020202020204" pitchFamily="34" charset="0"/>
                <a:cs typeface="Arial" panose="020B0604020202020204" pitchFamily="34" charset="0"/>
              </a:rPr>
              <a:t>Across Minnesota, how many children are unable to access quality early childcare education?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3037"/>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3035"/>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3037"/>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3035"/>
                </p:tgtEl>
              </p:cMediaNode>
            </p:audio>
          </p:childTnLst>
        </p:cTn>
      </p:par>
    </p:tnLst>
    <p:bldLst>
      <p:bldP spid="30" grpId="0"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AutoShape 2">
            <a:extLst>
              <a:ext uri="{FF2B5EF4-FFF2-40B4-BE49-F238E27FC236}">
                <a16:creationId xmlns:a16="http://schemas.microsoft.com/office/drawing/2014/main" id="{C74480B6-A8D1-4E4F-BCEE-477AFBB5CD64}"/>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3971" name="Text Box 3">
            <a:extLst>
              <a:ext uri="{FF2B5EF4-FFF2-40B4-BE49-F238E27FC236}">
                <a16:creationId xmlns:a16="http://schemas.microsoft.com/office/drawing/2014/main" id="{BAE76DA8-173C-45C3-B2BA-D66ABE240148}"/>
              </a:ext>
            </a:extLst>
          </p:cNvPr>
          <p:cNvSpPr txBox="1">
            <a:spLocks noChangeArrowheads="1"/>
          </p:cNvSpPr>
          <p:nvPr/>
        </p:nvSpPr>
        <p:spPr bwMode="auto">
          <a:xfrm>
            <a:off x="685800" y="4800600"/>
            <a:ext cx="27316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14,600 volunteers</a:t>
            </a:r>
            <a:endParaRPr lang="en-US" altLang="en-US" sz="2000" b="0" dirty="0">
              <a:solidFill>
                <a:schemeClr val="bg1"/>
              </a:solidFill>
              <a:latin typeface="Arial Rounded MT Bold" panose="020F0704030504030204" pitchFamily="34" charset="0"/>
            </a:endParaRPr>
          </a:p>
        </p:txBody>
      </p:sp>
      <p:sp>
        <p:nvSpPr>
          <p:cNvPr id="83972" name="Line 4">
            <a:extLst>
              <a:ext uri="{FF2B5EF4-FFF2-40B4-BE49-F238E27FC236}">
                <a16:creationId xmlns:a16="http://schemas.microsoft.com/office/drawing/2014/main" id="{F0F2F8A5-4AA6-424D-96DD-B390B0F2E65B}"/>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3" name="Line 5">
            <a:extLst>
              <a:ext uri="{FF2B5EF4-FFF2-40B4-BE49-F238E27FC236}">
                <a16:creationId xmlns:a16="http://schemas.microsoft.com/office/drawing/2014/main" id="{B0D205A2-C549-4B98-9AF7-92F26EB80492}"/>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4" name="Line 6">
            <a:extLst>
              <a:ext uri="{FF2B5EF4-FFF2-40B4-BE49-F238E27FC236}">
                <a16:creationId xmlns:a16="http://schemas.microsoft.com/office/drawing/2014/main" id="{EDF80D21-8D1D-4898-A6BA-926F26C055D6}"/>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5" name="Line 7">
            <a:extLst>
              <a:ext uri="{FF2B5EF4-FFF2-40B4-BE49-F238E27FC236}">
                <a16:creationId xmlns:a16="http://schemas.microsoft.com/office/drawing/2014/main" id="{94F3F197-80D9-452A-8F1F-77B5132AE9F8}"/>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6" name="Line 8">
            <a:extLst>
              <a:ext uri="{FF2B5EF4-FFF2-40B4-BE49-F238E27FC236}">
                <a16:creationId xmlns:a16="http://schemas.microsoft.com/office/drawing/2014/main" id="{AA8B425A-8CD4-4646-80B5-5882A73A5A63}"/>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3977" name="Line 9">
            <a:extLst>
              <a:ext uri="{FF2B5EF4-FFF2-40B4-BE49-F238E27FC236}">
                <a16:creationId xmlns:a16="http://schemas.microsoft.com/office/drawing/2014/main" id="{A4BF5031-470E-4CB0-B0ED-19134456C8BA}"/>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83978" name="Group 10">
            <a:extLst>
              <a:ext uri="{FF2B5EF4-FFF2-40B4-BE49-F238E27FC236}">
                <a16:creationId xmlns:a16="http://schemas.microsoft.com/office/drawing/2014/main" id="{C6A98473-D3B3-4BE2-8D75-68F07D804A23}"/>
              </a:ext>
            </a:extLst>
          </p:cNvPr>
          <p:cNvGrpSpPr>
            <a:grpSpLocks/>
          </p:cNvGrpSpPr>
          <p:nvPr/>
        </p:nvGrpSpPr>
        <p:grpSpPr bwMode="auto">
          <a:xfrm>
            <a:off x="0" y="609600"/>
            <a:ext cx="9144000" cy="3200400"/>
            <a:chOff x="0" y="768"/>
            <a:chExt cx="5760" cy="2016"/>
          </a:xfrm>
          <a:solidFill>
            <a:srgbClr val="5B89C1"/>
          </a:solidFill>
        </p:grpSpPr>
        <p:sp>
          <p:nvSpPr>
            <p:cNvPr id="83994" name="AutoShape 11">
              <a:extLst>
                <a:ext uri="{FF2B5EF4-FFF2-40B4-BE49-F238E27FC236}">
                  <a16:creationId xmlns:a16="http://schemas.microsoft.com/office/drawing/2014/main" id="{AA11CAC4-C7E1-4439-A6BA-7ACB978E553D}"/>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3995" name="Line 12">
              <a:extLst>
                <a:ext uri="{FF2B5EF4-FFF2-40B4-BE49-F238E27FC236}">
                  <a16:creationId xmlns:a16="http://schemas.microsoft.com/office/drawing/2014/main" id="{72D9CA46-A9A6-4422-82F8-D5B013CE92CA}"/>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83996" name="Line 13">
              <a:extLst>
                <a:ext uri="{FF2B5EF4-FFF2-40B4-BE49-F238E27FC236}">
                  <a16:creationId xmlns:a16="http://schemas.microsoft.com/office/drawing/2014/main" id="{DDD69987-BF56-4C4C-8638-B0F67BD879F6}"/>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83979" name="Picture 14" descr="C:\WINDOWS\Desktop\REAL Millionaire Template\5050.gif">
            <a:extLst>
              <a:ext uri="{FF2B5EF4-FFF2-40B4-BE49-F238E27FC236}">
                <a16:creationId xmlns:a16="http://schemas.microsoft.com/office/drawing/2014/main" id="{D62FE9B8-F4D8-4CC3-9988-1321B103DDB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80" name="Picture 15" descr="C:\WINDOWS\Desktop\REAL Millionaire Template\phone.gif">
            <a:hlinkClick r:id="rId5" action="ppaction://hlinksldjump"/>
            <a:extLst>
              <a:ext uri="{FF2B5EF4-FFF2-40B4-BE49-F238E27FC236}">
                <a16:creationId xmlns:a16="http://schemas.microsoft.com/office/drawing/2014/main" id="{839D5CBE-8DBB-497B-9E19-18F344C2E72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3981" name="Picture 16" descr="C:\WINDOWS\Desktop\REAL Millionaire Template\audience.gif">
            <a:hlinkClick r:id="rId7" action="ppaction://hlinksldjump"/>
            <a:extLst>
              <a:ext uri="{FF2B5EF4-FFF2-40B4-BE49-F238E27FC236}">
                <a16:creationId xmlns:a16="http://schemas.microsoft.com/office/drawing/2014/main" id="{F608D89E-4763-44F9-A9DF-85146461733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83" name="AutoShape 18">
            <a:extLst>
              <a:ext uri="{FF2B5EF4-FFF2-40B4-BE49-F238E27FC236}">
                <a16:creationId xmlns:a16="http://schemas.microsoft.com/office/drawing/2014/main" id="{E6AE26EA-5C80-4B03-A51B-A5B1C5B28A09}"/>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3984" name="Text Box 19">
            <a:extLst>
              <a:ext uri="{FF2B5EF4-FFF2-40B4-BE49-F238E27FC236}">
                <a16:creationId xmlns:a16="http://schemas.microsoft.com/office/drawing/2014/main" id="{2C5AC756-D776-4BF0-8322-E1AD382A799E}"/>
              </a:ext>
            </a:extLst>
          </p:cNvPr>
          <p:cNvSpPr txBox="1">
            <a:spLocks noChangeArrowheads="1"/>
          </p:cNvSpPr>
          <p:nvPr/>
        </p:nvSpPr>
        <p:spPr bwMode="auto">
          <a:xfrm>
            <a:off x="4724400" y="4800600"/>
            <a:ext cx="27186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 volunteers</a:t>
            </a:r>
            <a:endParaRPr lang="en-US" altLang="en-US" sz="2000" b="0" dirty="0">
              <a:solidFill>
                <a:schemeClr val="bg1"/>
              </a:solidFill>
              <a:latin typeface="Arial Rounded MT Bold" panose="020F0704030504030204" pitchFamily="34" charset="0"/>
            </a:endParaRPr>
          </a:p>
        </p:txBody>
      </p:sp>
      <p:sp>
        <p:nvSpPr>
          <p:cNvPr id="83985" name="AutoShape 20">
            <a:extLst>
              <a:ext uri="{FF2B5EF4-FFF2-40B4-BE49-F238E27FC236}">
                <a16:creationId xmlns:a16="http://schemas.microsoft.com/office/drawing/2014/main" id="{BD764389-558D-4DBC-9294-7ED7A7991EF1}"/>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3986" name="Text Box 21">
            <a:extLst>
              <a:ext uri="{FF2B5EF4-FFF2-40B4-BE49-F238E27FC236}">
                <a16:creationId xmlns:a16="http://schemas.microsoft.com/office/drawing/2014/main" id="{3BA07E3F-63E7-4638-B730-488C3528C2B9}"/>
              </a:ext>
            </a:extLst>
          </p:cNvPr>
          <p:cNvSpPr txBox="1">
            <a:spLocks noChangeArrowheads="1"/>
          </p:cNvSpPr>
          <p:nvPr/>
        </p:nvSpPr>
        <p:spPr bwMode="auto">
          <a:xfrm>
            <a:off x="685800" y="5791200"/>
            <a:ext cx="5048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C.</a:t>
            </a:r>
            <a:r>
              <a:rPr lang="en-US" altLang="en-US" sz="2000" b="0">
                <a:solidFill>
                  <a:schemeClr val="bg1"/>
                </a:solidFill>
                <a:latin typeface="Arial Rounded MT Bold" panose="020F0704030504030204" pitchFamily="34" charset="0"/>
              </a:rPr>
              <a:t> </a:t>
            </a:r>
          </a:p>
        </p:txBody>
      </p:sp>
      <p:sp>
        <p:nvSpPr>
          <p:cNvPr id="83987" name="AutoShape 22">
            <a:extLst>
              <a:ext uri="{FF2B5EF4-FFF2-40B4-BE49-F238E27FC236}">
                <a16:creationId xmlns:a16="http://schemas.microsoft.com/office/drawing/2014/main" id="{9FB4C8A0-3B89-41D7-B4F1-4DC6552FB0FD}"/>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3988" name="Text Box 23">
            <a:extLst>
              <a:ext uri="{FF2B5EF4-FFF2-40B4-BE49-F238E27FC236}">
                <a16:creationId xmlns:a16="http://schemas.microsoft.com/office/drawing/2014/main" id="{C4D110D5-3B3C-4C68-8CD5-A6E994E5ADE0}"/>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83989" name="AutoShape 26">
            <a:hlinkClick r:id="rId9" action="ppaction://hlinksldjump" highlightClick="1"/>
            <a:extLst>
              <a:ext uri="{FF2B5EF4-FFF2-40B4-BE49-F238E27FC236}">
                <a16:creationId xmlns:a16="http://schemas.microsoft.com/office/drawing/2014/main" id="{A6F41591-F2FB-4188-98FF-1AFB339EE41F}"/>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4059" name="millionaire2.wav">
            <a:hlinkClick r:id="" action="ppaction://media"/>
            <a:extLst>
              <a:ext uri="{FF2B5EF4-FFF2-40B4-BE49-F238E27FC236}">
                <a16:creationId xmlns:a16="http://schemas.microsoft.com/office/drawing/2014/main" id="{C762D396-36A9-4063-B339-270D95292305}"/>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91" name="Rectangle 28">
            <a:extLst>
              <a:ext uri="{FF2B5EF4-FFF2-40B4-BE49-F238E27FC236}">
                <a16:creationId xmlns:a16="http://schemas.microsoft.com/office/drawing/2014/main" id="{41791786-8774-43EC-9F17-7128181E2DED}"/>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4061" name="millionaire2.wav">
            <a:hlinkClick r:id="" action="ppaction://media"/>
            <a:extLst>
              <a:ext uri="{FF2B5EF4-FFF2-40B4-BE49-F238E27FC236}">
                <a16:creationId xmlns:a16="http://schemas.microsoft.com/office/drawing/2014/main" id="{357E854A-E853-476C-8CA1-EB4A7393A2E5}"/>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3993" name="Rectangle 30">
            <a:extLst>
              <a:ext uri="{FF2B5EF4-FFF2-40B4-BE49-F238E27FC236}">
                <a16:creationId xmlns:a16="http://schemas.microsoft.com/office/drawing/2014/main" id="{62D37945-AF10-4751-96FE-228DA1D2FCCF}"/>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3B4ED575-CF52-4CAD-89DC-0294B531C733}"/>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AC15CECE-6D21-4997-890B-2B0C432AE516}"/>
              </a:ext>
            </a:extLst>
          </p:cNvPr>
          <p:cNvSpPr txBox="1">
            <a:spLocks noChangeArrowheads="1"/>
          </p:cNvSpPr>
          <p:nvPr/>
        </p:nvSpPr>
        <p:spPr bwMode="auto">
          <a:xfrm>
            <a:off x="947738" y="723900"/>
            <a:ext cx="7391400" cy="3009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In 2019, GTCUW engaged and coordinated how many volunteers?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4061"/>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4059"/>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4061"/>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4059"/>
                </p:tgtEl>
              </p:cMediaNode>
            </p:audio>
          </p:childTnLst>
        </p:cTn>
      </p:par>
    </p:tnLst>
    <p:bldLst>
      <p:bldP spid="30"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6018" name="AutoShape 2">
            <a:extLst>
              <a:ext uri="{FF2B5EF4-FFF2-40B4-BE49-F238E27FC236}">
                <a16:creationId xmlns:a16="http://schemas.microsoft.com/office/drawing/2014/main" id="{1BEE4500-B4AA-4742-9C2C-B3FDA26A183F}"/>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6019" name="Text Box 3">
            <a:extLst>
              <a:ext uri="{FF2B5EF4-FFF2-40B4-BE49-F238E27FC236}">
                <a16:creationId xmlns:a16="http://schemas.microsoft.com/office/drawing/2014/main" id="{7E10DC43-13B4-4ED3-B90B-44F78B20D495}"/>
              </a:ext>
            </a:extLst>
          </p:cNvPr>
          <p:cNvSpPr txBox="1">
            <a:spLocks noChangeArrowheads="1"/>
          </p:cNvSpPr>
          <p:nvPr/>
        </p:nvSpPr>
        <p:spPr bwMode="auto">
          <a:xfrm>
            <a:off x="685800" y="4800600"/>
            <a:ext cx="20954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400,000 jobs</a:t>
            </a:r>
            <a:endParaRPr lang="en-US" altLang="en-US" sz="2000" b="0" dirty="0">
              <a:solidFill>
                <a:schemeClr val="bg1"/>
              </a:solidFill>
              <a:latin typeface="Arial Rounded MT Bold" panose="020F0704030504030204" pitchFamily="34" charset="0"/>
            </a:endParaRPr>
          </a:p>
        </p:txBody>
      </p:sp>
      <p:sp>
        <p:nvSpPr>
          <p:cNvPr id="86020" name="Line 4">
            <a:extLst>
              <a:ext uri="{FF2B5EF4-FFF2-40B4-BE49-F238E27FC236}">
                <a16:creationId xmlns:a16="http://schemas.microsoft.com/office/drawing/2014/main" id="{E485C9E7-1563-48FF-9BBD-B53BDB54AD12}"/>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021" name="Line 5">
            <a:extLst>
              <a:ext uri="{FF2B5EF4-FFF2-40B4-BE49-F238E27FC236}">
                <a16:creationId xmlns:a16="http://schemas.microsoft.com/office/drawing/2014/main" id="{829E6121-B9B9-40D2-81E4-BDDDAFB860DC}"/>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022" name="Line 6">
            <a:extLst>
              <a:ext uri="{FF2B5EF4-FFF2-40B4-BE49-F238E27FC236}">
                <a16:creationId xmlns:a16="http://schemas.microsoft.com/office/drawing/2014/main" id="{53AEBF41-5304-4294-8AAB-3B6DB35337F5}"/>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023" name="Line 7">
            <a:extLst>
              <a:ext uri="{FF2B5EF4-FFF2-40B4-BE49-F238E27FC236}">
                <a16:creationId xmlns:a16="http://schemas.microsoft.com/office/drawing/2014/main" id="{5CC02D29-4F26-4C25-B596-32577BCF318E}"/>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024" name="Line 8">
            <a:extLst>
              <a:ext uri="{FF2B5EF4-FFF2-40B4-BE49-F238E27FC236}">
                <a16:creationId xmlns:a16="http://schemas.microsoft.com/office/drawing/2014/main" id="{DEBF02EE-E600-4D7F-8DC9-237A13374885}"/>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6025" name="Line 9">
            <a:extLst>
              <a:ext uri="{FF2B5EF4-FFF2-40B4-BE49-F238E27FC236}">
                <a16:creationId xmlns:a16="http://schemas.microsoft.com/office/drawing/2014/main" id="{66813DE4-0218-4906-B495-ABDE3A3DEB96}"/>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86026" name="Group 10">
            <a:extLst>
              <a:ext uri="{FF2B5EF4-FFF2-40B4-BE49-F238E27FC236}">
                <a16:creationId xmlns:a16="http://schemas.microsoft.com/office/drawing/2014/main" id="{B901EA03-6000-45D7-B6CD-BEB8E2A6D54A}"/>
              </a:ext>
            </a:extLst>
          </p:cNvPr>
          <p:cNvGrpSpPr>
            <a:grpSpLocks/>
          </p:cNvGrpSpPr>
          <p:nvPr/>
        </p:nvGrpSpPr>
        <p:grpSpPr bwMode="auto">
          <a:xfrm>
            <a:off x="0" y="609600"/>
            <a:ext cx="9144000" cy="3200400"/>
            <a:chOff x="0" y="768"/>
            <a:chExt cx="5760" cy="2016"/>
          </a:xfrm>
          <a:solidFill>
            <a:srgbClr val="5B89C1"/>
          </a:solidFill>
        </p:grpSpPr>
        <p:sp>
          <p:nvSpPr>
            <p:cNvPr id="86042" name="AutoShape 11">
              <a:extLst>
                <a:ext uri="{FF2B5EF4-FFF2-40B4-BE49-F238E27FC236}">
                  <a16:creationId xmlns:a16="http://schemas.microsoft.com/office/drawing/2014/main" id="{C5E00AC6-4C51-469F-B999-1EB7B28A3C32}"/>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6043" name="Line 12">
              <a:extLst>
                <a:ext uri="{FF2B5EF4-FFF2-40B4-BE49-F238E27FC236}">
                  <a16:creationId xmlns:a16="http://schemas.microsoft.com/office/drawing/2014/main" id="{B8D7FE81-DD4B-4B04-B75B-0F17E8398BCC}"/>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86044" name="Line 13">
              <a:extLst>
                <a:ext uri="{FF2B5EF4-FFF2-40B4-BE49-F238E27FC236}">
                  <a16:creationId xmlns:a16="http://schemas.microsoft.com/office/drawing/2014/main" id="{8363777E-15E6-45D4-8F76-4D556A721A06}"/>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86027" name="Picture 14" descr="C:\WINDOWS\Desktop\REAL Millionaire Template\5050.gif">
            <a:extLst>
              <a:ext uri="{FF2B5EF4-FFF2-40B4-BE49-F238E27FC236}">
                <a16:creationId xmlns:a16="http://schemas.microsoft.com/office/drawing/2014/main" id="{D4070454-564A-41C6-8630-7BBF8621FD7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28" name="Picture 15" descr="C:\WINDOWS\Desktop\REAL Millionaire Template\phone.gif">
            <a:hlinkClick r:id="rId5" action="ppaction://hlinksldjump"/>
            <a:extLst>
              <a:ext uri="{FF2B5EF4-FFF2-40B4-BE49-F238E27FC236}">
                <a16:creationId xmlns:a16="http://schemas.microsoft.com/office/drawing/2014/main" id="{2F246887-E1C5-4192-A160-9871E13C6FC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6029" name="Picture 16" descr="C:\WINDOWS\Desktop\REAL Millionaire Template\audience.gif">
            <a:hlinkClick r:id="rId7" action="ppaction://hlinksldjump"/>
            <a:extLst>
              <a:ext uri="{FF2B5EF4-FFF2-40B4-BE49-F238E27FC236}">
                <a16:creationId xmlns:a16="http://schemas.microsoft.com/office/drawing/2014/main" id="{BE7857A3-1C5A-495E-BFD0-5AC260F07CA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31" name="AutoShape 18">
            <a:extLst>
              <a:ext uri="{FF2B5EF4-FFF2-40B4-BE49-F238E27FC236}">
                <a16:creationId xmlns:a16="http://schemas.microsoft.com/office/drawing/2014/main" id="{ABA63B17-6561-464D-9BE2-07C233395EED}"/>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6032" name="Text Box 19">
            <a:extLst>
              <a:ext uri="{FF2B5EF4-FFF2-40B4-BE49-F238E27FC236}">
                <a16:creationId xmlns:a16="http://schemas.microsoft.com/office/drawing/2014/main" id="{2294BB47-8636-4AB7-AD02-5EA70A9E326A}"/>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86033" name="AutoShape 20">
            <a:extLst>
              <a:ext uri="{FF2B5EF4-FFF2-40B4-BE49-F238E27FC236}">
                <a16:creationId xmlns:a16="http://schemas.microsoft.com/office/drawing/2014/main" id="{D58244B9-9EE4-47FE-9901-D0C9A5C770DE}"/>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6034" name="Text Box 21">
            <a:extLst>
              <a:ext uri="{FF2B5EF4-FFF2-40B4-BE49-F238E27FC236}">
                <a16:creationId xmlns:a16="http://schemas.microsoft.com/office/drawing/2014/main" id="{B2795FB3-74B1-4724-8CB1-356DB9E96280}"/>
              </a:ext>
            </a:extLst>
          </p:cNvPr>
          <p:cNvSpPr txBox="1">
            <a:spLocks noChangeArrowheads="1"/>
          </p:cNvSpPr>
          <p:nvPr/>
        </p:nvSpPr>
        <p:spPr bwMode="auto">
          <a:xfrm>
            <a:off x="685800" y="5791200"/>
            <a:ext cx="208749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250,000 jobs</a:t>
            </a:r>
            <a:endParaRPr lang="en-US" altLang="en-US" sz="2000" b="0" dirty="0">
              <a:solidFill>
                <a:schemeClr val="bg1"/>
              </a:solidFill>
              <a:latin typeface="Arial Rounded MT Bold" panose="020F0704030504030204" pitchFamily="34" charset="0"/>
            </a:endParaRPr>
          </a:p>
        </p:txBody>
      </p:sp>
      <p:sp>
        <p:nvSpPr>
          <p:cNvPr id="86035" name="AutoShape 22">
            <a:extLst>
              <a:ext uri="{FF2B5EF4-FFF2-40B4-BE49-F238E27FC236}">
                <a16:creationId xmlns:a16="http://schemas.microsoft.com/office/drawing/2014/main" id="{E6638FEE-E94D-486A-B7CE-20FD2EA0D7C4}"/>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6036" name="Text Box 23">
            <a:extLst>
              <a:ext uri="{FF2B5EF4-FFF2-40B4-BE49-F238E27FC236}">
                <a16:creationId xmlns:a16="http://schemas.microsoft.com/office/drawing/2014/main" id="{743EE1AD-22D2-4E42-AE18-A3DD61F4B5A6}"/>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86037" name="AutoShape 26">
            <a:hlinkClick r:id="rId9" action="ppaction://hlinksldjump" highlightClick="1"/>
            <a:extLst>
              <a:ext uri="{FF2B5EF4-FFF2-40B4-BE49-F238E27FC236}">
                <a16:creationId xmlns:a16="http://schemas.microsoft.com/office/drawing/2014/main" id="{96F53A2A-497D-4021-BCC8-EEBB65FD5DC2}"/>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5083" name="millionaire2.wav">
            <a:hlinkClick r:id="" action="ppaction://media"/>
            <a:extLst>
              <a:ext uri="{FF2B5EF4-FFF2-40B4-BE49-F238E27FC236}">
                <a16:creationId xmlns:a16="http://schemas.microsoft.com/office/drawing/2014/main" id="{B9EBB7B4-468E-479D-9C23-F8D80CB44B42}"/>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39" name="Rectangle 28">
            <a:extLst>
              <a:ext uri="{FF2B5EF4-FFF2-40B4-BE49-F238E27FC236}">
                <a16:creationId xmlns:a16="http://schemas.microsoft.com/office/drawing/2014/main" id="{B58F8146-5FC5-48CB-9164-049AA6B3932A}"/>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5085" name="millionaire2.wav">
            <a:hlinkClick r:id="" action="ppaction://media"/>
            <a:extLst>
              <a:ext uri="{FF2B5EF4-FFF2-40B4-BE49-F238E27FC236}">
                <a16:creationId xmlns:a16="http://schemas.microsoft.com/office/drawing/2014/main" id="{656E6EA2-B44E-4C55-8ADB-76DEEA765BEC}"/>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6041" name="Rectangle 30">
            <a:extLst>
              <a:ext uri="{FF2B5EF4-FFF2-40B4-BE49-F238E27FC236}">
                <a16:creationId xmlns:a16="http://schemas.microsoft.com/office/drawing/2014/main" id="{5CDD9164-36A2-4615-ADD8-EC44C0463FC5}"/>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B22C3AA2-8717-4F4B-BDBD-94447197459F}"/>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0B93AC56-1E8C-422C-A74F-FD77B939265B}"/>
              </a:ext>
            </a:extLst>
          </p:cNvPr>
          <p:cNvSpPr txBox="1">
            <a:spLocks noChangeArrowheads="1"/>
          </p:cNvSpPr>
          <p:nvPr/>
        </p:nvSpPr>
        <p:spPr bwMode="auto">
          <a:xfrm>
            <a:off x="1062038" y="1052444"/>
            <a:ext cx="7162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How many unfilled jobs is Minnesota projected to have by 2024?</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5085"/>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5083"/>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5085"/>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5083"/>
                </p:tgtEl>
              </p:cMediaNode>
            </p:audio>
          </p:childTnLst>
        </p:cTn>
      </p:par>
    </p:tnLst>
    <p:bldLst>
      <p:bldP spid="30" grpId="0"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AutoShape 2">
            <a:extLst>
              <a:ext uri="{FF2B5EF4-FFF2-40B4-BE49-F238E27FC236}">
                <a16:creationId xmlns:a16="http://schemas.microsoft.com/office/drawing/2014/main" id="{E3B8D3B0-1518-46DC-A545-9832B1BA8409}"/>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8067" name="Text Box 3">
            <a:extLst>
              <a:ext uri="{FF2B5EF4-FFF2-40B4-BE49-F238E27FC236}">
                <a16:creationId xmlns:a16="http://schemas.microsoft.com/office/drawing/2014/main" id="{46F45B1D-9D39-4B08-B21D-62A97C2AAA84}"/>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88068" name="Line 4">
            <a:extLst>
              <a:ext uri="{FF2B5EF4-FFF2-40B4-BE49-F238E27FC236}">
                <a16:creationId xmlns:a16="http://schemas.microsoft.com/office/drawing/2014/main" id="{B43F113A-2864-4DAF-8888-F753BD283A35}"/>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069" name="Line 5">
            <a:extLst>
              <a:ext uri="{FF2B5EF4-FFF2-40B4-BE49-F238E27FC236}">
                <a16:creationId xmlns:a16="http://schemas.microsoft.com/office/drawing/2014/main" id="{E7A8573A-D421-4764-9BFD-20D43EAD4953}"/>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070" name="Line 6">
            <a:extLst>
              <a:ext uri="{FF2B5EF4-FFF2-40B4-BE49-F238E27FC236}">
                <a16:creationId xmlns:a16="http://schemas.microsoft.com/office/drawing/2014/main" id="{E76542C5-A72F-4240-A3A0-16F40F659BE3}"/>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071" name="Line 7">
            <a:extLst>
              <a:ext uri="{FF2B5EF4-FFF2-40B4-BE49-F238E27FC236}">
                <a16:creationId xmlns:a16="http://schemas.microsoft.com/office/drawing/2014/main" id="{887D3BB9-6D1B-4453-91B1-41EA1EE7FB09}"/>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072" name="Line 8">
            <a:extLst>
              <a:ext uri="{FF2B5EF4-FFF2-40B4-BE49-F238E27FC236}">
                <a16:creationId xmlns:a16="http://schemas.microsoft.com/office/drawing/2014/main" id="{AE5BDFEC-7BCC-4C62-AE2C-85CA6D1EDAFD}"/>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8073" name="Line 9">
            <a:extLst>
              <a:ext uri="{FF2B5EF4-FFF2-40B4-BE49-F238E27FC236}">
                <a16:creationId xmlns:a16="http://schemas.microsoft.com/office/drawing/2014/main" id="{ED9560AA-7027-41D0-BE2C-8AA8B4D756EB}"/>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88074" name="Group 10">
            <a:extLst>
              <a:ext uri="{FF2B5EF4-FFF2-40B4-BE49-F238E27FC236}">
                <a16:creationId xmlns:a16="http://schemas.microsoft.com/office/drawing/2014/main" id="{B54FC57C-474C-4824-9FB7-4E5ED47C1602}"/>
              </a:ext>
            </a:extLst>
          </p:cNvPr>
          <p:cNvGrpSpPr>
            <a:grpSpLocks/>
          </p:cNvGrpSpPr>
          <p:nvPr/>
        </p:nvGrpSpPr>
        <p:grpSpPr bwMode="auto">
          <a:xfrm>
            <a:off x="0" y="609600"/>
            <a:ext cx="9144000" cy="3200400"/>
            <a:chOff x="0" y="768"/>
            <a:chExt cx="5760" cy="2016"/>
          </a:xfrm>
          <a:solidFill>
            <a:srgbClr val="5B89C1"/>
          </a:solidFill>
        </p:grpSpPr>
        <p:sp>
          <p:nvSpPr>
            <p:cNvPr id="88090" name="AutoShape 11">
              <a:extLst>
                <a:ext uri="{FF2B5EF4-FFF2-40B4-BE49-F238E27FC236}">
                  <a16:creationId xmlns:a16="http://schemas.microsoft.com/office/drawing/2014/main" id="{21EABD0C-3429-4EB7-B5F8-65C5EDA8FD5C}"/>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8091" name="Line 12">
              <a:extLst>
                <a:ext uri="{FF2B5EF4-FFF2-40B4-BE49-F238E27FC236}">
                  <a16:creationId xmlns:a16="http://schemas.microsoft.com/office/drawing/2014/main" id="{775370DC-F63E-4746-8C62-D66CBC23562A}"/>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88092" name="Line 13">
              <a:extLst>
                <a:ext uri="{FF2B5EF4-FFF2-40B4-BE49-F238E27FC236}">
                  <a16:creationId xmlns:a16="http://schemas.microsoft.com/office/drawing/2014/main" id="{98B0998F-1A1F-4CDE-BC13-5BA40639A00F}"/>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88075" name="Picture 14" descr="C:\WINDOWS\Desktop\REAL Millionaire Template\5050.gif">
            <a:extLst>
              <a:ext uri="{FF2B5EF4-FFF2-40B4-BE49-F238E27FC236}">
                <a16:creationId xmlns:a16="http://schemas.microsoft.com/office/drawing/2014/main" id="{C2A70541-4808-401C-AA8A-AD9C532106C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076" name="Picture 15" descr="C:\WINDOWS\Desktop\REAL Millionaire Template\phone.gif">
            <a:hlinkClick r:id="rId5" action="ppaction://hlinksldjump"/>
            <a:extLst>
              <a:ext uri="{FF2B5EF4-FFF2-40B4-BE49-F238E27FC236}">
                <a16:creationId xmlns:a16="http://schemas.microsoft.com/office/drawing/2014/main" id="{9E15D315-3131-4D21-B8E1-D0427CB23D1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077" name="Picture 16" descr="C:\WINDOWS\Desktop\REAL Millionaire Template\audience.gif">
            <a:hlinkClick r:id="rId7" action="ppaction://hlinksldjump"/>
            <a:extLst>
              <a:ext uri="{FF2B5EF4-FFF2-40B4-BE49-F238E27FC236}">
                <a16:creationId xmlns:a16="http://schemas.microsoft.com/office/drawing/2014/main" id="{2462C15E-ECC0-4D9C-ADA1-139EF81D966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79" name="AutoShape 18">
            <a:extLst>
              <a:ext uri="{FF2B5EF4-FFF2-40B4-BE49-F238E27FC236}">
                <a16:creationId xmlns:a16="http://schemas.microsoft.com/office/drawing/2014/main" id="{DE3A9F61-7DF2-425C-B02E-20952F1A5E20}"/>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8080" name="Text Box 19">
            <a:extLst>
              <a:ext uri="{FF2B5EF4-FFF2-40B4-BE49-F238E27FC236}">
                <a16:creationId xmlns:a16="http://schemas.microsoft.com/office/drawing/2014/main" id="{2593320F-6B06-48EF-AD60-CAE0B2157C7B}"/>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88081" name="AutoShape 20">
            <a:extLst>
              <a:ext uri="{FF2B5EF4-FFF2-40B4-BE49-F238E27FC236}">
                <a16:creationId xmlns:a16="http://schemas.microsoft.com/office/drawing/2014/main" id="{5AE6059B-8EFF-4E66-BF30-E17986FED842}"/>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8082" name="Text Box 21">
            <a:extLst>
              <a:ext uri="{FF2B5EF4-FFF2-40B4-BE49-F238E27FC236}">
                <a16:creationId xmlns:a16="http://schemas.microsoft.com/office/drawing/2014/main" id="{67A0A44C-9C31-4B28-BDF4-53397AD27078}"/>
              </a:ext>
            </a:extLst>
          </p:cNvPr>
          <p:cNvSpPr txBox="1">
            <a:spLocks noChangeArrowheads="1"/>
          </p:cNvSpPr>
          <p:nvPr/>
        </p:nvSpPr>
        <p:spPr bwMode="auto">
          <a:xfrm>
            <a:off x="685800" y="5791200"/>
            <a:ext cx="10375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24</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endParaRPr lang="en-US" altLang="en-US" sz="2000" b="0" dirty="0">
              <a:solidFill>
                <a:schemeClr val="bg1"/>
              </a:solidFill>
              <a:latin typeface="Arial Rounded MT Bold" panose="020F0704030504030204" pitchFamily="34" charset="0"/>
            </a:endParaRPr>
          </a:p>
        </p:txBody>
      </p:sp>
      <p:sp>
        <p:nvSpPr>
          <p:cNvPr id="88083" name="AutoShape 22">
            <a:extLst>
              <a:ext uri="{FF2B5EF4-FFF2-40B4-BE49-F238E27FC236}">
                <a16:creationId xmlns:a16="http://schemas.microsoft.com/office/drawing/2014/main" id="{6E808045-E93C-4B53-99D5-E5CD0F39F367}"/>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8084" name="Text Box 23">
            <a:extLst>
              <a:ext uri="{FF2B5EF4-FFF2-40B4-BE49-F238E27FC236}">
                <a16:creationId xmlns:a16="http://schemas.microsoft.com/office/drawing/2014/main" id="{F66D4314-9FF7-424D-9AB5-B49FB19D155D}"/>
              </a:ext>
            </a:extLst>
          </p:cNvPr>
          <p:cNvSpPr txBox="1">
            <a:spLocks noChangeArrowheads="1"/>
          </p:cNvSpPr>
          <p:nvPr/>
        </p:nvSpPr>
        <p:spPr bwMode="auto">
          <a:xfrm>
            <a:off x="4724400" y="5791200"/>
            <a:ext cx="1030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endParaRPr lang="en-US" altLang="en-US" sz="2000" b="0" dirty="0">
              <a:solidFill>
                <a:schemeClr val="bg1"/>
              </a:solidFill>
              <a:latin typeface="Arial Rounded MT Bold" panose="020F0704030504030204" pitchFamily="34" charset="0"/>
            </a:endParaRPr>
          </a:p>
        </p:txBody>
      </p:sp>
      <p:sp>
        <p:nvSpPr>
          <p:cNvPr id="88085" name="AutoShape 26">
            <a:hlinkClick r:id="rId9" action="ppaction://hlinksldjump" highlightClick="1"/>
            <a:extLst>
              <a:ext uri="{FF2B5EF4-FFF2-40B4-BE49-F238E27FC236}">
                <a16:creationId xmlns:a16="http://schemas.microsoft.com/office/drawing/2014/main" id="{B5AB833B-366F-42DD-8D08-7F9BFA0CA8CF}"/>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6107" name="millionaire2.wav">
            <a:hlinkClick r:id="" action="ppaction://media"/>
            <a:extLst>
              <a:ext uri="{FF2B5EF4-FFF2-40B4-BE49-F238E27FC236}">
                <a16:creationId xmlns:a16="http://schemas.microsoft.com/office/drawing/2014/main" id="{CC583A53-E0D7-4515-9325-D03B991D2E91}"/>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87" name="Rectangle 28">
            <a:extLst>
              <a:ext uri="{FF2B5EF4-FFF2-40B4-BE49-F238E27FC236}">
                <a16:creationId xmlns:a16="http://schemas.microsoft.com/office/drawing/2014/main" id="{249923CD-C806-4EE0-ADED-BE4D66C2BAD5}"/>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6109" name="millionaire2.wav">
            <a:hlinkClick r:id="" action="ppaction://media"/>
            <a:extLst>
              <a:ext uri="{FF2B5EF4-FFF2-40B4-BE49-F238E27FC236}">
                <a16:creationId xmlns:a16="http://schemas.microsoft.com/office/drawing/2014/main" id="{4693378C-534E-4226-A7FF-A9F775D80149}"/>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089" name="Rectangle 30">
            <a:extLst>
              <a:ext uri="{FF2B5EF4-FFF2-40B4-BE49-F238E27FC236}">
                <a16:creationId xmlns:a16="http://schemas.microsoft.com/office/drawing/2014/main" id="{415FD62D-7D3C-4136-9765-FDB3390B0D56}"/>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3D30025F-1BEA-400A-9957-AA3DE3D7E3CA}"/>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00FDA06B-8BB6-4CEA-BB8F-A26DACE1ABAD}"/>
              </a:ext>
            </a:extLst>
          </p:cNvPr>
          <p:cNvSpPr txBox="1">
            <a:spLocks noChangeArrowheads="1"/>
          </p:cNvSpPr>
          <p:nvPr/>
        </p:nvSpPr>
        <p:spPr bwMode="auto">
          <a:xfrm>
            <a:off x="947738" y="685801"/>
            <a:ext cx="7391400" cy="33908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dirty="0">
                <a:solidFill>
                  <a:schemeClr val="bg1"/>
                </a:solidFill>
                <a:latin typeface="Arial" panose="020B0604020202020204" pitchFamily="34" charset="0"/>
                <a:cs typeface="Arial" panose="020B0604020202020204" pitchFamily="34" charset="0"/>
              </a:rPr>
              <a:t>Where does Minnesota rank in the nation for on-time graduation of African American and Latino students?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6109"/>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6107"/>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6109"/>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6107"/>
                </p:tgtEl>
              </p:cMediaNode>
            </p:audio>
          </p:childTnLst>
        </p:cTn>
      </p:par>
    </p:tnLst>
    <p:bldLst>
      <p:bldP spid="30" grpId="0"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9090" name="AutoShape 2">
            <a:extLst>
              <a:ext uri="{FF2B5EF4-FFF2-40B4-BE49-F238E27FC236}">
                <a16:creationId xmlns:a16="http://schemas.microsoft.com/office/drawing/2014/main" id="{2D75FBB8-3128-4C08-8D72-18C3DAFE5762}"/>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9091" name="Text Box 3">
            <a:extLst>
              <a:ext uri="{FF2B5EF4-FFF2-40B4-BE49-F238E27FC236}">
                <a16:creationId xmlns:a16="http://schemas.microsoft.com/office/drawing/2014/main" id="{76F8F0AD-B194-4A13-BEAD-8679E34DD2C0}"/>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89092" name="Line 4">
            <a:extLst>
              <a:ext uri="{FF2B5EF4-FFF2-40B4-BE49-F238E27FC236}">
                <a16:creationId xmlns:a16="http://schemas.microsoft.com/office/drawing/2014/main" id="{E6780B56-D0DC-4827-A772-3DDAAC26BF48}"/>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093" name="Line 5">
            <a:extLst>
              <a:ext uri="{FF2B5EF4-FFF2-40B4-BE49-F238E27FC236}">
                <a16:creationId xmlns:a16="http://schemas.microsoft.com/office/drawing/2014/main" id="{AA7377CF-D76B-4124-8509-C9171E1A8508}"/>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094" name="Line 6">
            <a:extLst>
              <a:ext uri="{FF2B5EF4-FFF2-40B4-BE49-F238E27FC236}">
                <a16:creationId xmlns:a16="http://schemas.microsoft.com/office/drawing/2014/main" id="{FA0DB654-0E7B-40C7-978B-F5DB8E75FFBE}"/>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095" name="Line 7">
            <a:extLst>
              <a:ext uri="{FF2B5EF4-FFF2-40B4-BE49-F238E27FC236}">
                <a16:creationId xmlns:a16="http://schemas.microsoft.com/office/drawing/2014/main" id="{B6BAC04F-F9CE-4CBB-A072-23A6757462B8}"/>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096" name="Line 8">
            <a:extLst>
              <a:ext uri="{FF2B5EF4-FFF2-40B4-BE49-F238E27FC236}">
                <a16:creationId xmlns:a16="http://schemas.microsoft.com/office/drawing/2014/main" id="{43EC37D9-8AED-4778-B064-E472496F6075}"/>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89097" name="Line 9">
            <a:extLst>
              <a:ext uri="{FF2B5EF4-FFF2-40B4-BE49-F238E27FC236}">
                <a16:creationId xmlns:a16="http://schemas.microsoft.com/office/drawing/2014/main" id="{0FEE1868-EA8E-4BE1-A93F-B51A0A76D00C}"/>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89098" name="Group 10">
            <a:extLst>
              <a:ext uri="{FF2B5EF4-FFF2-40B4-BE49-F238E27FC236}">
                <a16:creationId xmlns:a16="http://schemas.microsoft.com/office/drawing/2014/main" id="{955090CC-91D4-479D-BAF9-D2382AC98938}"/>
              </a:ext>
            </a:extLst>
          </p:cNvPr>
          <p:cNvGrpSpPr>
            <a:grpSpLocks/>
          </p:cNvGrpSpPr>
          <p:nvPr/>
        </p:nvGrpSpPr>
        <p:grpSpPr bwMode="auto">
          <a:xfrm>
            <a:off x="0" y="609600"/>
            <a:ext cx="9144000" cy="3200400"/>
            <a:chOff x="0" y="768"/>
            <a:chExt cx="5760" cy="2016"/>
          </a:xfrm>
          <a:solidFill>
            <a:srgbClr val="5B89C1"/>
          </a:solidFill>
        </p:grpSpPr>
        <p:sp>
          <p:nvSpPr>
            <p:cNvPr id="89114" name="AutoShape 11">
              <a:extLst>
                <a:ext uri="{FF2B5EF4-FFF2-40B4-BE49-F238E27FC236}">
                  <a16:creationId xmlns:a16="http://schemas.microsoft.com/office/drawing/2014/main" id="{EA7C9DDE-0F82-48DA-B89C-0750E818B906}"/>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9115" name="Line 12">
              <a:extLst>
                <a:ext uri="{FF2B5EF4-FFF2-40B4-BE49-F238E27FC236}">
                  <a16:creationId xmlns:a16="http://schemas.microsoft.com/office/drawing/2014/main" id="{1D20FA1A-9287-415D-B2E0-FFE11FBD0FEA}"/>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89116" name="Line 13">
              <a:extLst>
                <a:ext uri="{FF2B5EF4-FFF2-40B4-BE49-F238E27FC236}">
                  <a16:creationId xmlns:a16="http://schemas.microsoft.com/office/drawing/2014/main" id="{B95D00E3-CF7D-49A7-9EFF-C79245E55DDF}"/>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89099" name="Picture 14" descr="C:\WINDOWS\Desktop\REAL Millionaire Template\5050.gif">
            <a:extLst>
              <a:ext uri="{FF2B5EF4-FFF2-40B4-BE49-F238E27FC236}">
                <a16:creationId xmlns:a16="http://schemas.microsoft.com/office/drawing/2014/main" id="{2E41515A-173F-44F0-BF68-E6BC77B1B2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100" name="Picture 15" descr="C:\WINDOWS\Desktop\REAL Millionaire Template\phone.gif">
            <a:hlinkClick r:id="rId5" action="ppaction://hlinksldjump"/>
            <a:extLst>
              <a:ext uri="{FF2B5EF4-FFF2-40B4-BE49-F238E27FC236}">
                <a16:creationId xmlns:a16="http://schemas.microsoft.com/office/drawing/2014/main" id="{885E17D1-611F-441F-B494-BFD6238EBCA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9101" name="Picture 16" descr="C:\WINDOWS\Desktop\REAL Millionaire Template\audience.gif">
            <a:hlinkClick r:id="rId7" action="ppaction://hlinksldjump"/>
            <a:extLst>
              <a:ext uri="{FF2B5EF4-FFF2-40B4-BE49-F238E27FC236}">
                <a16:creationId xmlns:a16="http://schemas.microsoft.com/office/drawing/2014/main" id="{C151F642-626D-44FE-B2E7-FB6E3CA1AE6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103" name="AutoShape 18">
            <a:extLst>
              <a:ext uri="{FF2B5EF4-FFF2-40B4-BE49-F238E27FC236}">
                <a16:creationId xmlns:a16="http://schemas.microsoft.com/office/drawing/2014/main" id="{180701D9-8C66-4A04-9EF4-A3D93168C8DD}"/>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9104" name="Text Box 19">
            <a:extLst>
              <a:ext uri="{FF2B5EF4-FFF2-40B4-BE49-F238E27FC236}">
                <a16:creationId xmlns:a16="http://schemas.microsoft.com/office/drawing/2014/main" id="{2618A6C4-B408-4D52-8F0F-2401EF2EE955}"/>
              </a:ext>
            </a:extLst>
          </p:cNvPr>
          <p:cNvSpPr txBox="1">
            <a:spLocks noChangeArrowheads="1"/>
          </p:cNvSpPr>
          <p:nvPr/>
        </p:nvSpPr>
        <p:spPr bwMode="auto">
          <a:xfrm>
            <a:off x="4724400" y="4800600"/>
            <a:ext cx="149412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$12,400</a:t>
            </a:r>
            <a:endParaRPr lang="en-US" altLang="en-US" sz="2000" b="0" dirty="0">
              <a:solidFill>
                <a:schemeClr val="bg1"/>
              </a:solidFill>
              <a:latin typeface="Arial Rounded MT Bold" panose="020F0704030504030204" pitchFamily="34" charset="0"/>
            </a:endParaRPr>
          </a:p>
        </p:txBody>
      </p:sp>
      <p:sp>
        <p:nvSpPr>
          <p:cNvPr id="89105" name="AutoShape 20">
            <a:extLst>
              <a:ext uri="{FF2B5EF4-FFF2-40B4-BE49-F238E27FC236}">
                <a16:creationId xmlns:a16="http://schemas.microsoft.com/office/drawing/2014/main" id="{F19757B5-46B6-4A35-BA75-A44A66C3ABAB}"/>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9106" name="Text Box 21">
            <a:extLst>
              <a:ext uri="{FF2B5EF4-FFF2-40B4-BE49-F238E27FC236}">
                <a16:creationId xmlns:a16="http://schemas.microsoft.com/office/drawing/2014/main" id="{D831B82C-1313-4908-ACBC-4645FF63D94D}"/>
              </a:ext>
            </a:extLst>
          </p:cNvPr>
          <p:cNvSpPr txBox="1">
            <a:spLocks noChangeArrowheads="1"/>
          </p:cNvSpPr>
          <p:nvPr/>
        </p:nvSpPr>
        <p:spPr bwMode="auto">
          <a:xfrm>
            <a:off x="685800" y="5791200"/>
            <a:ext cx="149919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$33,400</a:t>
            </a:r>
            <a:endParaRPr lang="en-US" altLang="en-US" sz="2000" b="0" dirty="0">
              <a:solidFill>
                <a:schemeClr val="bg1"/>
              </a:solidFill>
              <a:latin typeface="Arial Rounded MT Bold" panose="020F0704030504030204" pitchFamily="34" charset="0"/>
            </a:endParaRPr>
          </a:p>
        </p:txBody>
      </p:sp>
      <p:sp>
        <p:nvSpPr>
          <p:cNvPr id="89107" name="AutoShape 22">
            <a:extLst>
              <a:ext uri="{FF2B5EF4-FFF2-40B4-BE49-F238E27FC236}">
                <a16:creationId xmlns:a16="http://schemas.microsoft.com/office/drawing/2014/main" id="{57C7BBD7-2B5C-4066-AD3B-2B524649F7FF}"/>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9108" name="Text Box 23">
            <a:extLst>
              <a:ext uri="{FF2B5EF4-FFF2-40B4-BE49-F238E27FC236}">
                <a16:creationId xmlns:a16="http://schemas.microsoft.com/office/drawing/2014/main" id="{5BFD1B67-46C7-4D81-A9D1-07A9424DF723}"/>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89109" name="AutoShape 26">
            <a:hlinkClick r:id="rId9" action="ppaction://hlinksldjump" highlightClick="1"/>
            <a:extLst>
              <a:ext uri="{FF2B5EF4-FFF2-40B4-BE49-F238E27FC236}">
                <a16:creationId xmlns:a16="http://schemas.microsoft.com/office/drawing/2014/main" id="{B4228671-7146-4192-AF52-CCCBE9DDC638}"/>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7131" name="millionaire2.wav">
            <a:hlinkClick r:id="" action="ppaction://media"/>
            <a:extLst>
              <a:ext uri="{FF2B5EF4-FFF2-40B4-BE49-F238E27FC236}">
                <a16:creationId xmlns:a16="http://schemas.microsoft.com/office/drawing/2014/main" id="{0ECC7684-D240-4BAE-A7EA-32A1050CECC1}"/>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111" name="Rectangle 28">
            <a:extLst>
              <a:ext uri="{FF2B5EF4-FFF2-40B4-BE49-F238E27FC236}">
                <a16:creationId xmlns:a16="http://schemas.microsoft.com/office/drawing/2014/main" id="{82BB1A59-77CD-47E3-89FA-B60AB3F5114B}"/>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7133" name="millionaire2.wav">
            <a:hlinkClick r:id="" action="ppaction://media"/>
            <a:extLst>
              <a:ext uri="{FF2B5EF4-FFF2-40B4-BE49-F238E27FC236}">
                <a16:creationId xmlns:a16="http://schemas.microsoft.com/office/drawing/2014/main" id="{07481241-351B-457B-83B9-8B52802C1E18}"/>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9113" name="Rectangle 30">
            <a:extLst>
              <a:ext uri="{FF2B5EF4-FFF2-40B4-BE49-F238E27FC236}">
                <a16:creationId xmlns:a16="http://schemas.microsoft.com/office/drawing/2014/main" id="{F4DE207E-8FC7-4FF5-AC09-5E34EE4FEB3F}"/>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6B2AED8B-26DF-4C97-9AA5-2AFC933A1FEE}"/>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A78EACDD-7AC4-486C-B40A-B3F9E4F8C0D0}"/>
              </a:ext>
            </a:extLst>
          </p:cNvPr>
          <p:cNvSpPr txBox="1">
            <a:spLocks noChangeArrowheads="1"/>
          </p:cNvSpPr>
          <p:nvPr/>
        </p:nvSpPr>
        <p:spPr bwMode="auto">
          <a:xfrm>
            <a:off x="738208" y="838198"/>
            <a:ext cx="7673009" cy="2743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sz="3400" dirty="0">
                <a:solidFill>
                  <a:schemeClr val="bg1"/>
                </a:solidFill>
                <a:latin typeface="Arial" panose="020B0604020202020204" pitchFamily="34" charset="0"/>
                <a:cs typeface="Arial" panose="020B0604020202020204" pitchFamily="34" charset="0"/>
              </a:rPr>
              <a:t>Educational disparities for youth translate into income disparities for adults. What is the annual wage gap between people of color and their white neighbors?</a:t>
            </a:r>
            <a:endParaRPr lang="en-US" altLang="en-US" sz="3400" dirty="0">
              <a:solidFill>
                <a:schemeClr val="bg1"/>
              </a:solidFill>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7133"/>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7131"/>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7133"/>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7131"/>
                </p:tgtEl>
              </p:cMediaNode>
            </p:audio>
          </p:childTnLst>
        </p:cTn>
      </p:par>
    </p:tnLst>
    <p:bldLst>
      <p:bldP spid="30" grpId="0" autoUpdateAnimBg="0"/>
    </p:bldLst>
  </p:timing>
</p:sld>
</file>

<file path=ppt/slides/slide4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1138" name="AutoShape 2">
            <a:extLst>
              <a:ext uri="{FF2B5EF4-FFF2-40B4-BE49-F238E27FC236}">
                <a16:creationId xmlns:a16="http://schemas.microsoft.com/office/drawing/2014/main" id="{D5800FAA-AF77-470F-9F97-F11E3767CE28}"/>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1139" name="Text Box 3">
            <a:extLst>
              <a:ext uri="{FF2B5EF4-FFF2-40B4-BE49-F238E27FC236}">
                <a16:creationId xmlns:a16="http://schemas.microsoft.com/office/drawing/2014/main" id="{460DC8D2-386D-450E-B046-FDB35A2938C4}"/>
              </a:ext>
            </a:extLst>
          </p:cNvPr>
          <p:cNvSpPr txBox="1">
            <a:spLocks noChangeArrowheads="1"/>
          </p:cNvSpPr>
          <p:nvPr/>
        </p:nvSpPr>
        <p:spPr bwMode="auto">
          <a:xfrm>
            <a:off x="685800" y="4800600"/>
            <a:ext cx="25010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16 million meals</a:t>
            </a:r>
          </a:p>
        </p:txBody>
      </p:sp>
      <p:sp>
        <p:nvSpPr>
          <p:cNvPr id="91140" name="Line 4">
            <a:extLst>
              <a:ext uri="{FF2B5EF4-FFF2-40B4-BE49-F238E27FC236}">
                <a16:creationId xmlns:a16="http://schemas.microsoft.com/office/drawing/2014/main" id="{C9B4FBFB-A9FE-4345-B7FE-CB31535B0B60}"/>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141" name="Line 5">
            <a:extLst>
              <a:ext uri="{FF2B5EF4-FFF2-40B4-BE49-F238E27FC236}">
                <a16:creationId xmlns:a16="http://schemas.microsoft.com/office/drawing/2014/main" id="{DDC4DBA2-1B3F-4099-AD49-AC5564CD34BD}"/>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142" name="Line 6">
            <a:extLst>
              <a:ext uri="{FF2B5EF4-FFF2-40B4-BE49-F238E27FC236}">
                <a16:creationId xmlns:a16="http://schemas.microsoft.com/office/drawing/2014/main" id="{BAC29033-206D-41F7-BB5D-3F30DCE8170C}"/>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143" name="Line 7">
            <a:extLst>
              <a:ext uri="{FF2B5EF4-FFF2-40B4-BE49-F238E27FC236}">
                <a16:creationId xmlns:a16="http://schemas.microsoft.com/office/drawing/2014/main" id="{2B5BE7EE-9BC1-4BDE-B44C-E082726F5D17}"/>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144" name="Line 8">
            <a:extLst>
              <a:ext uri="{FF2B5EF4-FFF2-40B4-BE49-F238E27FC236}">
                <a16:creationId xmlns:a16="http://schemas.microsoft.com/office/drawing/2014/main" id="{A23D8F05-A684-45A0-8912-7559D1ED03A3}"/>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1145" name="Line 9">
            <a:extLst>
              <a:ext uri="{FF2B5EF4-FFF2-40B4-BE49-F238E27FC236}">
                <a16:creationId xmlns:a16="http://schemas.microsoft.com/office/drawing/2014/main" id="{2612CECC-1DE7-458D-902E-73A3EFD9A0E0}"/>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91146" name="Group 10">
            <a:extLst>
              <a:ext uri="{FF2B5EF4-FFF2-40B4-BE49-F238E27FC236}">
                <a16:creationId xmlns:a16="http://schemas.microsoft.com/office/drawing/2014/main" id="{3A5F5E8B-2A50-4000-919A-75247FBDA61F}"/>
              </a:ext>
            </a:extLst>
          </p:cNvPr>
          <p:cNvGrpSpPr>
            <a:grpSpLocks/>
          </p:cNvGrpSpPr>
          <p:nvPr/>
        </p:nvGrpSpPr>
        <p:grpSpPr bwMode="auto">
          <a:xfrm>
            <a:off x="0" y="609600"/>
            <a:ext cx="9144000" cy="3200400"/>
            <a:chOff x="0" y="768"/>
            <a:chExt cx="5760" cy="2016"/>
          </a:xfrm>
          <a:solidFill>
            <a:srgbClr val="5B89C1"/>
          </a:solidFill>
        </p:grpSpPr>
        <p:sp>
          <p:nvSpPr>
            <p:cNvPr id="91162" name="AutoShape 11">
              <a:extLst>
                <a:ext uri="{FF2B5EF4-FFF2-40B4-BE49-F238E27FC236}">
                  <a16:creationId xmlns:a16="http://schemas.microsoft.com/office/drawing/2014/main" id="{56D7B2C9-6CBC-4495-A202-3E04B49F3BF3}"/>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1163" name="Line 12">
              <a:extLst>
                <a:ext uri="{FF2B5EF4-FFF2-40B4-BE49-F238E27FC236}">
                  <a16:creationId xmlns:a16="http://schemas.microsoft.com/office/drawing/2014/main" id="{AA102C56-A6C2-4F59-9CEA-646EA15CA0D2}"/>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91164" name="Line 13">
              <a:extLst>
                <a:ext uri="{FF2B5EF4-FFF2-40B4-BE49-F238E27FC236}">
                  <a16:creationId xmlns:a16="http://schemas.microsoft.com/office/drawing/2014/main" id="{4B5A088B-6DA2-4376-BF00-22FD610D3003}"/>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91147" name="Picture 14" descr="C:\WINDOWS\Desktop\REAL Millionaire Template\5050.gif">
            <a:extLst>
              <a:ext uri="{FF2B5EF4-FFF2-40B4-BE49-F238E27FC236}">
                <a16:creationId xmlns:a16="http://schemas.microsoft.com/office/drawing/2014/main" id="{BEB68C0E-EAD1-4539-A23E-0B9ED7720D1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1148" name="Picture 15" descr="C:\WINDOWS\Desktop\REAL Millionaire Template\phone.gif">
            <a:hlinkClick r:id="rId5" action="ppaction://hlinksldjump"/>
            <a:extLst>
              <a:ext uri="{FF2B5EF4-FFF2-40B4-BE49-F238E27FC236}">
                <a16:creationId xmlns:a16="http://schemas.microsoft.com/office/drawing/2014/main" id="{AA543CD6-65C4-4605-8C2B-688E3B93CE7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1149" name="Picture 16" descr="C:\WINDOWS\Desktop\REAL Millionaire Template\audience.gif">
            <a:hlinkClick r:id="rId7" action="ppaction://hlinksldjump"/>
            <a:extLst>
              <a:ext uri="{FF2B5EF4-FFF2-40B4-BE49-F238E27FC236}">
                <a16:creationId xmlns:a16="http://schemas.microsoft.com/office/drawing/2014/main" id="{F31BD685-5AF0-4585-9B49-EF3AE36C3A8C}"/>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51" name="AutoShape 18">
            <a:extLst>
              <a:ext uri="{FF2B5EF4-FFF2-40B4-BE49-F238E27FC236}">
                <a16:creationId xmlns:a16="http://schemas.microsoft.com/office/drawing/2014/main" id="{5097885C-4C58-47C0-AD58-6EF0A340B940}"/>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1152" name="Text Box 19">
            <a:extLst>
              <a:ext uri="{FF2B5EF4-FFF2-40B4-BE49-F238E27FC236}">
                <a16:creationId xmlns:a16="http://schemas.microsoft.com/office/drawing/2014/main" id="{64592006-F4ED-4077-8B88-F24A7BCDBDC3}"/>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91153" name="AutoShape 20">
            <a:extLst>
              <a:ext uri="{FF2B5EF4-FFF2-40B4-BE49-F238E27FC236}">
                <a16:creationId xmlns:a16="http://schemas.microsoft.com/office/drawing/2014/main" id="{37BE93B4-FD9B-4254-A3B0-F554B2939A05}"/>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1154" name="Text Box 21">
            <a:extLst>
              <a:ext uri="{FF2B5EF4-FFF2-40B4-BE49-F238E27FC236}">
                <a16:creationId xmlns:a16="http://schemas.microsoft.com/office/drawing/2014/main" id="{8F5DC545-4A4A-4431-87DA-7D5E2707650B}"/>
              </a:ext>
            </a:extLst>
          </p:cNvPr>
          <p:cNvSpPr txBox="1">
            <a:spLocks noChangeArrowheads="1"/>
          </p:cNvSpPr>
          <p:nvPr/>
        </p:nvSpPr>
        <p:spPr bwMode="auto">
          <a:xfrm>
            <a:off x="685800" y="5791200"/>
            <a:ext cx="27254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12.7 million meals</a:t>
            </a:r>
          </a:p>
        </p:txBody>
      </p:sp>
      <p:sp>
        <p:nvSpPr>
          <p:cNvPr id="91155" name="AutoShape 22">
            <a:extLst>
              <a:ext uri="{FF2B5EF4-FFF2-40B4-BE49-F238E27FC236}">
                <a16:creationId xmlns:a16="http://schemas.microsoft.com/office/drawing/2014/main" id="{762ABB47-95CC-4859-B012-9851A84308EC}"/>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1156" name="Text Box 23">
            <a:extLst>
              <a:ext uri="{FF2B5EF4-FFF2-40B4-BE49-F238E27FC236}">
                <a16:creationId xmlns:a16="http://schemas.microsoft.com/office/drawing/2014/main" id="{5CEB4A6B-F6D1-4BF7-9BB7-38F5E2F29081}"/>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91157" name="AutoShape 26">
            <a:hlinkClick r:id="rId9" action="ppaction://hlinksldjump" highlightClick="1"/>
            <a:extLst>
              <a:ext uri="{FF2B5EF4-FFF2-40B4-BE49-F238E27FC236}">
                <a16:creationId xmlns:a16="http://schemas.microsoft.com/office/drawing/2014/main" id="{13405D3C-E114-44C3-B8EC-D1F893443C19}"/>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8155" name="millionaire3.wav">
            <a:hlinkClick r:id="" action="ppaction://media"/>
            <a:extLst>
              <a:ext uri="{FF2B5EF4-FFF2-40B4-BE49-F238E27FC236}">
                <a16:creationId xmlns:a16="http://schemas.microsoft.com/office/drawing/2014/main" id="{BDA79835-9FEA-45E1-A55B-CCB2BD73BE4E}"/>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59" name="Rectangle 28">
            <a:extLst>
              <a:ext uri="{FF2B5EF4-FFF2-40B4-BE49-F238E27FC236}">
                <a16:creationId xmlns:a16="http://schemas.microsoft.com/office/drawing/2014/main" id="{1F7BF342-C33E-44F9-BB47-CE70606CDB5A}"/>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8157" name="millionaire3.wav">
            <a:hlinkClick r:id="" action="ppaction://media"/>
            <a:extLst>
              <a:ext uri="{FF2B5EF4-FFF2-40B4-BE49-F238E27FC236}">
                <a16:creationId xmlns:a16="http://schemas.microsoft.com/office/drawing/2014/main" id="{216083C0-A7AE-46F9-81F3-1D6F1373641F}"/>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1161" name="Rectangle 30">
            <a:extLst>
              <a:ext uri="{FF2B5EF4-FFF2-40B4-BE49-F238E27FC236}">
                <a16:creationId xmlns:a16="http://schemas.microsoft.com/office/drawing/2014/main" id="{B592FB64-0F6F-40B5-923B-24D1FAFD726B}"/>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9D81CF8B-5181-49E3-BC28-6023F2BA1AE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36D753DA-4F27-44DA-8FF0-95AAA7CDF5F8}"/>
              </a:ext>
            </a:extLst>
          </p:cNvPr>
          <p:cNvSpPr txBox="1">
            <a:spLocks noChangeArrowheads="1"/>
          </p:cNvSpPr>
          <p:nvPr/>
        </p:nvSpPr>
        <p:spPr bwMode="auto">
          <a:xfrm>
            <a:off x="990600" y="666690"/>
            <a:ext cx="7086600" cy="28193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In 2019, GTCUW nonprofit partners served how many meals?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8157"/>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8155"/>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8157"/>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8155"/>
                </p:tgtEl>
              </p:cMediaNode>
            </p:audio>
          </p:childTnLst>
        </p:cTn>
      </p:par>
    </p:tnLst>
    <p:bldLst>
      <p:bldP spid="30" grpId="0"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3186" name="AutoShape 2">
            <a:extLst>
              <a:ext uri="{FF2B5EF4-FFF2-40B4-BE49-F238E27FC236}">
                <a16:creationId xmlns:a16="http://schemas.microsoft.com/office/drawing/2014/main" id="{BBCA5946-5626-4396-A717-579D88506885}"/>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3187" name="Text Box 3">
            <a:extLst>
              <a:ext uri="{FF2B5EF4-FFF2-40B4-BE49-F238E27FC236}">
                <a16:creationId xmlns:a16="http://schemas.microsoft.com/office/drawing/2014/main" id="{829FE2DB-5F62-4D84-85C0-23BF4BBBF631}"/>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93188" name="Line 4">
            <a:extLst>
              <a:ext uri="{FF2B5EF4-FFF2-40B4-BE49-F238E27FC236}">
                <a16:creationId xmlns:a16="http://schemas.microsoft.com/office/drawing/2014/main" id="{0C8B8BC5-6E2C-4972-B825-5FAE1307FB02}"/>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189" name="Line 5">
            <a:extLst>
              <a:ext uri="{FF2B5EF4-FFF2-40B4-BE49-F238E27FC236}">
                <a16:creationId xmlns:a16="http://schemas.microsoft.com/office/drawing/2014/main" id="{C3F55C47-AAB3-41A7-91B9-D03AF8B20DB1}"/>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190" name="Line 6">
            <a:extLst>
              <a:ext uri="{FF2B5EF4-FFF2-40B4-BE49-F238E27FC236}">
                <a16:creationId xmlns:a16="http://schemas.microsoft.com/office/drawing/2014/main" id="{727F5D09-BFBE-434F-9E12-5A3DB2F75CCD}"/>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191" name="Line 7">
            <a:extLst>
              <a:ext uri="{FF2B5EF4-FFF2-40B4-BE49-F238E27FC236}">
                <a16:creationId xmlns:a16="http://schemas.microsoft.com/office/drawing/2014/main" id="{49CD687C-9BD0-4793-BF80-81D1F389168A}"/>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192" name="Line 8">
            <a:extLst>
              <a:ext uri="{FF2B5EF4-FFF2-40B4-BE49-F238E27FC236}">
                <a16:creationId xmlns:a16="http://schemas.microsoft.com/office/drawing/2014/main" id="{89A22341-EA9B-4BE0-837D-4A2BE31178C3}"/>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3193" name="Line 9">
            <a:extLst>
              <a:ext uri="{FF2B5EF4-FFF2-40B4-BE49-F238E27FC236}">
                <a16:creationId xmlns:a16="http://schemas.microsoft.com/office/drawing/2014/main" id="{146B4681-9D5A-4562-9263-E353DC0EC325}"/>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93194" name="Group 10">
            <a:extLst>
              <a:ext uri="{FF2B5EF4-FFF2-40B4-BE49-F238E27FC236}">
                <a16:creationId xmlns:a16="http://schemas.microsoft.com/office/drawing/2014/main" id="{103A0E63-B41E-4507-B77A-A30302698741}"/>
              </a:ext>
            </a:extLst>
          </p:cNvPr>
          <p:cNvGrpSpPr>
            <a:grpSpLocks/>
          </p:cNvGrpSpPr>
          <p:nvPr/>
        </p:nvGrpSpPr>
        <p:grpSpPr bwMode="auto">
          <a:xfrm>
            <a:off x="0" y="609600"/>
            <a:ext cx="9144000" cy="3200400"/>
            <a:chOff x="0" y="768"/>
            <a:chExt cx="5760" cy="2016"/>
          </a:xfrm>
          <a:solidFill>
            <a:srgbClr val="5B89C1"/>
          </a:solidFill>
        </p:grpSpPr>
        <p:sp>
          <p:nvSpPr>
            <p:cNvPr id="93210" name="AutoShape 11">
              <a:extLst>
                <a:ext uri="{FF2B5EF4-FFF2-40B4-BE49-F238E27FC236}">
                  <a16:creationId xmlns:a16="http://schemas.microsoft.com/office/drawing/2014/main" id="{DC2F6672-B8F8-4761-BCF7-8EDD4F8840B7}"/>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3211" name="Line 12">
              <a:extLst>
                <a:ext uri="{FF2B5EF4-FFF2-40B4-BE49-F238E27FC236}">
                  <a16:creationId xmlns:a16="http://schemas.microsoft.com/office/drawing/2014/main" id="{C13077ED-8FCC-4843-92A5-A982434637A9}"/>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93212" name="Line 13">
              <a:extLst>
                <a:ext uri="{FF2B5EF4-FFF2-40B4-BE49-F238E27FC236}">
                  <a16:creationId xmlns:a16="http://schemas.microsoft.com/office/drawing/2014/main" id="{9976514D-996D-4149-9738-67BB61CED179}"/>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93195" name="Picture 14" descr="C:\WINDOWS\Desktop\REAL Millionaire Template\5050.gif">
            <a:extLst>
              <a:ext uri="{FF2B5EF4-FFF2-40B4-BE49-F238E27FC236}">
                <a16:creationId xmlns:a16="http://schemas.microsoft.com/office/drawing/2014/main" id="{1A351168-A1EA-449C-896B-072328BC77A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196" name="Picture 15" descr="C:\WINDOWS\Desktop\REAL Millionaire Template\phone.gif">
            <a:hlinkClick r:id="rId5" action="ppaction://hlinksldjump"/>
            <a:extLst>
              <a:ext uri="{FF2B5EF4-FFF2-40B4-BE49-F238E27FC236}">
                <a16:creationId xmlns:a16="http://schemas.microsoft.com/office/drawing/2014/main" id="{55697C55-AEA4-41D5-86C1-C0439A864E9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3197" name="Picture 16" descr="C:\WINDOWS\Desktop\REAL Millionaire Template\audience.gif">
            <a:hlinkClick r:id="rId7" action="ppaction://hlinksldjump"/>
            <a:extLst>
              <a:ext uri="{FF2B5EF4-FFF2-40B4-BE49-F238E27FC236}">
                <a16:creationId xmlns:a16="http://schemas.microsoft.com/office/drawing/2014/main" id="{995CE373-D1BF-43E8-84D4-17D38C5FFD4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199" name="AutoShape 18">
            <a:extLst>
              <a:ext uri="{FF2B5EF4-FFF2-40B4-BE49-F238E27FC236}">
                <a16:creationId xmlns:a16="http://schemas.microsoft.com/office/drawing/2014/main" id="{D584C7FD-0A69-4EBD-873D-FC2BC8BF68FF}"/>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3200" name="Text Box 19">
            <a:extLst>
              <a:ext uri="{FF2B5EF4-FFF2-40B4-BE49-F238E27FC236}">
                <a16:creationId xmlns:a16="http://schemas.microsoft.com/office/drawing/2014/main" id="{6172932A-BB9F-4390-AE38-49FACF63B561}"/>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93201" name="AutoShape 20">
            <a:extLst>
              <a:ext uri="{FF2B5EF4-FFF2-40B4-BE49-F238E27FC236}">
                <a16:creationId xmlns:a16="http://schemas.microsoft.com/office/drawing/2014/main" id="{C931CD91-559F-455F-8A12-8CCA37A09A90}"/>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3202" name="Text Box 21">
            <a:extLst>
              <a:ext uri="{FF2B5EF4-FFF2-40B4-BE49-F238E27FC236}">
                <a16:creationId xmlns:a16="http://schemas.microsoft.com/office/drawing/2014/main" id="{3DD8FBE7-0F2B-4BF2-B9FE-BC569E2CEE25}"/>
              </a:ext>
            </a:extLst>
          </p:cNvPr>
          <p:cNvSpPr txBox="1">
            <a:spLocks noChangeArrowheads="1"/>
          </p:cNvSpPr>
          <p:nvPr/>
        </p:nvSpPr>
        <p:spPr bwMode="auto">
          <a:xfrm>
            <a:off x="838200" y="5791140"/>
            <a:ext cx="35052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88</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p>
        </p:txBody>
      </p:sp>
      <p:sp>
        <p:nvSpPr>
          <p:cNvPr id="93203" name="AutoShape 22">
            <a:extLst>
              <a:ext uri="{FF2B5EF4-FFF2-40B4-BE49-F238E27FC236}">
                <a16:creationId xmlns:a16="http://schemas.microsoft.com/office/drawing/2014/main" id="{199D488C-0646-4C27-8578-AA7DE0CC80C3}"/>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3204" name="Text Box 23">
            <a:extLst>
              <a:ext uri="{FF2B5EF4-FFF2-40B4-BE49-F238E27FC236}">
                <a16:creationId xmlns:a16="http://schemas.microsoft.com/office/drawing/2014/main" id="{DA71895B-4E33-4FB4-A9EF-E0372854D69E}"/>
              </a:ext>
            </a:extLst>
          </p:cNvPr>
          <p:cNvSpPr txBox="1">
            <a:spLocks noChangeArrowheads="1"/>
          </p:cNvSpPr>
          <p:nvPr/>
        </p:nvSpPr>
        <p:spPr bwMode="auto">
          <a:xfrm>
            <a:off x="4724400" y="5791200"/>
            <a:ext cx="10309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56</a:t>
            </a:r>
            <a:r>
              <a:rPr lang="en-US" altLang="en-US" sz="2000" b="0" u="sng" baseline="30000" dirty="0">
                <a:solidFill>
                  <a:schemeClr val="bg1"/>
                </a:solidFill>
                <a:latin typeface="Arial Rounded MT Bold" panose="020F0704030504030204" pitchFamily="34" charset="0"/>
              </a:rPr>
              <a:t>th</a:t>
            </a:r>
            <a:r>
              <a:rPr lang="en-US" altLang="en-US" sz="2000" b="0" u="sng" dirty="0">
                <a:solidFill>
                  <a:schemeClr val="bg1"/>
                </a:solidFill>
                <a:latin typeface="Arial Rounded MT Bold" panose="020F0704030504030204" pitchFamily="34" charset="0"/>
              </a:rPr>
              <a:t> </a:t>
            </a:r>
            <a:endParaRPr lang="en-US" altLang="en-US" sz="2000" b="0" dirty="0">
              <a:solidFill>
                <a:schemeClr val="bg1"/>
              </a:solidFill>
              <a:latin typeface="Arial Rounded MT Bold" panose="020F0704030504030204" pitchFamily="34" charset="0"/>
            </a:endParaRPr>
          </a:p>
        </p:txBody>
      </p:sp>
      <p:sp>
        <p:nvSpPr>
          <p:cNvPr id="93205" name="AutoShape 26">
            <a:hlinkClick r:id="rId9" action="ppaction://hlinksldjump" highlightClick="1"/>
            <a:extLst>
              <a:ext uri="{FF2B5EF4-FFF2-40B4-BE49-F238E27FC236}">
                <a16:creationId xmlns:a16="http://schemas.microsoft.com/office/drawing/2014/main" id="{A9661B13-752A-452A-8C70-EF486E9E926C}"/>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9179" name="millionaire3.wav">
            <a:hlinkClick r:id="" action="ppaction://media"/>
            <a:extLst>
              <a:ext uri="{FF2B5EF4-FFF2-40B4-BE49-F238E27FC236}">
                <a16:creationId xmlns:a16="http://schemas.microsoft.com/office/drawing/2014/main" id="{6E20A589-D8EB-4292-BB87-59A2784EFD6C}"/>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07" name="Rectangle 28">
            <a:extLst>
              <a:ext uri="{FF2B5EF4-FFF2-40B4-BE49-F238E27FC236}">
                <a16:creationId xmlns:a16="http://schemas.microsoft.com/office/drawing/2014/main" id="{AA18993F-A617-4A93-914C-58D063D1F482}"/>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49181" name="millionaire3.wav">
            <a:hlinkClick r:id="" action="ppaction://media"/>
            <a:extLst>
              <a:ext uri="{FF2B5EF4-FFF2-40B4-BE49-F238E27FC236}">
                <a16:creationId xmlns:a16="http://schemas.microsoft.com/office/drawing/2014/main" id="{B2A8FE0A-57D2-497C-BAF0-50E450B74CF8}"/>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3209" name="Rectangle 30">
            <a:extLst>
              <a:ext uri="{FF2B5EF4-FFF2-40B4-BE49-F238E27FC236}">
                <a16:creationId xmlns:a16="http://schemas.microsoft.com/office/drawing/2014/main" id="{8A2485C2-4EC6-4145-8E6E-CE107A1651C0}"/>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4DEA030F-EDD1-4B9E-AEB3-50FC5B62857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F7511972-4E4B-4747-AF88-B3E22D582870}"/>
              </a:ext>
            </a:extLst>
          </p:cNvPr>
          <p:cNvSpPr txBox="1">
            <a:spLocks noChangeArrowheads="1"/>
          </p:cNvSpPr>
          <p:nvPr/>
        </p:nvSpPr>
        <p:spPr bwMode="auto">
          <a:xfrm>
            <a:off x="1143000" y="990600"/>
            <a:ext cx="6781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3600" dirty="0">
                <a:solidFill>
                  <a:schemeClr val="bg1"/>
                </a:solidFill>
                <a:latin typeface="Arial" panose="020B0604020202020204" pitchFamily="34" charset="0"/>
                <a:cs typeface="Arial" panose="020B0604020202020204" pitchFamily="34" charset="0"/>
              </a:rPr>
              <a:t>Out of the 100 largest cities in America, where does the Minneapolis-St. Paul region rank for economic inclusion?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49181"/>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49179"/>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49181"/>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49179"/>
                </p:tgtEl>
              </p:cMediaNode>
            </p:audio>
          </p:childTnLst>
        </p:cTn>
      </p:par>
    </p:tnLst>
    <p:bldLst>
      <p:bldP spid="30" grpId="0"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AutoShape 2">
            <a:extLst>
              <a:ext uri="{FF2B5EF4-FFF2-40B4-BE49-F238E27FC236}">
                <a16:creationId xmlns:a16="http://schemas.microsoft.com/office/drawing/2014/main" id="{E690A42C-D332-4810-B9A4-AC4635346FDF}"/>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5235" name="Text Box 3">
            <a:extLst>
              <a:ext uri="{FF2B5EF4-FFF2-40B4-BE49-F238E27FC236}">
                <a16:creationId xmlns:a16="http://schemas.microsoft.com/office/drawing/2014/main" id="{0F6DBBDF-2DDF-4FA3-9D28-441ACFD18B5B}"/>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95236" name="Line 4">
            <a:extLst>
              <a:ext uri="{FF2B5EF4-FFF2-40B4-BE49-F238E27FC236}">
                <a16:creationId xmlns:a16="http://schemas.microsoft.com/office/drawing/2014/main" id="{08E1CBA7-781C-4EFD-813D-65593A0EA9AD}"/>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237" name="Line 5">
            <a:extLst>
              <a:ext uri="{FF2B5EF4-FFF2-40B4-BE49-F238E27FC236}">
                <a16:creationId xmlns:a16="http://schemas.microsoft.com/office/drawing/2014/main" id="{E9B22A79-F9AE-4B41-BEF5-0A20AE782E6C}"/>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238" name="Line 6">
            <a:extLst>
              <a:ext uri="{FF2B5EF4-FFF2-40B4-BE49-F238E27FC236}">
                <a16:creationId xmlns:a16="http://schemas.microsoft.com/office/drawing/2014/main" id="{79569B8F-A7FF-4203-927A-E375DB6A720C}"/>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239" name="Line 7">
            <a:extLst>
              <a:ext uri="{FF2B5EF4-FFF2-40B4-BE49-F238E27FC236}">
                <a16:creationId xmlns:a16="http://schemas.microsoft.com/office/drawing/2014/main" id="{557813E2-2852-4FD3-B9A4-319B7805C690}"/>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240" name="Line 8">
            <a:extLst>
              <a:ext uri="{FF2B5EF4-FFF2-40B4-BE49-F238E27FC236}">
                <a16:creationId xmlns:a16="http://schemas.microsoft.com/office/drawing/2014/main" id="{3F4C64C0-E754-41C4-9AEB-21DB5A888FE8}"/>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5241" name="Line 9">
            <a:extLst>
              <a:ext uri="{FF2B5EF4-FFF2-40B4-BE49-F238E27FC236}">
                <a16:creationId xmlns:a16="http://schemas.microsoft.com/office/drawing/2014/main" id="{781D49FA-4D4A-4D8B-9403-3413F6E1D04B}"/>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95242" name="Group 10">
            <a:extLst>
              <a:ext uri="{FF2B5EF4-FFF2-40B4-BE49-F238E27FC236}">
                <a16:creationId xmlns:a16="http://schemas.microsoft.com/office/drawing/2014/main" id="{C5A15E2A-5565-49C5-BBC9-CF3F393070BD}"/>
              </a:ext>
            </a:extLst>
          </p:cNvPr>
          <p:cNvGrpSpPr>
            <a:grpSpLocks/>
          </p:cNvGrpSpPr>
          <p:nvPr/>
        </p:nvGrpSpPr>
        <p:grpSpPr bwMode="auto">
          <a:xfrm>
            <a:off x="0" y="609600"/>
            <a:ext cx="9144000" cy="3200400"/>
            <a:chOff x="0" y="768"/>
            <a:chExt cx="5760" cy="2016"/>
          </a:xfrm>
          <a:solidFill>
            <a:srgbClr val="5B89C1"/>
          </a:solidFill>
        </p:grpSpPr>
        <p:sp>
          <p:nvSpPr>
            <p:cNvPr id="95258" name="AutoShape 11">
              <a:extLst>
                <a:ext uri="{FF2B5EF4-FFF2-40B4-BE49-F238E27FC236}">
                  <a16:creationId xmlns:a16="http://schemas.microsoft.com/office/drawing/2014/main" id="{FC510FE1-93DC-4CD1-89E9-1CB786449C6D}"/>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5259" name="Line 12">
              <a:extLst>
                <a:ext uri="{FF2B5EF4-FFF2-40B4-BE49-F238E27FC236}">
                  <a16:creationId xmlns:a16="http://schemas.microsoft.com/office/drawing/2014/main" id="{D217CC81-D42A-4133-9801-8AA9CAD9D9E3}"/>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95260" name="Line 13">
              <a:extLst>
                <a:ext uri="{FF2B5EF4-FFF2-40B4-BE49-F238E27FC236}">
                  <a16:creationId xmlns:a16="http://schemas.microsoft.com/office/drawing/2014/main" id="{B4774E38-151C-4345-A856-6E8232CA4534}"/>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95243" name="Picture 14" descr="C:\WINDOWS\Desktop\REAL Millionaire Template\5050.gif">
            <a:extLst>
              <a:ext uri="{FF2B5EF4-FFF2-40B4-BE49-F238E27FC236}">
                <a16:creationId xmlns:a16="http://schemas.microsoft.com/office/drawing/2014/main" id="{1347F5B2-32E3-4CE2-ABB4-ADA01D07F06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4" name="Picture 15" descr="C:\WINDOWS\Desktop\REAL Millionaire Template\phone.gif">
            <a:hlinkClick r:id="rId5" action="ppaction://hlinksldjump"/>
            <a:extLst>
              <a:ext uri="{FF2B5EF4-FFF2-40B4-BE49-F238E27FC236}">
                <a16:creationId xmlns:a16="http://schemas.microsoft.com/office/drawing/2014/main" id="{549E421E-BDFF-4C4D-A5E8-F589F69424E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5245" name="Picture 16" descr="C:\WINDOWS\Desktop\REAL Millionaire Template\audience.gif">
            <a:hlinkClick r:id="rId7" action="ppaction://hlinksldjump"/>
            <a:extLst>
              <a:ext uri="{FF2B5EF4-FFF2-40B4-BE49-F238E27FC236}">
                <a16:creationId xmlns:a16="http://schemas.microsoft.com/office/drawing/2014/main" id="{078B2CD3-B3B6-4D0F-90AB-22306FD51AF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47" name="AutoShape 18">
            <a:extLst>
              <a:ext uri="{FF2B5EF4-FFF2-40B4-BE49-F238E27FC236}">
                <a16:creationId xmlns:a16="http://schemas.microsoft.com/office/drawing/2014/main" id="{D2EBBB00-3E5A-4869-83E7-4BB583A48C72}"/>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5248" name="Text Box 19">
            <a:extLst>
              <a:ext uri="{FF2B5EF4-FFF2-40B4-BE49-F238E27FC236}">
                <a16:creationId xmlns:a16="http://schemas.microsoft.com/office/drawing/2014/main" id="{02921953-167D-4051-B106-E3994FC08F75}"/>
              </a:ext>
            </a:extLst>
          </p:cNvPr>
          <p:cNvSpPr txBox="1">
            <a:spLocks noChangeArrowheads="1"/>
          </p:cNvSpPr>
          <p:nvPr/>
        </p:nvSpPr>
        <p:spPr bwMode="auto">
          <a:xfrm>
            <a:off x="4724400" y="4800600"/>
            <a:ext cx="22523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6,700+ people</a:t>
            </a:r>
          </a:p>
        </p:txBody>
      </p:sp>
      <p:sp>
        <p:nvSpPr>
          <p:cNvPr id="95249" name="AutoShape 20">
            <a:extLst>
              <a:ext uri="{FF2B5EF4-FFF2-40B4-BE49-F238E27FC236}">
                <a16:creationId xmlns:a16="http://schemas.microsoft.com/office/drawing/2014/main" id="{D6B0B31E-858B-401D-AFA6-A778D4FE7B0E}"/>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5250" name="Text Box 21">
            <a:extLst>
              <a:ext uri="{FF2B5EF4-FFF2-40B4-BE49-F238E27FC236}">
                <a16:creationId xmlns:a16="http://schemas.microsoft.com/office/drawing/2014/main" id="{EA81F684-BF4F-4F88-904C-BE9385947773}"/>
              </a:ext>
            </a:extLst>
          </p:cNvPr>
          <p:cNvSpPr txBox="1">
            <a:spLocks noChangeArrowheads="1"/>
          </p:cNvSpPr>
          <p:nvPr/>
        </p:nvSpPr>
        <p:spPr bwMode="auto">
          <a:xfrm>
            <a:off x="685800" y="5791200"/>
            <a:ext cx="225741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3,500+ people</a:t>
            </a:r>
          </a:p>
        </p:txBody>
      </p:sp>
      <p:sp>
        <p:nvSpPr>
          <p:cNvPr id="95251" name="AutoShape 22">
            <a:extLst>
              <a:ext uri="{FF2B5EF4-FFF2-40B4-BE49-F238E27FC236}">
                <a16:creationId xmlns:a16="http://schemas.microsoft.com/office/drawing/2014/main" id="{2A5576E1-4526-473E-BF44-1A22C9C30DFC}"/>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5252" name="Text Box 23">
            <a:extLst>
              <a:ext uri="{FF2B5EF4-FFF2-40B4-BE49-F238E27FC236}">
                <a16:creationId xmlns:a16="http://schemas.microsoft.com/office/drawing/2014/main" id="{60FD211E-2B8A-455A-84C2-49117062AFA0}"/>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95253" name="AutoShape 26">
            <a:hlinkClick r:id="rId9" action="ppaction://hlinksldjump" highlightClick="1"/>
            <a:extLst>
              <a:ext uri="{FF2B5EF4-FFF2-40B4-BE49-F238E27FC236}">
                <a16:creationId xmlns:a16="http://schemas.microsoft.com/office/drawing/2014/main" id="{67F3A3E1-FCFA-4459-B7D9-839534F79167}"/>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0203" name="millionaire3.wav">
            <a:hlinkClick r:id="" action="ppaction://media"/>
            <a:extLst>
              <a:ext uri="{FF2B5EF4-FFF2-40B4-BE49-F238E27FC236}">
                <a16:creationId xmlns:a16="http://schemas.microsoft.com/office/drawing/2014/main" id="{0B0C95CD-7259-4408-9837-D7095446508B}"/>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55" name="Rectangle 28">
            <a:extLst>
              <a:ext uri="{FF2B5EF4-FFF2-40B4-BE49-F238E27FC236}">
                <a16:creationId xmlns:a16="http://schemas.microsoft.com/office/drawing/2014/main" id="{3AB770EF-6AF4-459B-BBF2-8BC9226E17FD}"/>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0205" name="millionaire3.wav">
            <a:hlinkClick r:id="" action="ppaction://media"/>
            <a:extLst>
              <a:ext uri="{FF2B5EF4-FFF2-40B4-BE49-F238E27FC236}">
                <a16:creationId xmlns:a16="http://schemas.microsoft.com/office/drawing/2014/main" id="{C9AFB269-CD38-4B2D-8643-7CEBEDC8D7F0}"/>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257" name="Rectangle 30">
            <a:extLst>
              <a:ext uri="{FF2B5EF4-FFF2-40B4-BE49-F238E27FC236}">
                <a16:creationId xmlns:a16="http://schemas.microsoft.com/office/drawing/2014/main" id="{0DF76C36-248A-4CB9-9C77-4827133C4647}"/>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6F8AB715-3EFA-4B5D-ABAB-40DCC7B251D9}"/>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6C9151C4-4FE5-419A-A06A-C847A25B111F}"/>
              </a:ext>
            </a:extLst>
          </p:cNvPr>
          <p:cNvSpPr txBox="1">
            <a:spLocks noChangeArrowheads="1"/>
          </p:cNvSpPr>
          <p:nvPr/>
        </p:nvSpPr>
        <p:spPr bwMode="auto">
          <a:xfrm>
            <a:off x="914400" y="990600"/>
            <a:ext cx="71628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dirty="0">
                <a:solidFill>
                  <a:schemeClr val="bg1"/>
                </a:solidFill>
                <a:latin typeface="Arial" panose="020B0604020202020204" pitchFamily="34" charset="0"/>
                <a:cs typeface="Arial" panose="020B0604020202020204" pitchFamily="34" charset="0"/>
              </a:rPr>
              <a:t>On any given night, how many people experience homelessness in the Twin Cities?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50205"/>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50203"/>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50205"/>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50203"/>
                </p:tgtEl>
              </p:cMediaNode>
            </p:audio>
          </p:childTnLst>
        </p:cTn>
      </p:par>
    </p:tnLst>
    <p:bldLst>
      <p:bldP spid="3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AutoShape 6">
            <a:hlinkHover r:id="" action="ppaction://noaction" highlightClick="1"/>
            <a:extLst>
              <a:ext uri="{FF2B5EF4-FFF2-40B4-BE49-F238E27FC236}">
                <a16:creationId xmlns:a16="http://schemas.microsoft.com/office/drawing/2014/main" id="{73EE0B69-66D3-4377-8C96-2B0C143C6116}"/>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083" name="Text Box 11">
            <a:extLst>
              <a:ext uri="{FF2B5EF4-FFF2-40B4-BE49-F238E27FC236}">
                <a16:creationId xmlns:a16="http://schemas.microsoft.com/office/drawing/2014/main" id="{42FA51A6-C390-483D-ADE0-A5224AF0A450}"/>
              </a:ext>
            </a:extLst>
          </p:cNvPr>
          <p:cNvSpPr txBox="1">
            <a:spLocks noChangeArrowheads="1"/>
          </p:cNvSpPr>
          <p:nvPr/>
        </p:nvSpPr>
        <p:spPr bwMode="auto">
          <a:xfrm>
            <a:off x="685800" y="4800600"/>
            <a:ext cx="11223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1955</a:t>
            </a:r>
          </a:p>
        </p:txBody>
      </p:sp>
      <p:sp>
        <p:nvSpPr>
          <p:cNvPr id="7172" name="Line 26">
            <a:extLst>
              <a:ext uri="{FF2B5EF4-FFF2-40B4-BE49-F238E27FC236}">
                <a16:creationId xmlns:a16="http://schemas.microsoft.com/office/drawing/2014/main" id="{ED42FE93-94C5-46F2-84B0-5250B112CD0B}"/>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3" name="Line 27">
            <a:extLst>
              <a:ext uri="{FF2B5EF4-FFF2-40B4-BE49-F238E27FC236}">
                <a16:creationId xmlns:a16="http://schemas.microsoft.com/office/drawing/2014/main" id="{2CE7D211-0C45-41B4-8915-550911CF75AD}"/>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4" name="Line 28">
            <a:extLst>
              <a:ext uri="{FF2B5EF4-FFF2-40B4-BE49-F238E27FC236}">
                <a16:creationId xmlns:a16="http://schemas.microsoft.com/office/drawing/2014/main" id="{9A79686E-FDF2-499F-A8C6-F7D166CB9A12}"/>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5" name="Line 29">
            <a:extLst>
              <a:ext uri="{FF2B5EF4-FFF2-40B4-BE49-F238E27FC236}">
                <a16:creationId xmlns:a16="http://schemas.microsoft.com/office/drawing/2014/main" id="{2CFCCEBB-B6BC-47AE-AA18-91D1DD075887}"/>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6" name="Line 30">
            <a:extLst>
              <a:ext uri="{FF2B5EF4-FFF2-40B4-BE49-F238E27FC236}">
                <a16:creationId xmlns:a16="http://schemas.microsoft.com/office/drawing/2014/main" id="{2AC55144-B4AF-40CF-8AB1-9F3DDD0166C0}"/>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77" name="Line 31">
            <a:extLst>
              <a:ext uri="{FF2B5EF4-FFF2-40B4-BE49-F238E27FC236}">
                <a16:creationId xmlns:a16="http://schemas.microsoft.com/office/drawing/2014/main" id="{BBA7A659-B812-4703-8AEF-4523E087F19C}"/>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7178" name="Group 43">
            <a:extLst>
              <a:ext uri="{FF2B5EF4-FFF2-40B4-BE49-F238E27FC236}">
                <a16:creationId xmlns:a16="http://schemas.microsoft.com/office/drawing/2014/main" id="{D392F7FB-B60B-4288-8406-13482BD8E452}"/>
              </a:ext>
            </a:extLst>
          </p:cNvPr>
          <p:cNvGrpSpPr>
            <a:grpSpLocks/>
          </p:cNvGrpSpPr>
          <p:nvPr/>
        </p:nvGrpSpPr>
        <p:grpSpPr bwMode="auto">
          <a:xfrm>
            <a:off x="0" y="609600"/>
            <a:ext cx="9144000" cy="3200400"/>
            <a:chOff x="0" y="768"/>
            <a:chExt cx="5760" cy="2016"/>
          </a:xfrm>
        </p:grpSpPr>
        <p:sp>
          <p:nvSpPr>
            <p:cNvPr id="7194" name="AutoShape 40">
              <a:extLst>
                <a:ext uri="{FF2B5EF4-FFF2-40B4-BE49-F238E27FC236}">
                  <a16:creationId xmlns:a16="http://schemas.microsoft.com/office/drawing/2014/main" id="{B8BA750F-6CA1-41DC-8CF5-D884C7C7B9F7}"/>
                </a:ext>
              </a:extLst>
            </p:cNvPr>
            <p:cNvSpPr>
              <a:spLocks noChangeArrowheads="1"/>
            </p:cNvSpPr>
            <p:nvPr/>
          </p:nvSpPr>
          <p:spPr bwMode="auto">
            <a:xfrm>
              <a:off x="144" y="768"/>
              <a:ext cx="5472" cy="2016"/>
            </a:xfrm>
            <a:prstGeom prst="hexagon">
              <a:avLst>
                <a:gd name="adj" fmla="val 32446"/>
                <a:gd name="vf" fmla="val 115470"/>
              </a:avLst>
            </a:prstGeom>
            <a:solidFill>
              <a:srgbClr val="5B89C1"/>
            </a:solid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95" name="Line 41">
              <a:extLst>
                <a:ext uri="{FF2B5EF4-FFF2-40B4-BE49-F238E27FC236}">
                  <a16:creationId xmlns:a16="http://schemas.microsoft.com/office/drawing/2014/main" id="{979C4D58-BF8C-477E-A1D5-0C55D449F7E9}"/>
                </a:ext>
              </a:extLst>
            </p:cNvPr>
            <p:cNvSpPr>
              <a:spLocks noChangeShapeType="1"/>
            </p:cNvSpPr>
            <p:nvPr/>
          </p:nvSpPr>
          <p:spPr bwMode="auto">
            <a:xfrm>
              <a:off x="5616" y="1776"/>
              <a:ext cx="144" cy="0"/>
            </a:xfrm>
            <a:prstGeom prst="line">
              <a:avLst/>
            </a:prstGeom>
            <a:noFill/>
            <a:ln w="63500">
              <a:solidFill>
                <a:srgbClr val="00385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7196" name="Line 42">
              <a:extLst>
                <a:ext uri="{FF2B5EF4-FFF2-40B4-BE49-F238E27FC236}">
                  <a16:creationId xmlns:a16="http://schemas.microsoft.com/office/drawing/2014/main" id="{0BDA5C81-8E33-4D0F-B34C-907E87CC524D}"/>
                </a:ext>
              </a:extLst>
            </p:cNvPr>
            <p:cNvSpPr>
              <a:spLocks noChangeShapeType="1"/>
            </p:cNvSpPr>
            <p:nvPr/>
          </p:nvSpPr>
          <p:spPr bwMode="auto">
            <a:xfrm>
              <a:off x="0" y="1776"/>
              <a:ext cx="144" cy="0"/>
            </a:xfrm>
            <a:prstGeom prst="line">
              <a:avLst/>
            </a:prstGeom>
            <a:noFill/>
            <a:ln w="63500">
              <a:solidFill>
                <a:srgbClr val="00385F"/>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7179" name="Picture 44" descr="C:\WINDOWS\Desktop\REAL Millionaire Template\5050.gif">
            <a:hlinkClick r:id="rId5" action="ppaction://hlinksldjump"/>
            <a:extLst>
              <a:ext uri="{FF2B5EF4-FFF2-40B4-BE49-F238E27FC236}">
                <a16:creationId xmlns:a16="http://schemas.microsoft.com/office/drawing/2014/main" id="{DDFCA0D6-CBBD-4993-B1C4-4B294C68B6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0" name="Picture 45" descr="C:\WINDOWS\Desktop\REAL Millionaire Template\phone.gif">
            <a:hlinkClick r:id="rId7" action="ppaction://hlinksldjump"/>
            <a:extLst>
              <a:ext uri="{FF2B5EF4-FFF2-40B4-BE49-F238E27FC236}">
                <a16:creationId xmlns:a16="http://schemas.microsoft.com/office/drawing/2014/main" id="{7A096D69-69B4-4D07-BCBA-496373EE779B}"/>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81" name="Picture 46" descr="C:\WINDOWS\Desktop\REAL Millionaire Template\audience.gif">
            <a:hlinkClick r:id="rId9" action="ppaction://hlinksldjump"/>
            <a:extLst>
              <a:ext uri="{FF2B5EF4-FFF2-40B4-BE49-F238E27FC236}">
                <a16:creationId xmlns:a16="http://schemas.microsoft.com/office/drawing/2014/main" id="{7D168397-C851-4FF9-96DC-D7172A4A65BB}"/>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19" name="Text Box 47">
            <a:extLst>
              <a:ext uri="{FF2B5EF4-FFF2-40B4-BE49-F238E27FC236}">
                <a16:creationId xmlns:a16="http://schemas.microsoft.com/office/drawing/2014/main" id="{375EF3FC-C8DE-4F41-B063-AD5E9E86CDAE}"/>
              </a:ext>
            </a:extLst>
          </p:cNvPr>
          <p:cNvSpPr txBox="1">
            <a:spLocks noChangeArrowheads="1"/>
          </p:cNvSpPr>
          <p:nvPr/>
        </p:nvSpPr>
        <p:spPr bwMode="auto">
          <a:xfrm>
            <a:off x="1631674" y="1260062"/>
            <a:ext cx="6019800" cy="189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When was United Way founded?</a:t>
            </a:r>
          </a:p>
        </p:txBody>
      </p:sp>
      <p:sp>
        <p:nvSpPr>
          <p:cNvPr id="7183" name="AutoShape 48">
            <a:extLst>
              <a:ext uri="{FF2B5EF4-FFF2-40B4-BE49-F238E27FC236}">
                <a16:creationId xmlns:a16="http://schemas.microsoft.com/office/drawing/2014/main" id="{5EBD6E70-9F75-48F9-A154-F33DD506FFEB}"/>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121" name="Text Box 49">
            <a:extLst>
              <a:ext uri="{FF2B5EF4-FFF2-40B4-BE49-F238E27FC236}">
                <a16:creationId xmlns:a16="http://schemas.microsoft.com/office/drawing/2014/main" id="{BF3564D4-8478-4F01-A89E-0E0F223914C9}"/>
              </a:ext>
            </a:extLst>
          </p:cNvPr>
          <p:cNvSpPr txBox="1">
            <a:spLocks noChangeArrowheads="1"/>
          </p:cNvSpPr>
          <p:nvPr/>
        </p:nvSpPr>
        <p:spPr bwMode="auto">
          <a:xfrm>
            <a:off x="4724400" y="4800600"/>
            <a:ext cx="11096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2001</a:t>
            </a:r>
          </a:p>
        </p:txBody>
      </p:sp>
      <p:sp>
        <p:nvSpPr>
          <p:cNvPr id="7185" name="AutoShape 50">
            <a:extLst>
              <a:ext uri="{FF2B5EF4-FFF2-40B4-BE49-F238E27FC236}">
                <a16:creationId xmlns:a16="http://schemas.microsoft.com/office/drawing/2014/main" id="{AEF25554-3609-4B8C-9B80-7DCFD85B4910}"/>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123" name="Text Box 51">
            <a:extLst>
              <a:ext uri="{FF2B5EF4-FFF2-40B4-BE49-F238E27FC236}">
                <a16:creationId xmlns:a16="http://schemas.microsoft.com/office/drawing/2014/main" id="{1D59E455-C25D-4172-A4AB-8D9973208B6C}"/>
              </a:ext>
            </a:extLst>
          </p:cNvPr>
          <p:cNvSpPr txBox="1">
            <a:spLocks noChangeArrowheads="1"/>
          </p:cNvSpPr>
          <p:nvPr/>
        </p:nvSpPr>
        <p:spPr bwMode="auto">
          <a:xfrm>
            <a:off x="685800" y="5791200"/>
            <a:ext cx="11144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C.</a:t>
            </a:r>
            <a:r>
              <a:rPr lang="en-US" altLang="en-US" sz="2000" b="0">
                <a:solidFill>
                  <a:schemeClr val="bg1"/>
                </a:solidFill>
                <a:latin typeface="Arial Rounded MT Bold" panose="020F0704030504030204" pitchFamily="34" charset="0"/>
              </a:rPr>
              <a:t> </a:t>
            </a:r>
            <a:r>
              <a:rPr lang="en-US" altLang="en-US" sz="2000" b="0" u="sng">
                <a:solidFill>
                  <a:schemeClr val="bg1"/>
                </a:solidFill>
                <a:latin typeface="Arial Rounded MT Bold" panose="020F0704030504030204" pitchFamily="34" charset="0"/>
              </a:rPr>
              <a:t>1906</a:t>
            </a:r>
          </a:p>
        </p:txBody>
      </p:sp>
      <p:sp>
        <p:nvSpPr>
          <p:cNvPr id="7187" name="AutoShape 52">
            <a:extLst>
              <a:ext uri="{FF2B5EF4-FFF2-40B4-BE49-F238E27FC236}">
                <a16:creationId xmlns:a16="http://schemas.microsoft.com/office/drawing/2014/main" id="{EFCCD0CC-7639-4C15-9AF2-CF124F55F757}"/>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3125" name="Text Box 53">
            <a:extLst>
              <a:ext uri="{FF2B5EF4-FFF2-40B4-BE49-F238E27FC236}">
                <a16:creationId xmlns:a16="http://schemas.microsoft.com/office/drawing/2014/main" id="{281BBD53-BB98-4323-B8ED-F74516B2EA02}"/>
              </a:ext>
            </a:extLst>
          </p:cNvPr>
          <p:cNvSpPr txBox="1">
            <a:spLocks noChangeArrowheads="1"/>
          </p:cNvSpPr>
          <p:nvPr/>
        </p:nvSpPr>
        <p:spPr bwMode="auto">
          <a:xfrm>
            <a:off x="4724400" y="5791200"/>
            <a:ext cx="11080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dirty="0">
                <a:solidFill>
                  <a:schemeClr val="bg1"/>
                </a:solidFill>
                <a:latin typeface="Arial Rounded MT Bold" panose="020F0704030504030204" pitchFamily="34" charset="0"/>
                <a:hlinkClick r:id="rId11" action="ppaction://hlinksldjump"/>
              </a:rPr>
              <a:t>1887</a:t>
            </a:r>
            <a:endParaRPr lang="en-US" altLang="en-US" sz="2000" b="0" dirty="0">
              <a:solidFill>
                <a:schemeClr val="bg1"/>
              </a:solidFill>
              <a:latin typeface="Arial Rounded MT Bold" panose="020F0704030504030204" pitchFamily="34" charset="0"/>
            </a:endParaRPr>
          </a:p>
        </p:txBody>
      </p:sp>
      <p:sp>
        <p:nvSpPr>
          <p:cNvPr id="7189" name="AutoShape 57">
            <a:hlinkClick r:id="rId11" action="ppaction://hlinksldjump" highlightClick="1"/>
            <a:extLst>
              <a:ext uri="{FF2B5EF4-FFF2-40B4-BE49-F238E27FC236}">
                <a16:creationId xmlns:a16="http://schemas.microsoft.com/office/drawing/2014/main" id="{E082B078-CB35-46BD-AC14-D51F35259E1D}"/>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130" name="millionaire1.wav">
            <a:hlinkClick r:id="" action="ppaction://media"/>
            <a:extLst>
              <a:ext uri="{FF2B5EF4-FFF2-40B4-BE49-F238E27FC236}">
                <a16:creationId xmlns:a16="http://schemas.microsoft.com/office/drawing/2014/main" id="{8EB5D59D-5F41-43C6-9C43-916ED8EC81A6}"/>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1" name="Rectangle 59">
            <a:extLst>
              <a:ext uri="{FF2B5EF4-FFF2-40B4-BE49-F238E27FC236}">
                <a16:creationId xmlns:a16="http://schemas.microsoft.com/office/drawing/2014/main" id="{C408D800-6431-4924-B984-5D78BDD06A39}"/>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132" name="mill_lets_see.wav">
            <a:hlinkClick r:id="" action="ppaction://media"/>
            <a:extLst>
              <a:ext uri="{FF2B5EF4-FFF2-40B4-BE49-F238E27FC236}">
                <a16:creationId xmlns:a16="http://schemas.microsoft.com/office/drawing/2014/main" id="{E943E7FB-36BD-4C46-A106-4BEAF79A6058}"/>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93" name="Rectangle 61">
            <a:extLst>
              <a:ext uri="{FF2B5EF4-FFF2-40B4-BE49-F238E27FC236}">
                <a16:creationId xmlns:a16="http://schemas.microsoft.com/office/drawing/2014/main" id="{4E51083F-D4A8-4634-9060-2AA7B0624115}"/>
              </a:ext>
            </a:extLst>
          </p:cNvPr>
          <p:cNvSpPr>
            <a:spLocks noChangeArrowheads="1"/>
          </p:cNvSpPr>
          <p:nvPr/>
        </p:nvSpPr>
        <p:spPr bwMode="auto">
          <a:xfrm>
            <a:off x="845820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95125E29-469E-4B0B-AA24-4D9056AD7A9B}"/>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3132"/>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3130"/>
                                        </p:tgtEl>
                                      </p:cBhvr>
                                    </p:cmd>
                                  </p:childTnLst>
                                </p:cTn>
                              </p:par>
                              <p:par>
                                <p:cTn id="10" presetID="1" presetClass="entr" presetSubtype="0" fill="hold" grpId="0" nodeType="withEffect">
                                  <p:stCondLst>
                                    <p:cond delay="0"/>
                                  </p:stCondLst>
                                  <p:childTnLst>
                                    <p:set>
                                      <p:cBhvr>
                                        <p:cTn id="11" dur="1" fill="hold">
                                          <p:stCondLst>
                                            <p:cond delay="499"/>
                                          </p:stCondLst>
                                        </p:cTn>
                                        <p:tgtEl>
                                          <p:spTgt spid="3119"/>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3083"/>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3121"/>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3123"/>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3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3132"/>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3130"/>
                </p:tgtEl>
              </p:cMediaNode>
            </p:audio>
          </p:childTnLst>
        </p:cTn>
      </p:par>
    </p:tnLst>
    <p:bldLst>
      <p:bldP spid="3083" grpId="0" autoUpdateAnimBg="0"/>
      <p:bldP spid="3119" grpId="0" autoUpdateAnimBg="0"/>
      <p:bldP spid="3121" grpId="0" autoUpdateAnimBg="0"/>
      <p:bldP spid="3123" grpId="0" autoUpdateAnimBg="0"/>
      <p:bldP spid="3125" grpId="0"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AutoShape 2">
            <a:extLst>
              <a:ext uri="{FF2B5EF4-FFF2-40B4-BE49-F238E27FC236}">
                <a16:creationId xmlns:a16="http://schemas.microsoft.com/office/drawing/2014/main" id="{737019A6-04BE-4269-8268-0C5E13139B65}"/>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7283" name="Text Box 3">
            <a:extLst>
              <a:ext uri="{FF2B5EF4-FFF2-40B4-BE49-F238E27FC236}">
                <a16:creationId xmlns:a16="http://schemas.microsoft.com/office/drawing/2014/main" id="{A09DE5DE-F22B-43D9-B7C2-AE9D640B6970}"/>
              </a:ext>
            </a:extLst>
          </p:cNvPr>
          <p:cNvSpPr txBox="1">
            <a:spLocks noChangeArrowheads="1"/>
          </p:cNvSpPr>
          <p:nvPr/>
        </p:nvSpPr>
        <p:spPr bwMode="auto">
          <a:xfrm>
            <a:off x="685800" y="4800600"/>
            <a:ext cx="206979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 </a:t>
            </a:r>
            <a:r>
              <a:rPr lang="en-US" altLang="en-US" sz="2000" b="0" u="sng" dirty="0">
                <a:solidFill>
                  <a:schemeClr val="bg1"/>
                </a:solidFill>
                <a:latin typeface="Arial Rounded MT Bold" panose="020F0704030504030204" pitchFamily="34" charset="0"/>
              </a:rPr>
              <a:t>$23.88/ hour</a:t>
            </a:r>
            <a:endParaRPr lang="en-US" altLang="en-US" sz="2000" b="0" dirty="0">
              <a:solidFill>
                <a:schemeClr val="bg1"/>
              </a:solidFill>
              <a:latin typeface="Arial Rounded MT Bold" panose="020F0704030504030204" pitchFamily="34" charset="0"/>
            </a:endParaRPr>
          </a:p>
        </p:txBody>
      </p:sp>
      <p:sp>
        <p:nvSpPr>
          <p:cNvPr id="97284" name="Line 4">
            <a:extLst>
              <a:ext uri="{FF2B5EF4-FFF2-40B4-BE49-F238E27FC236}">
                <a16:creationId xmlns:a16="http://schemas.microsoft.com/office/drawing/2014/main" id="{C35FB280-A6BD-424C-903E-5E1570513FDC}"/>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285" name="Line 5">
            <a:extLst>
              <a:ext uri="{FF2B5EF4-FFF2-40B4-BE49-F238E27FC236}">
                <a16:creationId xmlns:a16="http://schemas.microsoft.com/office/drawing/2014/main" id="{2CB5A601-8491-484A-B7C7-B95D4AF0619E}"/>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286" name="Line 6">
            <a:extLst>
              <a:ext uri="{FF2B5EF4-FFF2-40B4-BE49-F238E27FC236}">
                <a16:creationId xmlns:a16="http://schemas.microsoft.com/office/drawing/2014/main" id="{0D8742A9-CC25-46C8-B820-33ABB47C4F0E}"/>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287" name="Line 7">
            <a:extLst>
              <a:ext uri="{FF2B5EF4-FFF2-40B4-BE49-F238E27FC236}">
                <a16:creationId xmlns:a16="http://schemas.microsoft.com/office/drawing/2014/main" id="{83832428-9A82-4A44-865F-251B1FEA27B6}"/>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288" name="Line 8">
            <a:extLst>
              <a:ext uri="{FF2B5EF4-FFF2-40B4-BE49-F238E27FC236}">
                <a16:creationId xmlns:a16="http://schemas.microsoft.com/office/drawing/2014/main" id="{228AB902-D968-4D03-9426-570DBCB1CE77}"/>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7289" name="Line 9">
            <a:extLst>
              <a:ext uri="{FF2B5EF4-FFF2-40B4-BE49-F238E27FC236}">
                <a16:creationId xmlns:a16="http://schemas.microsoft.com/office/drawing/2014/main" id="{6A50C70D-E7BB-4FC5-B64D-BF97A1D86314}"/>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97290" name="Group 10">
            <a:extLst>
              <a:ext uri="{FF2B5EF4-FFF2-40B4-BE49-F238E27FC236}">
                <a16:creationId xmlns:a16="http://schemas.microsoft.com/office/drawing/2014/main" id="{88248C8A-FE73-40E8-9BCB-DC5433B71068}"/>
              </a:ext>
            </a:extLst>
          </p:cNvPr>
          <p:cNvGrpSpPr>
            <a:grpSpLocks/>
          </p:cNvGrpSpPr>
          <p:nvPr/>
        </p:nvGrpSpPr>
        <p:grpSpPr bwMode="auto">
          <a:xfrm>
            <a:off x="0" y="609600"/>
            <a:ext cx="9144000" cy="3200400"/>
            <a:chOff x="0" y="768"/>
            <a:chExt cx="5760" cy="2016"/>
          </a:xfrm>
          <a:solidFill>
            <a:srgbClr val="5B89C1"/>
          </a:solidFill>
        </p:grpSpPr>
        <p:sp>
          <p:nvSpPr>
            <p:cNvPr id="97306" name="AutoShape 11">
              <a:extLst>
                <a:ext uri="{FF2B5EF4-FFF2-40B4-BE49-F238E27FC236}">
                  <a16:creationId xmlns:a16="http://schemas.microsoft.com/office/drawing/2014/main" id="{6F5EA84B-0B9E-43AA-8B27-3F2104CC5575}"/>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7307" name="Line 12">
              <a:extLst>
                <a:ext uri="{FF2B5EF4-FFF2-40B4-BE49-F238E27FC236}">
                  <a16:creationId xmlns:a16="http://schemas.microsoft.com/office/drawing/2014/main" id="{5393A544-DDEF-4D64-B9B2-D7C0162DD677}"/>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97308" name="Line 13">
              <a:extLst>
                <a:ext uri="{FF2B5EF4-FFF2-40B4-BE49-F238E27FC236}">
                  <a16:creationId xmlns:a16="http://schemas.microsoft.com/office/drawing/2014/main" id="{B0109D81-5DBC-4777-856B-146686D0F236}"/>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97291" name="Picture 14" descr="C:\WINDOWS\Desktop\REAL Millionaire Template\5050.gif">
            <a:extLst>
              <a:ext uri="{FF2B5EF4-FFF2-40B4-BE49-F238E27FC236}">
                <a16:creationId xmlns:a16="http://schemas.microsoft.com/office/drawing/2014/main" id="{1BFB7DC7-8785-4992-ACA3-A9A52EEA597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92" name="Picture 15" descr="C:\WINDOWS\Desktop\REAL Millionaire Template\phone.gif">
            <a:hlinkClick r:id="rId5" action="ppaction://hlinksldjump"/>
            <a:extLst>
              <a:ext uri="{FF2B5EF4-FFF2-40B4-BE49-F238E27FC236}">
                <a16:creationId xmlns:a16="http://schemas.microsoft.com/office/drawing/2014/main" id="{48B21483-1F54-4A8E-871D-4B9AEBB3DC0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93" name="Picture 16" descr="C:\WINDOWS\Desktop\REAL Millionaire Template\audience.gif">
            <a:hlinkClick r:id="rId7" action="ppaction://hlinksldjump"/>
            <a:extLst>
              <a:ext uri="{FF2B5EF4-FFF2-40B4-BE49-F238E27FC236}">
                <a16:creationId xmlns:a16="http://schemas.microsoft.com/office/drawing/2014/main" id="{6D1311C5-013A-4F2C-800C-94562419F73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95" name="AutoShape 18">
            <a:extLst>
              <a:ext uri="{FF2B5EF4-FFF2-40B4-BE49-F238E27FC236}">
                <a16:creationId xmlns:a16="http://schemas.microsoft.com/office/drawing/2014/main" id="{B8840CEC-9757-460D-8D2C-41E45BCA6B3E}"/>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7296" name="Text Box 19">
            <a:extLst>
              <a:ext uri="{FF2B5EF4-FFF2-40B4-BE49-F238E27FC236}">
                <a16:creationId xmlns:a16="http://schemas.microsoft.com/office/drawing/2014/main" id="{BD8060D5-A6B5-4F17-90BD-4CAAC1C6E5AB}"/>
              </a:ext>
            </a:extLst>
          </p:cNvPr>
          <p:cNvSpPr txBox="1">
            <a:spLocks noChangeArrowheads="1"/>
          </p:cNvSpPr>
          <p:nvPr/>
        </p:nvSpPr>
        <p:spPr bwMode="auto">
          <a:xfrm>
            <a:off x="4724400" y="4800600"/>
            <a:ext cx="5000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B.</a:t>
            </a:r>
            <a:r>
              <a:rPr lang="en-US" altLang="en-US" sz="2000" b="0">
                <a:solidFill>
                  <a:schemeClr val="bg1"/>
                </a:solidFill>
                <a:latin typeface="Arial Rounded MT Bold" panose="020F0704030504030204" pitchFamily="34" charset="0"/>
              </a:rPr>
              <a:t> </a:t>
            </a:r>
          </a:p>
        </p:txBody>
      </p:sp>
      <p:sp>
        <p:nvSpPr>
          <p:cNvPr id="97297" name="AutoShape 20">
            <a:extLst>
              <a:ext uri="{FF2B5EF4-FFF2-40B4-BE49-F238E27FC236}">
                <a16:creationId xmlns:a16="http://schemas.microsoft.com/office/drawing/2014/main" id="{90DA4373-AECC-48ED-B5D5-569C21518A25}"/>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7298" name="Text Box 21">
            <a:extLst>
              <a:ext uri="{FF2B5EF4-FFF2-40B4-BE49-F238E27FC236}">
                <a16:creationId xmlns:a16="http://schemas.microsoft.com/office/drawing/2014/main" id="{EB36052D-B76E-4632-A56D-0F91FC008E08}"/>
              </a:ext>
            </a:extLst>
          </p:cNvPr>
          <p:cNvSpPr txBox="1">
            <a:spLocks noChangeArrowheads="1"/>
          </p:cNvSpPr>
          <p:nvPr/>
        </p:nvSpPr>
        <p:spPr bwMode="auto">
          <a:xfrm>
            <a:off x="685800" y="5791200"/>
            <a:ext cx="20618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$18.92/ hour</a:t>
            </a:r>
            <a:endParaRPr lang="en-US" altLang="en-US" sz="2000" b="0" dirty="0">
              <a:solidFill>
                <a:schemeClr val="bg1"/>
              </a:solidFill>
              <a:latin typeface="Arial Rounded MT Bold" panose="020F0704030504030204" pitchFamily="34" charset="0"/>
            </a:endParaRPr>
          </a:p>
        </p:txBody>
      </p:sp>
      <p:sp>
        <p:nvSpPr>
          <p:cNvPr id="97299" name="AutoShape 22">
            <a:extLst>
              <a:ext uri="{FF2B5EF4-FFF2-40B4-BE49-F238E27FC236}">
                <a16:creationId xmlns:a16="http://schemas.microsoft.com/office/drawing/2014/main" id="{147361EF-A5BB-4866-8D32-91DC01548F15}"/>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7300" name="Text Box 23">
            <a:extLst>
              <a:ext uri="{FF2B5EF4-FFF2-40B4-BE49-F238E27FC236}">
                <a16:creationId xmlns:a16="http://schemas.microsoft.com/office/drawing/2014/main" id="{028C0284-552B-4ED0-BB31-616091EE2E21}"/>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97301" name="AutoShape 26">
            <a:hlinkClick r:id="rId9" action="ppaction://hlinksldjump" highlightClick="1"/>
            <a:extLst>
              <a:ext uri="{FF2B5EF4-FFF2-40B4-BE49-F238E27FC236}">
                <a16:creationId xmlns:a16="http://schemas.microsoft.com/office/drawing/2014/main" id="{3DFA89A2-1187-4A5A-88B8-F92CD686D506}"/>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1227" name="millionaire3.wav">
            <a:hlinkClick r:id="" action="ppaction://media"/>
            <a:extLst>
              <a:ext uri="{FF2B5EF4-FFF2-40B4-BE49-F238E27FC236}">
                <a16:creationId xmlns:a16="http://schemas.microsoft.com/office/drawing/2014/main" id="{D9B210B2-9EEB-4054-B7D2-11467D06F248}"/>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303" name="Rectangle 28">
            <a:extLst>
              <a:ext uri="{FF2B5EF4-FFF2-40B4-BE49-F238E27FC236}">
                <a16:creationId xmlns:a16="http://schemas.microsoft.com/office/drawing/2014/main" id="{7FC3D911-E711-4B80-9603-64D88160FF91}"/>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1229" name="millionaire3.wav">
            <a:hlinkClick r:id="" action="ppaction://media"/>
            <a:extLst>
              <a:ext uri="{FF2B5EF4-FFF2-40B4-BE49-F238E27FC236}">
                <a16:creationId xmlns:a16="http://schemas.microsoft.com/office/drawing/2014/main" id="{50172A9F-8A64-430F-8C13-B6066C5AA70C}"/>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305" name="Rectangle 30">
            <a:extLst>
              <a:ext uri="{FF2B5EF4-FFF2-40B4-BE49-F238E27FC236}">
                <a16:creationId xmlns:a16="http://schemas.microsoft.com/office/drawing/2014/main" id="{FFEBA2E3-845F-4EBF-BCB3-1DA326833CD8}"/>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DC6DFD9A-5CAF-4440-9020-B43DD2D28446}"/>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Text Box 21">
            <a:extLst>
              <a:ext uri="{FF2B5EF4-FFF2-40B4-BE49-F238E27FC236}">
                <a16:creationId xmlns:a16="http://schemas.microsoft.com/office/drawing/2014/main" id="{D7421155-BDF3-4AB6-88D2-87EAEDE17A48}"/>
              </a:ext>
            </a:extLst>
          </p:cNvPr>
          <p:cNvSpPr txBox="1">
            <a:spLocks noChangeArrowheads="1"/>
          </p:cNvSpPr>
          <p:nvPr/>
        </p:nvSpPr>
        <p:spPr bwMode="auto">
          <a:xfrm>
            <a:off x="1143000" y="838199"/>
            <a:ext cx="6858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3500" dirty="0">
                <a:solidFill>
                  <a:schemeClr val="bg1"/>
                </a:solidFill>
                <a:latin typeface="Arial" panose="020B0604020202020204" pitchFamily="34" charset="0"/>
                <a:cs typeface="Arial" panose="020B0604020202020204" pitchFamily="34" charset="0"/>
              </a:rPr>
              <a:t>For a family of four with both parents working full time, each adult must earn how much per hour to meet their basic needs in the Twin Cities?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51229"/>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51227"/>
                                        </p:tgtEl>
                                      </p:cBhvr>
                                    </p:cmd>
                                  </p:childTnLst>
                                </p:cTn>
                              </p:par>
                              <p:par>
                                <p:cTn id="10" presetID="1" presetClass="entr" presetSubtype="0" fill="hold" grpId="0" nodeType="withEffect">
                                  <p:stCondLst>
                                    <p:cond delay="0"/>
                                  </p:stCondLst>
                                  <p:childTnLst>
                                    <p:set>
                                      <p:cBhvr>
                                        <p:cTn id="11" dur="1" fill="hold">
                                          <p:stCondLst>
                                            <p:cond delay="499"/>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51229"/>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51227"/>
                </p:tgtEl>
              </p:cMediaNode>
            </p:audio>
          </p:childTnLst>
        </p:cTn>
      </p:par>
    </p:tnLst>
    <p:bldLst>
      <p:bldP spid="30" grpId="0"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9330" name="AutoShape 2">
            <a:extLst>
              <a:ext uri="{FF2B5EF4-FFF2-40B4-BE49-F238E27FC236}">
                <a16:creationId xmlns:a16="http://schemas.microsoft.com/office/drawing/2014/main" id="{7A85CC2A-A974-4EEE-BA41-0D8632B6C2C1}"/>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9331" name="Text Box 3">
            <a:extLst>
              <a:ext uri="{FF2B5EF4-FFF2-40B4-BE49-F238E27FC236}">
                <a16:creationId xmlns:a16="http://schemas.microsoft.com/office/drawing/2014/main" id="{82F0D7E1-2EA6-4CD1-A41A-3FAE0DEC2182}"/>
              </a:ext>
            </a:extLst>
          </p:cNvPr>
          <p:cNvSpPr txBox="1">
            <a:spLocks noChangeArrowheads="1"/>
          </p:cNvSpPr>
          <p:nvPr/>
        </p:nvSpPr>
        <p:spPr bwMode="auto">
          <a:xfrm>
            <a:off x="685800" y="4800600"/>
            <a:ext cx="512763"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p>
        </p:txBody>
      </p:sp>
      <p:sp>
        <p:nvSpPr>
          <p:cNvPr id="99332" name="Line 4">
            <a:extLst>
              <a:ext uri="{FF2B5EF4-FFF2-40B4-BE49-F238E27FC236}">
                <a16:creationId xmlns:a16="http://schemas.microsoft.com/office/drawing/2014/main" id="{2C38B2C5-6017-40FD-B617-918E6823509C}"/>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333" name="Line 5">
            <a:extLst>
              <a:ext uri="{FF2B5EF4-FFF2-40B4-BE49-F238E27FC236}">
                <a16:creationId xmlns:a16="http://schemas.microsoft.com/office/drawing/2014/main" id="{D8507BDB-2A0E-4B9F-87A6-BAB669475ED8}"/>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334" name="Line 6">
            <a:extLst>
              <a:ext uri="{FF2B5EF4-FFF2-40B4-BE49-F238E27FC236}">
                <a16:creationId xmlns:a16="http://schemas.microsoft.com/office/drawing/2014/main" id="{88380436-684A-42DB-8835-A175F5492B06}"/>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335" name="Line 7">
            <a:extLst>
              <a:ext uri="{FF2B5EF4-FFF2-40B4-BE49-F238E27FC236}">
                <a16:creationId xmlns:a16="http://schemas.microsoft.com/office/drawing/2014/main" id="{04CE637D-3B4F-4165-8084-6472783D27CF}"/>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336" name="Line 8">
            <a:extLst>
              <a:ext uri="{FF2B5EF4-FFF2-40B4-BE49-F238E27FC236}">
                <a16:creationId xmlns:a16="http://schemas.microsoft.com/office/drawing/2014/main" id="{4B50D6EB-C713-4E1D-AA37-AFD897D8BA51}"/>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9337" name="Line 9">
            <a:extLst>
              <a:ext uri="{FF2B5EF4-FFF2-40B4-BE49-F238E27FC236}">
                <a16:creationId xmlns:a16="http://schemas.microsoft.com/office/drawing/2014/main" id="{1BEF0EA5-2072-4CEC-B8C0-E6998EB7AFC7}"/>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99338" name="Group 10">
            <a:extLst>
              <a:ext uri="{FF2B5EF4-FFF2-40B4-BE49-F238E27FC236}">
                <a16:creationId xmlns:a16="http://schemas.microsoft.com/office/drawing/2014/main" id="{97E79F42-E12D-4FB6-9883-A65ABA0E8A57}"/>
              </a:ext>
            </a:extLst>
          </p:cNvPr>
          <p:cNvGrpSpPr>
            <a:grpSpLocks/>
          </p:cNvGrpSpPr>
          <p:nvPr/>
        </p:nvGrpSpPr>
        <p:grpSpPr bwMode="auto">
          <a:xfrm>
            <a:off x="0" y="609600"/>
            <a:ext cx="9144000" cy="3200400"/>
            <a:chOff x="0" y="768"/>
            <a:chExt cx="5760" cy="2016"/>
          </a:xfrm>
          <a:solidFill>
            <a:srgbClr val="5B89C1"/>
          </a:solidFill>
        </p:grpSpPr>
        <p:sp>
          <p:nvSpPr>
            <p:cNvPr id="99354" name="AutoShape 11">
              <a:extLst>
                <a:ext uri="{FF2B5EF4-FFF2-40B4-BE49-F238E27FC236}">
                  <a16:creationId xmlns:a16="http://schemas.microsoft.com/office/drawing/2014/main" id="{F0139F66-DABE-48BA-BC66-ED734FFF037B}"/>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9355" name="Line 12">
              <a:extLst>
                <a:ext uri="{FF2B5EF4-FFF2-40B4-BE49-F238E27FC236}">
                  <a16:creationId xmlns:a16="http://schemas.microsoft.com/office/drawing/2014/main" id="{283F5536-E269-4320-995E-A76E695992B4}"/>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99356" name="Line 13">
              <a:extLst>
                <a:ext uri="{FF2B5EF4-FFF2-40B4-BE49-F238E27FC236}">
                  <a16:creationId xmlns:a16="http://schemas.microsoft.com/office/drawing/2014/main" id="{BA417FF1-A8B8-4C42-8B6D-0747119CCF9A}"/>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99339" name="Picture 14" descr="C:\WINDOWS\Desktop\REAL Millionaire Template\5050.gif">
            <a:extLst>
              <a:ext uri="{FF2B5EF4-FFF2-40B4-BE49-F238E27FC236}">
                <a16:creationId xmlns:a16="http://schemas.microsoft.com/office/drawing/2014/main" id="{EA75C185-BC2F-482D-9DEE-8E2C6B8A2BE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40" name="Picture 15" descr="C:\WINDOWS\Desktop\REAL Millionaire Template\phone.gif">
            <a:hlinkClick r:id="rId5" action="ppaction://hlinksldjump"/>
            <a:extLst>
              <a:ext uri="{FF2B5EF4-FFF2-40B4-BE49-F238E27FC236}">
                <a16:creationId xmlns:a16="http://schemas.microsoft.com/office/drawing/2014/main" id="{5841172C-E62C-408F-8208-2D50B81E4F6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9341" name="Picture 16" descr="C:\WINDOWS\Desktop\REAL Millionaire Template\audience.gif">
            <a:hlinkClick r:id="rId7" action="ppaction://hlinksldjump"/>
            <a:extLst>
              <a:ext uri="{FF2B5EF4-FFF2-40B4-BE49-F238E27FC236}">
                <a16:creationId xmlns:a16="http://schemas.microsoft.com/office/drawing/2014/main" id="{2C6B5388-202D-4DB8-87BD-BA839484FAB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43" name="AutoShape 18">
            <a:extLst>
              <a:ext uri="{FF2B5EF4-FFF2-40B4-BE49-F238E27FC236}">
                <a16:creationId xmlns:a16="http://schemas.microsoft.com/office/drawing/2014/main" id="{379F4865-928D-480C-8E56-AE8DBED99B68}"/>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9344" name="Text Box 19">
            <a:extLst>
              <a:ext uri="{FF2B5EF4-FFF2-40B4-BE49-F238E27FC236}">
                <a16:creationId xmlns:a16="http://schemas.microsoft.com/office/drawing/2014/main" id="{E23051E1-5AB3-42CB-B456-89A57FF34185}"/>
              </a:ext>
            </a:extLst>
          </p:cNvPr>
          <p:cNvSpPr txBox="1">
            <a:spLocks noChangeArrowheads="1"/>
          </p:cNvSpPr>
          <p:nvPr/>
        </p:nvSpPr>
        <p:spPr bwMode="auto">
          <a:xfrm>
            <a:off x="4724400" y="4800600"/>
            <a:ext cx="262546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124,850 referrals</a:t>
            </a:r>
          </a:p>
        </p:txBody>
      </p:sp>
      <p:sp>
        <p:nvSpPr>
          <p:cNvPr id="99345" name="AutoShape 20">
            <a:extLst>
              <a:ext uri="{FF2B5EF4-FFF2-40B4-BE49-F238E27FC236}">
                <a16:creationId xmlns:a16="http://schemas.microsoft.com/office/drawing/2014/main" id="{0896641B-ADF1-4AFC-8642-4572BA810F72}"/>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9346" name="Text Box 21">
            <a:extLst>
              <a:ext uri="{FF2B5EF4-FFF2-40B4-BE49-F238E27FC236}">
                <a16:creationId xmlns:a16="http://schemas.microsoft.com/office/drawing/2014/main" id="{F733C5A1-79BA-4691-8773-8AA3EA947B2F}"/>
              </a:ext>
            </a:extLst>
          </p:cNvPr>
          <p:cNvSpPr txBox="1">
            <a:spLocks noChangeArrowheads="1"/>
          </p:cNvSpPr>
          <p:nvPr/>
        </p:nvSpPr>
        <p:spPr bwMode="auto">
          <a:xfrm>
            <a:off x="685800" y="5791200"/>
            <a:ext cx="263052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459,793 referrals</a:t>
            </a:r>
            <a:endParaRPr lang="en-US" altLang="en-US" sz="2000" b="0" dirty="0">
              <a:solidFill>
                <a:schemeClr val="bg1"/>
              </a:solidFill>
              <a:latin typeface="Arial Rounded MT Bold" panose="020F0704030504030204" pitchFamily="34" charset="0"/>
            </a:endParaRPr>
          </a:p>
        </p:txBody>
      </p:sp>
      <p:sp>
        <p:nvSpPr>
          <p:cNvPr id="99347" name="AutoShape 22">
            <a:extLst>
              <a:ext uri="{FF2B5EF4-FFF2-40B4-BE49-F238E27FC236}">
                <a16:creationId xmlns:a16="http://schemas.microsoft.com/office/drawing/2014/main" id="{EADA4BF6-09D8-4E0B-BEA1-90BF0D7751AA}"/>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9348" name="Text Box 23">
            <a:extLst>
              <a:ext uri="{FF2B5EF4-FFF2-40B4-BE49-F238E27FC236}">
                <a16:creationId xmlns:a16="http://schemas.microsoft.com/office/drawing/2014/main" id="{8E93AD28-2F96-4067-BC9D-D08D9962461C}"/>
              </a:ext>
            </a:extLst>
          </p:cNvPr>
          <p:cNvSpPr txBox="1">
            <a:spLocks noChangeArrowheads="1"/>
          </p:cNvSpPr>
          <p:nvPr/>
        </p:nvSpPr>
        <p:spPr bwMode="auto">
          <a:xfrm>
            <a:off x="4724400" y="5791200"/>
            <a:ext cx="4984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p>
        </p:txBody>
      </p:sp>
      <p:sp>
        <p:nvSpPr>
          <p:cNvPr id="99349" name="AutoShape 26">
            <a:hlinkClick r:id="rId9" action="ppaction://hlinksldjump" highlightClick="1"/>
            <a:extLst>
              <a:ext uri="{FF2B5EF4-FFF2-40B4-BE49-F238E27FC236}">
                <a16:creationId xmlns:a16="http://schemas.microsoft.com/office/drawing/2014/main" id="{2AF9B928-E8A3-4DC7-85E3-708FE8DBD2CE}"/>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2251" name="millionaire4.wav">
            <a:hlinkClick r:id="" action="ppaction://media"/>
            <a:extLst>
              <a:ext uri="{FF2B5EF4-FFF2-40B4-BE49-F238E27FC236}">
                <a16:creationId xmlns:a16="http://schemas.microsoft.com/office/drawing/2014/main" id="{0FCA669C-DB70-460C-AFC7-118033F80767}"/>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1524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51" name="Rectangle 28">
            <a:extLst>
              <a:ext uri="{FF2B5EF4-FFF2-40B4-BE49-F238E27FC236}">
                <a16:creationId xmlns:a16="http://schemas.microsoft.com/office/drawing/2014/main" id="{106955DD-B09B-4BB2-9745-9A7320A86ACD}"/>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2253" name="millionaire4.wav">
            <a:hlinkClick r:id="" action="ppaction://media"/>
            <a:extLst>
              <a:ext uri="{FF2B5EF4-FFF2-40B4-BE49-F238E27FC236}">
                <a16:creationId xmlns:a16="http://schemas.microsoft.com/office/drawing/2014/main" id="{540FE108-D8E7-457B-AF18-7BD8846F3651}"/>
              </a:ext>
            </a:extLst>
          </p:cNvPr>
          <p:cNvPicPr>
            <a:picLocks noRot="1" noChangeAspect="1" noChangeArrowheads="1"/>
          </p:cNvPicPr>
          <p:nvPr>
            <a:audioFile r:link="rId1"/>
          </p:nvPr>
        </p:nvPicPr>
        <p:blipFill>
          <a:blip r:embed="rId10">
            <a:extLst>
              <a:ext uri="{28A0092B-C50C-407E-A947-70E740481C1C}">
                <a14:useLocalDpi xmlns:a14="http://schemas.microsoft.com/office/drawing/2010/main" val="0"/>
              </a:ext>
            </a:extLst>
          </a:blip>
          <a:srcRect/>
          <a:stretch>
            <a:fillRect/>
          </a:stretch>
        </p:blipFill>
        <p:spPr bwMode="auto">
          <a:xfrm>
            <a:off x="3048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9353" name="Rectangle 30">
            <a:extLst>
              <a:ext uri="{FF2B5EF4-FFF2-40B4-BE49-F238E27FC236}">
                <a16:creationId xmlns:a16="http://schemas.microsoft.com/office/drawing/2014/main" id="{8AACC911-6F04-4777-85BB-F3E887A7A929}"/>
              </a:ext>
            </a:extLst>
          </p:cNvPr>
          <p:cNvSpPr>
            <a:spLocks noChangeArrowheads="1"/>
          </p:cNvSpPr>
          <p:nvPr/>
        </p:nvSpPr>
        <p:spPr bwMode="auto">
          <a:xfrm>
            <a:off x="152400" y="15240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F626D219-3842-4A1D-8355-4FF94EC3FC10}"/>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Text Box 21">
            <a:extLst>
              <a:ext uri="{FF2B5EF4-FFF2-40B4-BE49-F238E27FC236}">
                <a16:creationId xmlns:a16="http://schemas.microsoft.com/office/drawing/2014/main" id="{0F4958BD-5A2C-4FC3-B7A0-5AAAFFFC085B}"/>
              </a:ext>
            </a:extLst>
          </p:cNvPr>
          <p:cNvSpPr txBox="1">
            <a:spLocks noChangeArrowheads="1"/>
          </p:cNvSpPr>
          <p:nvPr/>
        </p:nvSpPr>
        <p:spPr bwMode="auto">
          <a:xfrm>
            <a:off x="1089991" y="923924"/>
            <a:ext cx="6858000" cy="25336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000" dirty="0">
                <a:solidFill>
                  <a:schemeClr val="bg1"/>
                </a:solidFill>
                <a:latin typeface="Arial" panose="020B0604020202020204" pitchFamily="34" charset="0"/>
                <a:cs typeface="Arial" panose="020B0604020202020204" pitchFamily="34" charset="0"/>
              </a:rPr>
              <a:t>The United Way 2-1-1 referral line helped connect how many Minnesotans to referrals last year?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52253"/>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52251"/>
                                        </p:tgtEl>
                                      </p:cBhvr>
                                    </p:cmd>
                                  </p:childTnLst>
                                </p:cTn>
                              </p:par>
                              <p:par>
                                <p:cTn id="10" presetID="1" presetClass="entr" presetSubtype="0" fill="hold" grpId="0" nodeType="withEffect">
                                  <p:stCondLst>
                                    <p:cond delay="0"/>
                                  </p:stCondLst>
                                  <p:childTnLst>
                                    <p:set>
                                      <p:cBhvr>
                                        <p:cTn id="11" dur="1" fill="hold">
                                          <p:stCondLst>
                                            <p:cond delay="499"/>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12" repeatCount="indefinite" fill="hold" display="0">
                  <p:stCondLst>
                    <p:cond delay="indefinite"/>
                  </p:stCondLst>
                  <p:endCondLst>
                    <p:cond evt="onPrev" delay="0">
                      <p:tgtEl>
                        <p:sldTgt/>
                      </p:tgtEl>
                    </p:cond>
                    <p:cond evt="onStopAudio" delay="0">
                      <p:tgtEl>
                        <p:sldTgt/>
                      </p:tgtEl>
                    </p:cond>
                  </p:endCondLst>
                </p:cTn>
                <p:tgtEl>
                  <p:spTgt spid="52253"/>
                </p:tgtEl>
              </p:cMediaNode>
            </p:audio>
            <p:audio>
              <p:cMediaNode>
                <p:cTn id="13" repeatCount="indefinite" fill="hold" display="0">
                  <p:stCondLst>
                    <p:cond delay="indefinite"/>
                  </p:stCondLst>
                  <p:endCondLst>
                    <p:cond evt="onPrev" delay="0">
                      <p:tgtEl>
                        <p:sldTgt/>
                      </p:tgtEl>
                    </p:cond>
                    <p:cond evt="onStopAudio" delay="0">
                      <p:tgtEl>
                        <p:sldTgt/>
                      </p:tgtEl>
                    </p:cond>
                  </p:endCondLst>
                </p:cTn>
                <p:tgtEl>
                  <p:spTgt spid="52251"/>
                </p:tgtEl>
              </p:cMediaNode>
            </p:audio>
          </p:childTnLst>
        </p:cTn>
      </p:par>
    </p:tnLst>
    <p:bldLst>
      <p:bldP spid="31" grpId="0" autoUpdateAnimBg="0"/>
    </p:bldLst>
  </p:timing>
</p:sld>
</file>

<file path=ppt/slides/slide5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AutoShape 2">
            <a:extLst>
              <a:ext uri="{FF2B5EF4-FFF2-40B4-BE49-F238E27FC236}">
                <a16:creationId xmlns:a16="http://schemas.microsoft.com/office/drawing/2014/main" id="{CB73C8BF-0710-4CCA-A831-C6DA3B6901B1}"/>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$100</a:t>
            </a:r>
            <a:endParaRPr lang="en-US" altLang="en-US" dirty="0"/>
          </a:p>
        </p:txBody>
      </p:sp>
      <p:sp>
        <p:nvSpPr>
          <p:cNvPr id="101379" name="AutoShape 4">
            <a:extLst>
              <a:ext uri="{FF2B5EF4-FFF2-40B4-BE49-F238E27FC236}">
                <a16:creationId xmlns:a16="http://schemas.microsoft.com/office/drawing/2014/main" id="{EBFE881F-6934-4FA9-B241-09D484BE0CF9}"/>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1380" name="AutoShape 5">
            <a:extLst>
              <a:ext uri="{FF2B5EF4-FFF2-40B4-BE49-F238E27FC236}">
                <a16:creationId xmlns:a16="http://schemas.microsoft.com/office/drawing/2014/main" id="{AC5957EF-93F2-4F31-9766-F8F498476904}"/>
              </a:ext>
            </a:extLst>
          </p:cNvPr>
          <p:cNvSpPr>
            <a:spLocks noChangeArrowheads="1"/>
          </p:cNvSpPr>
          <p:nvPr/>
        </p:nvSpPr>
        <p:spPr bwMode="auto">
          <a:xfrm>
            <a:off x="65532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1381" name="AutoShape 6">
            <a:hlinkClick r:id="rId2" action="ppaction://hlinksldjump" highlightClick="1"/>
            <a:extLst>
              <a:ext uri="{FF2B5EF4-FFF2-40B4-BE49-F238E27FC236}">
                <a16:creationId xmlns:a16="http://schemas.microsoft.com/office/drawing/2014/main" id="{1350B35A-1167-4A83-B669-2E0B0957A7C1}"/>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080AA2DD-759B-4548-9C43-514049DE997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AutoShape 2">
            <a:extLst>
              <a:ext uri="{FF2B5EF4-FFF2-40B4-BE49-F238E27FC236}">
                <a16:creationId xmlns:a16="http://schemas.microsoft.com/office/drawing/2014/main" id="{AE11A001-BDC0-4EAA-9529-42F5E0EB1C7B}"/>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$200</a:t>
            </a:r>
            <a:endParaRPr lang="en-US" altLang="en-US" dirty="0"/>
          </a:p>
        </p:txBody>
      </p:sp>
      <p:sp>
        <p:nvSpPr>
          <p:cNvPr id="102403" name="AutoShape 3">
            <a:extLst>
              <a:ext uri="{FF2B5EF4-FFF2-40B4-BE49-F238E27FC236}">
                <a16:creationId xmlns:a16="http://schemas.microsoft.com/office/drawing/2014/main" id="{9C841F1D-6779-419D-8501-F8E69EE9FF74}"/>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2404" name="AutoShape 4">
            <a:extLst>
              <a:ext uri="{FF2B5EF4-FFF2-40B4-BE49-F238E27FC236}">
                <a16:creationId xmlns:a16="http://schemas.microsoft.com/office/drawing/2014/main" id="{5764D5D8-1711-4220-A32A-FB1B6A897C25}"/>
              </a:ext>
            </a:extLst>
          </p:cNvPr>
          <p:cNvSpPr>
            <a:spLocks noChangeArrowheads="1"/>
          </p:cNvSpPr>
          <p:nvPr/>
        </p:nvSpPr>
        <p:spPr bwMode="auto">
          <a:xfrm>
            <a:off x="65532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2405" name="AutoShape 5">
            <a:hlinkClick r:id="rId2" action="ppaction://hlinksldjump" highlightClick="1"/>
            <a:extLst>
              <a:ext uri="{FF2B5EF4-FFF2-40B4-BE49-F238E27FC236}">
                <a16:creationId xmlns:a16="http://schemas.microsoft.com/office/drawing/2014/main" id="{240C6FD1-D8EC-4B09-9D3C-F083F6228B5B}"/>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FC3D9C67-EE65-4364-AD8A-A8902251074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AutoShape 2">
            <a:extLst>
              <a:ext uri="{FF2B5EF4-FFF2-40B4-BE49-F238E27FC236}">
                <a16:creationId xmlns:a16="http://schemas.microsoft.com/office/drawing/2014/main" id="{56377107-FBAE-4317-9079-9B48C9AD53B4}"/>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$300</a:t>
            </a:r>
            <a:endParaRPr lang="en-US" altLang="en-US" dirty="0"/>
          </a:p>
        </p:txBody>
      </p:sp>
      <p:sp>
        <p:nvSpPr>
          <p:cNvPr id="103427" name="AutoShape 3">
            <a:extLst>
              <a:ext uri="{FF2B5EF4-FFF2-40B4-BE49-F238E27FC236}">
                <a16:creationId xmlns:a16="http://schemas.microsoft.com/office/drawing/2014/main" id="{AE059BF2-456E-4033-8E09-9FCE8611F340}"/>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3428" name="AutoShape 4">
            <a:extLst>
              <a:ext uri="{FF2B5EF4-FFF2-40B4-BE49-F238E27FC236}">
                <a16:creationId xmlns:a16="http://schemas.microsoft.com/office/drawing/2014/main" id="{F08B7B36-4002-4C24-9EA8-BF6EB5E41EA4}"/>
              </a:ext>
            </a:extLst>
          </p:cNvPr>
          <p:cNvSpPr>
            <a:spLocks noChangeArrowheads="1"/>
          </p:cNvSpPr>
          <p:nvPr/>
        </p:nvSpPr>
        <p:spPr bwMode="auto">
          <a:xfrm>
            <a:off x="65532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3429" name="AutoShape 5">
            <a:hlinkClick r:id="rId2" action="ppaction://hlinksldjump" highlightClick="1"/>
            <a:extLst>
              <a:ext uri="{FF2B5EF4-FFF2-40B4-BE49-F238E27FC236}">
                <a16:creationId xmlns:a16="http://schemas.microsoft.com/office/drawing/2014/main" id="{8345890C-ECB9-4215-AA1A-AAC7AB64706F}"/>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5862CFFA-9282-48B1-8AD7-7D9BC90D1D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AutoShape 2">
            <a:extLst>
              <a:ext uri="{FF2B5EF4-FFF2-40B4-BE49-F238E27FC236}">
                <a16:creationId xmlns:a16="http://schemas.microsoft.com/office/drawing/2014/main" id="{9E631197-AAC0-4525-A29F-59A2A9D14A38}"/>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$500</a:t>
            </a:r>
            <a:endParaRPr lang="en-US" altLang="en-US" dirty="0"/>
          </a:p>
        </p:txBody>
      </p:sp>
      <p:sp>
        <p:nvSpPr>
          <p:cNvPr id="104451" name="AutoShape 3">
            <a:extLst>
              <a:ext uri="{FF2B5EF4-FFF2-40B4-BE49-F238E27FC236}">
                <a16:creationId xmlns:a16="http://schemas.microsoft.com/office/drawing/2014/main" id="{B787F2EA-D663-48D3-8AC1-A4C9F2FFA921}"/>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4452" name="AutoShape 4">
            <a:extLst>
              <a:ext uri="{FF2B5EF4-FFF2-40B4-BE49-F238E27FC236}">
                <a16:creationId xmlns:a16="http://schemas.microsoft.com/office/drawing/2014/main" id="{32469D74-7C9C-42B1-AB7F-FE9B51BC1AA8}"/>
              </a:ext>
            </a:extLst>
          </p:cNvPr>
          <p:cNvSpPr>
            <a:spLocks noChangeArrowheads="1"/>
          </p:cNvSpPr>
          <p:nvPr/>
        </p:nvSpPr>
        <p:spPr bwMode="auto">
          <a:xfrm>
            <a:off x="65532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4453" name="AutoShape 5">
            <a:hlinkClick r:id="rId2" action="ppaction://hlinksldjump" highlightClick="1"/>
            <a:extLst>
              <a:ext uri="{FF2B5EF4-FFF2-40B4-BE49-F238E27FC236}">
                <a16:creationId xmlns:a16="http://schemas.microsoft.com/office/drawing/2014/main" id="{81E883EB-A7B6-4737-984B-18BCC1C4A35F}"/>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288542F7-6846-4508-A382-E86D56BE38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AutoShape 2">
            <a:extLst>
              <a:ext uri="{FF2B5EF4-FFF2-40B4-BE49-F238E27FC236}">
                <a16:creationId xmlns:a16="http://schemas.microsoft.com/office/drawing/2014/main" id="{3D185145-3C2B-4714-83E4-B396B7B76B4D}"/>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solidFill>
                  <a:srgbClr val="FFFFCC"/>
                </a:solidFill>
                <a:latin typeface="Clarendon Extended" pitchFamily="18" charset="0"/>
              </a:rPr>
              <a:t>$1,000</a:t>
            </a:r>
            <a:endParaRPr lang="en-US" altLang="en-US" dirty="0"/>
          </a:p>
        </p:txBody>
      </p:sp>
      <p:sp>
        <p:nvSpPr>
          <p:cNvPr id="105475" name="AutoShape 3">
            <a:extLst>
              <a:ext uri="{FF2B5EF4-FFF2-40B4-BE49-F238E27FC236}">
                <a16:creationId xmlns:a16="http://schemas.microsoft.com/office/drawing/2014/main" id="{1CC42600-33B6-4E47-8E48-58E965F87465}"/>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5476" name="AutoShape 4">
            <a:extLst>
              <a:ext uri="{FF2B5EF4-FFF2-40B4-BE49-F238E27FC236}">
                <a16:creationId xmlns:a16="http://schemas.microsoft.com/office/drawing/2014/main" id="{CCDDAE74-9814-4ECA-BE8C-F5DB27D9C24D}"/>
              </a:ext>
            </a:extLst>
          </p:cNvPr>
          <p:cNvSpPr>
            <a:spLocks noChangeArrowheads="1"/>
          </p:cNvSpPr>
          <p:nvPr/>
        </p:nvSpPr>
        <p:spPr bwMode="auto">
          <a:xfrm>
            <a:off x="6629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5477" name="AutoShape 5">
            <a:hlinkClick r:id="rId2" action="ppaction://hlinksldjump" highlightClick="1"/>
            <a:extLst>
              <a:ext uri="{FF2B5EF4-FFF2-40B4-BE49-F238E27FC236}">
                <a16:creationId xmlns:a16="http://schemas.microsoft.com/office/drawing/2014/main" id="{8136BC98-FAC7-4777-B7EB-7E341E355E2E}"/>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23B127B9-85EF-4FC1-9759-1D52A8AEE83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AutoShape 2">
            <a:extLst>
              <a:ext uri="{FF2B5EF4-FFF2-40B4-BE49-F238E27FC236}">
                <a16:creationId xmlns:a16="http://schemas.microsoft.com/office/drawing/2014/main" id="{C20DF571-4923-4E89-9391-621A91A12F6B}"/>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$2,000</a:t>
            </a:r>
            <a:endParaRPr lang="en-US" altLang="en-US" dirty="0"/>
          </a:p>
        </p:txBody>
      </p:sp>
      <p:sp>
        <p:nvSpPr>
          <p:cNvPr id="106499" name="AutoShape 3">
            <a:extLst>
              <a:ext uri="{FF2B5EF4-FFF2-40B4-BE49-F238E27FC236}">
                <a16:creationId xmlns:a16="http://schemas.microsoft.com/office/drawing/2014/main" id="{178049BD-0C70-4C0C-9599-9D3A41C1D501}"/>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6500" name="AutoShape 4">
            <a:extLst>
              <a:ext uri="{FF2B5EF4-FFF2-40B4-BE49-F238E27FC236}">
                <a16:creationId xmlns:a16="http://schemas.microsoft.com/office/drawing/2014/main" id="{F120B681-93D7-4B36-B585-2E7E9B896E06}"/>
              </a:ext>
            </a:extLst>
          </p:cNvPr>
          <p:cNvSpPr>
            <a:spLocks noChangeArrowheads="1"/>
          </p:cNvSpPr>
          <p:nvPr/>
        </p:nvSpPr>
        <p:spPr bwMode="auto">
          <a:xfrm>
            <a:off x="6629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6501" name="AutoShape 5">
            <a:hlinkClick r:id="rId2" action="ppaction://hlinksldjump" highlightClick="1"/>
            <a:extLst>
              <a:ext uri="{FF2B5EF4-FFF2-40B4-BE49-F238E27FC236}">
                <a16:creationId xmlns:a16="http://schemas.microsoft.com/office/drawing/2014/main" id="{8EC518F1-ADBB-4E39-AB7D-C315DA07A171}"/>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CC3D5945-D1CF-4558-BA94-D31B17300B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30" name="AutoShape 2">
            <a:extLst>
              <a:ext uri="{FF2B5EF4-FFF2-40B4-BE49-F238E27FC236}">
                <a16:creationId xmlns:a16="http://schemas.microsoft.com/office/drawing/2014/main" id="{E385B411-91BC-47A9-B354-C8A7B0DD3A56}"/>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$4,000</a:t>
            </a:r>
            <a:endParaRPr lang="en-US" altLang="en-US" dirty="0"/>
          </a:p>
        </p:txBody>
      </p:sp>
      <p:sp>
        <p:nvSpPr>
          <p:cNvPr id="107523" name="AutoShape 3">
            <a:extLst>
              <a:ext uri="{FF2B5EF4-FFF2-40B4-BE49-F238E27FC236}">
                <a16:creationId xmlns:a16="http://schemas.microsoft.com/office/drawing/2014/main" id="{CB160378-8C33-4E30-8DA4-24AB2FF3BB70}"/>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7524" name="AutoShape 4">
            <a:extLst>
              <a:ext uri="{FF2B5EF4-FFF2-40B4-BE49-F238E27FC236}">
                <a16:creationId xmlns:a16="http://schemas.microsoft.com/office/drawing/2014/main" id="{075AA0C2-3EAF-4B8C-917C-1AE3980385FA}"/>
              </a:ext>
            </a:extLst>
          </p:cNvPr>
          <p:cNvSpPr>
            <a:spLocks noChangeArrowheads="1"/>
          </p:cNvSpPr>
          <p:nvPr/>
        </p:nvSpPr>
        <p:spPr bwMode="auto">
          <a:xfrm>
            <a:off x="6629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7525" name="AutoShape 5">
            <a:hlinkClick r:id="rId2" action="ppaction://hlinksldjump" highlightClick="1"/>
            <a:extLst>
              <a:ext uri="{FF2B5EF4-FFF2-40B4-BE49-F238E27FC236}">
                <a16:creationId xmlns:a16="http://schemas.microsoft.com/office/drawing/2014/main" id="{F378F2AD-8085-4047-95AD-33BE3D213595}"/>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838AFF15-91DB-4F59-BF05-77383FCC0E4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4754" name="AutoShape 2">
            <a:extLst>
              <a:ext uri="{FF2B5EF4-FFF2-40B4-BE49-F238E27FC236}">
                <a16:creationId xmlns:a16="http://schemas.microsoft.com/office/drawing/2014/main" id="{0EB5D079-7888-4126-B56E-92E78DC4A398}"/>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$8,000</a:t>
            </a:r>
            <a:endParaRPr lang="en-US" altLang="en-US" dirty="0"/>
          </a:p>
        </p:txBody>
      </p:sp>
      <p:sp>
        <p:nvSpPr>
          <p:cNvPr id="108547" name="AutoShape 3">
            <a:extLst>
              <a:ext uri="{FF2B5EF4-FFF2-40B4-BE49-F238E27FC236}">
                <a16:creationId xmlns:a16="http://schemas.microsoft.com/office/drawing/2014/main" id="{6E125063-A26E-45AB-85EF-F882B88BCBB2}"/>
              </a:ext>
            </a:extLst>
          </p:cNvPr>
          <p:cNvSpPr>
            <a:spLocks noChangeArrowheads="1"/>
          </p:cNvSpPr>
          <p:nvPr/>
        </p:nvSpPr>
        <p:spPr bwMode="auto">
          <a:xfrm>
            <a:off x="22860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8548" name="AutoShape 4">
            <a:extLst>
              <a:ext uri="{FF2B5EF4-FFF2-40B4-BE49-F238E27FC236}">
                <a16:creationId xmlns:a16="http://schemas.microsoft.com/office/drawing/2014/main" id="{8FBCDDAC-A7EC-4C53-ADD7-AF5CEBA6C8F2}"/>
              </a:ext>
            </a:extLst>
          </p:cNvPr>
          <p:cNvSpPr>
            <a:spLocks noChangeArrowheads="1"/>
          </p:cNvSpPr>
          <p:nvPr/>
        </p:nvSpPr>
        <p:spPr bwMode="auto">
          <a:xfrm>
            <a:off x="6629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8549" name="AutoShape 5">
            <a:hlinkClick r:id="rId2" action="ppaction://hlinksldjump" highlightClick="1"/>
            <a:extLst>
              <a:ext uri="{FF2B5EF4-FFF2-40B4-BE49-F238E27FC236}">
                <a16:creationId xmlns:a16="http://schemas.microsoft.com/office/drawing/2014/main" id="{DB5A6882-E378-45A2-945A-26AA5D1F2F96}"/>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0D1319B6-0E0A-40FA-BC29-7E0CED3E28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AutoShape 6">
            <a:extLst>
              <a:ext uri="{FF2B5EF4-FFF2-40B4-BE49-F238E27FC236}">
                <a16:creationId xmlns:a16="http://schemas.microsoft.com/office/drawing/2014/main" id="{C5A846AF-BA87-4D6A-B49B-BAA2A0820C4F}"/>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127" name="Text Box 7">
            <a:extLst>
              <a:ext uri="{FF2B5EF4-FFF2-40B4-BE49-F238E27FC236}">
                <a16:creationId xmlns:a16="http://schemas.microsoft.com/office/drawing/2014/main" id="{2F4CBB52-79C4-43F9-9814-CFD3FF451FB2}"/>
              </a:ext>
            </a:extLst>
          </p:cNvPr>
          <p:cNvSpPr txBox="1">
            <a:spLocks noChangeArrowheads="1"/>
          </p:cNvSpPr>
          <p:nvPr/>
        </p:nvSpPr>
        <p:spPr bwMode="auto">
          <a:xfrm>
            <a:off x="685800" y="4800600"/>
            <a:ext cx="12202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1</a:t>
            </a:r>
          </a:p>
        </p:txBody>
      </p:sp>
      <p:sp>
        <p:nvSpPr>
          <p:cNvPr id="9220" name="Line 8">
            <a:extLst>
              <a:ext uri="{FF2B5EF4-FFF2-40B4-BE49-F238E27FC236}">
                <a16:creationId xmlns:a16="http://schemas.microsoft.com/office/drawing/2014/main" id="{143CA583-6863-4423-AAD9-A4629A15909F}"/>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1" name="Line 9">
            <a:extLst>
              <a:ext uri="{FF2B5EF4-FFF2-40B4-BE49-F238E27FC236}">
                <a16:creationId xmlns:a16="http://schemas.microsoft.com/office/drawing/2014/main" id="{8991D6ED-9A04-410A-AD67-EA801E82D7CE}"/>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2" name="Line 10">
            <a:extLst>
              <a:ext uri="{FF2B5EF4-FFF2-40B4-BE49-F238E27FC236}">
                <a16:creationId xmlns:a16="http://schemas.microsoft.com/office/drawing/2014/main" id="{DA03FE8C-857E-42BD-9C98-6123B2043566}"/>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3" name="Line 11">
            <a:extLst>
              <a:ext uri="{FF2B5EF4-FFF2-40B4-BE49-F238E27FC236}">
                <a16:creationId xmlns:a16="http://schemas.microsoft.com/office/drawing/2014/main" id="{81098ECA-3012-42D4-8E3F-0B1C01277C79}"/>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4" name="Line 12">
            <a:extLst>
              <a:ext uri="{FF2B5EF4-FFF2-40B4-BE49-F238E27FC236}">
                <a16:creationId xmlns:a16="http://schemas.microsoft.com/office/drawing/2014/main" id="{0324099B-0C43-472E-9052-92093C45660E}"/>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25" name="Line 13">
            <a:extLst>
              <a:ext uri="{FF2B5EF4-FFF2-40B4-BE49-F238E27FC236}">
                <a16:creationId xmlns:a16="http://schemas.microsoft.com/office/drawing/2014/main" id="{BDC82B07-7D68-4463-895A-1A0A0D3EBC92}"/>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9226" name="Group 14">
            <a:extLst>
              <a:ext uri="{FF2B5EF4-FFF2-40B4-BE49-F238E27FC236}">
                <a16:creationId xmlns:a16="http://schemas.microsoft.com/office/drawing/2014/main" id="{436BACAF-47CF-466D-A7EF-230528F0D589}"/>
              </a:ext>
            </a:extLst>
          </p:cNvPr>
          <p:cNvGrpSpPr>
            <a:grpSpLocks/>
          </p:cNvGrpSpPr>
          <p:nvPr/>
        </p:nvGrpSpPr>
        <p:grpSpPr bwMode="auto">
          <a:xfrm>
            <a:off x="0" y="609600"/>
            <a:ext cx="9144000" cy="3200400"/>
            <a:chOff x="0" y="768"/>
            <a:chExt cx="5760" cy="2016"/>
          </a:xfrm>
        </p:grpSpPr>
        <p:sp>
          <p:nvSpPr>
            <p:cNvPr id="9242" name="AutoShape 15">
              <a:extLst>
                <a:ext uri="{FF2B5EF4-FFF2-40B4-BE49-F238E27FC236}">
                  <a16:creationId xmlns:a16="http://schemas.microsoft.com/office/drawing/2014/main" id="{279B6CA2-17FF-4DBD-8362-9E4BC9418A38}"/>
                </a:ext>
              </a:extLst>
            </p:cNvPr>
            <p:cNvSpPr>
              <a:spLocks noChangeArrowheads="1"/>
            </p:cNvSpPr>
            <p:nvPr/>
          </p:nvSpPr>
          <p:spPr bwMode="auto">
            <a:xfrm>
              <a:off x="144" y="768"/>
              <a:ext cx="5472" cy="2016"/>
            </a:xfrm>
            <a:prstGeom prst="hexagon">
              <a:avLst>
                <a:gd name="adj" fmla="val 32446"/>
                <a:gd name="vf" fmla="val 115470"/>
              </a:avLst>
            </a:prstGeom>
            <a:solidFill>
              <a:srgbClr val="5B89C1"/>
            </a:solid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9243" name="Line 16">
              <a:extLst>
                <a:ext uri="{FF2B5EF4-FFF2-40B4-BE49-F238E27FC236}">
                  <a16:creationId xmlns:a16="http://schemas.microsoft.com/office/drawing/2014/main" id="{30617778-A44B-43C9-BAA4-6E8D97BC2B43}"/>
                </a:ext>
              </a:extLst>
            </p:cNvPr>
            <p:cNvSpPr>
              <a:spLocks noChangeShapeType="1"/>
            </p:cNvSpPr>
            <p:nvPr/>
          </p:nvSpPr>
          <p:spPr bwMode="auto">
            <a:xfrm>
              <a:off x="5616" y="1776"/>
              <a:ext cx="144" cy="0"/>
            </a:xfrm>
            <a:prstGeom prst="line">
              <a:avLst/>
            </a:prstGeom>
            <a:noFill/>
            <a:ln w="635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9244" name="Line 17">
              <a:extLst>
                <a:ext uri="{FF2B5EF4-FFF2-40B4-BE49-F238E27FC236}">
                  <a16:creationId xmlns:a16="http://schemas.microsoft.com/office/drawing/2014/main" id="{4B7B0C71-666E-4622-AAE2-A9754C07E22E}"/>
                </a:ext>
              </a:extLst>
            </p:cNvPr>
            <p:cNvSpPr>
              <a:spLocks noChangeShapeType="1"/>
            </p:cNvSpPr>
            <p:nvPr/>
          </p:nvSpPr>
          <p:spPr bwMode="auto">
            <a:xfrm>
              <a:off x="0" y="1776"/>
              <a:ext cx="144" cy="0"/>
            </a:xfrm>
            <a:prstGeom prst="line">
              <a:avLst/>
            </a:prstGeom>
            <a:noFill/>
            <a:ln w="635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pic>
        <p:nvPicPr>
          <p:cNvPr id="9227" name="Picture 18" descr="C:\WINDOWS\Desktop\REAL Millionaire Template\5050.gif">
            <a:hlinkClick r:id="rId5" action="ppaction://hlinksldjump"/>
            <a:extLst>
              <a:ext uri="{FF2B5EF4-FFF2-40B4-BE49-F238E27FC236}">
                <a16:creationId xmlns:a16="http://schemas.microsoft.com/office/drawing/2014/main" id="{35AE792C-7C3F-4D98-BDCE-ED886D657A6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8" name="Picture 19" descr="C:\WINDOWS\Desktop\REAL Millionaire Template\phone.gif">
            <a:hlinkClick r:id="rId7" action="ppaction://hlinksldjump"/>
            <a:extLst>
              <a:ext uri="{FF2B5EF4-FFF2-40B4-BE49-F238E27FC236}">
                <a16:creationId xmlns:a16="http://schemas.microsoft.com/office/drawing/2014/main" id="{9E7B3196-DAA9-4836-84FC-686A8AE3CB77}"/>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9" name="Picture 20" descr="C:\WINDOWS\Desktop\REAL Millionaire Template\audience.gif">
            <a:hlinkClick r:id="rId9" action="ppaction://hlinksldjump"/>
            <a:extLst>
              <a:ext uri="{FF2B5EF4-FFF2-40B4-BE49-F238E27FC236}">
                <a16:creationId xmlns:a16="http://schemas.microsoft.com/office/drawing/2014/main" id="{709A13BB-2EAC-4ECA-A6E6-3E1FDCEFC593}"/>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41" name="Text Box 21">
            <a:extLst>
              <a:ext uri="{FF2B5EF4-FFF2-40B4-BE49-F238E27FC236}">
                <a16:creationId xmlns:a16="http://schemas.microsoft.com/office/drawing/2014/main" id="{0EA8A590-D9D6-4E6F-86EA-90C828896D45}"/>
              </a:ext>
            </a:extLst>
          </p:cNvPr>
          <p:cNvSpPr txBox="1">
            <a:spLocks noChangeArrowheads="1"/>
          </p:cNvSpPr>
          <p:nvPr/>
        </p:nvSpPr>
        <p:spPr bwMode="auto">
          <a:xfrm>
            <a:off x="1188701" y="1052444"/>
            <a:ext cx="68580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80% of a child’s brain development occurs by what age?</a:t>
            </a:r>
          </a:p>
        </p:txBody>
      </p:sp>
      <p:sp>
        <p:nvSpPr>
          <p:cNvPr id="9231" name="AutoShape 22">
            <a:extLst>
              <a:ext uri="{FF2B5EF4-FFF2-40B4-BE49-F238E27FC236}">
                <a16:creationId xmlns:a16="http://schemas.microsoft.com/office/drawing/2014/main" id="{F8332DCF-5BA2-45B7-B21E-76C5A908BA0E}"/>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143" name="Text Box 23">
            <a:extLst>
              <a:ext uri="{FF2B5EF4-FFF2-40B4-BE49-F238E27FC236}">
                <a16:creationId xmlns:a16="http://schemas.microsoft.com/office/drawing/2014/main" id="{2D7D60F5-267E-4DC5-B0E8-AEEFB15A267A}"/>
              </a:ext>
            </a:extLst>
          </p:cNvPr>
          <p:cNvSpPr txBox="1">
            <a:spLocks noChangeArrowheads="1"/>
          </p:cNvSpPr>
          <p:nvPr/>
        </p:nvSpPr>
        <p:spPr bwMode="auto">
          <a:xfrm>
            <a:off x="4724400" y="4800600"/>
            <a:ext cx="120719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5</a:t>
            </a:r>
          </a:p>
        </p:txBody>
      </p:sp>
      <p:sp>
        <p:nvSpPr>
          <p:cNvPr id="9233" name="AutoShape 24">
            <a:extLst>
              <a:ext uri="{FF2B5EF4-FFF2-40B4-BE49-F238E27FC236}">
                <a16:creationId xmlns:a16="http://schemas.microsoft.com/office/drawing/2014/main" id="{ABA56793-ECD3-4AF3-BE2A-8C433CF36A4D}"/>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145" name="Text Box 25">
            <a:extLst>
              <a:ext uri="{FF2B5EF4-FFF2-40B4-BE49-F238E27FC236}">
                <a16:creationId xmlns:a16="http://schemas.microsoft.com/office/drawing/2014/main" id="{6A11F2E4-A790-474C-803B-FBC1EB84097D}"/>
              </a:ext>
            </a:extLst>
          </p:cNvPr>
          <p:cNvSpPr txBox="1">
            <a:spLocks noChangeArrowheads="1"/>
          </p:cNvSpPr>
          <p:nvPr/>
        </p:nvSpPr>
        <p:spPr bwMode="auto">
          <a:xfrm>
            <a:off x="685800" y="5791200"/>
            <a:ext cx="121225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3</a:t>
            </a:r>
          </a:p>
        </p:txBody>
      </p:sp>
      <p:sp>
        <p:nvSpPr>
          <p:cNvPr id="9235" name="AutoShape 26">
            <a:extLst>
              <a:ext uri="{FF2B5EF4-FFF2-40B4-BE49-F238E27FC236}">
                <a16:creationId xmlns:a16="http://schemas.microsoft.com/office/drawing/2014/main" id="{3DBD48F5-5AAA-4D91-9970-E96677CCC71C}"/>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5147" name="Text Box 27">
            <a:extLst>
              <a:ext uri="{FF2B5EF4-FFF2-40B4-BE49-F238E27FC236}">
                <a16:creationId xmlns:a16="http://schemas.microsoft.com/office/drawing/2014/main" id="{C21F07E9-2219-4702-BB34-2C3BA63BBEB0}"/>
              </a:ext>
            </a:extLst>
          </p:cNvPr>
          <p:cNvSpPr txBox="1">
            <a:spLocks noChangeArrowheads="1"/>
          </p:cNvSpPr>
          <p:nvPr/>
        </p:nvSpPr>
        <p:spPr bwMode="auto">
          <a:xfrm>
            <a:off x="4724400" y="5791200"/>
            <a:ext cx="12057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Age 7</a:t>
            </a:r>
          </a:p>
        </p:txBody>
      </p:sp>
      <p:sp>
        <p:nvSpPr>
          <p:cNvPr id="9237" name="AutoShape 30">
            <a:hlinkClick r:id="rId11" action="ppaction://hlinksldjump" highlightClick="1"/>
            <a:extLst>
              <a:ext uri="{FF2B5EF4-FFF2-40B4-BE49-F238E27FC236}">
                <a16:creationId xmlns:a16="http://schemas.microsoft.com/office/drawing/2014/main" id="{44C22F4D-84D6-4224-B64B-6466CE280BAC}"/>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152" name="millionaire1.wav">
            <a:hlinkClick r:id="" action="ppaction://media"/>
            <a:extLst>
              <a:ext uri="{FF2B5EF4-FFF2-40B4-BE49-F238E27FC236}">
                <a16:creationId xmlns:a16="http://schemas.microsoft.com/office/drawing/2014/main" id="{83823A33-6E0E-4D52-8820-FF44F463A354}"/>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39" name="Rectangle 33">
            <a:extLst>
              <a:ext uri="{FF2B5EF4-FFF2-40B4-BE49-F238E27FC236}">
                <a16:creationId xmlns:a16="http://schemas.microsoft.com/office/drawing/2014/main" id="{A99FF276-9CF4-45A0-BF50-4F982EBBE950}"/>
              </a:ext>
            </a:extLst>
          </p:cNvPr>
          <p:cNvSpPr>
            <a:spLocks noChangeArrowheads="1"/>
          </p:cNvSpPr>
          <p:nvPr/>
        </p:nvSpPr>
        <p:spPr bwMode="auto">
          <a:xfrm>
            <a:off x="114300" y="-1905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5155" name="mill_lets_see.wav">
            <a:hlinkClick r:id="" action="ppaction://media"/>
            <a:extLst>
              <a:ext uri="{FF2B5EF4-FFF2-40B4-BE49-F238E27FC236}">
                <a16:creationId xmlns:a16="http://schemas.microsoft.com/office/drawing/2014/main" id="{24CBDD2E-1FE9-4641-98CE-A3C857B02ACE}"/>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41" name="Rectangle 36">
            <a:extLst>
              <a:ext uri="{FF2B5EF4-FFF2-40B4-BE49-F238E27FC236}">
                <a16:creationId xmlns:a16="http://schemas.microsoft.com/office/drawing/2014/main" id="{4E5EF43B-6988-4928-9B99-62C5BE73EDBC}"/>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7DF4973D-2221-490D-B115-C8F30859B4BC}"/>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5155"/>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5152"/>
                                        </p:tgtEl>
                                      </p:cBhvr>
                                    </p:cmd>
                                  </p:childTnLst>
                                </p:cTn>
                              </p:par>
                              <p:par>
                                <p:cTn id="10" presetID="1" presetClass="entr" presetSubtype="0" fill="hold" grpId="0" nodeType="withEffect">
                                  <p:stCondLst>
                                    <p:cond delay="0"/>
                                  </p:stCondLst>
                                  <p:childTnLst>
                                    <p:set>
                                      <p:cBhvr>
                                        <p:cTn id="11" dur="1" fill="hold">
                                          <p:stCondLst>
                                            <p:cond delay="499"/>
                                          </p:stCondLst>
                                        </p:cTn>
                                        <p:tgtEl>
                                          <p:spTgt spid="5141"/>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5127"/>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5143"/>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5145"/>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51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5155"/>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5152"/>
                </p:tgtEl>
              </p:cMediaNode>
            </p:audio>
          </p:childTnLst>
        </p:cTn>
      </p:par>
    </p:tnLst>
    <p:bldLst>
      <p:bldP spid="5127" grpId="0" autoUpdateAnimBg="0"/>
      <p:bldP spid="5141" grpId="0" autoUpdateAnimBg="0"/>
      <p:bldP spid="5143" grpId="0" autoUpdateAnimBg="0"/>
      <p:bldP spid="5145" grpId="0" autoUpdateAnimBg="0"/>
      <p:bldP spid="5147" grpId="0"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AutoShape 2">
            <a:extLst>
              <a:ext uri="{FF2B5EF4-FFF2-40B4-BE49-F238E27FC236}">
                <a16:creationId xmlns:a16="http://schemas.microsoft.com/office/drawing/2014/main" id="{6542FE84-1505-4115-8C90-430A7E4DAE66}"/>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$16,000</a:t>
            </a:r>
            <a:endParaRPr lang="en-US" altLang="en-US" dirty="0"/>
          </a:p>
        </p:txBody>
      </p:sp>
      <p:sp>
        <p:nvSpPr>
          <p:cNvPr id="109571" name="AutoShape 3">
            <a:extLst>
              <a:ext uri="{FF2B5EF4-FFF2-40B4-BE49-F238E27FC236}">
                <a16:creationId xmlns:a16="http://schemas.microsoft.com/office/drawing/2014/main" id="{EDCCD810-292E-4765-A3EC-36892B9D2416}"/>
              </a:ext>
            </a:extLst>
          </p:cNvPr>
          <p:cNvSpPr>
            <a:spLocks noChangeArrowheads="1"/>
          </p:cNvSpPr>
          <p:nvPr/>
        </p:nvSpPr>
        <p:spPr bwMode="auto">
          <a:xfrm>
            <a:off x="19812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9572" name="AutoShape 4">
            <a:extLst>
              <a:ext uri="{FF2B5EF4-FFF2-40B4-BE49-F238E27FC236}">
                <a16:creationId xmlns:a16="http://schemas.microsoft.com/office/drawing/2014/main" id="{81CC59A2-84E6-4CB6-9B28-10312C821AA6}"/>
              </a:ext>
            </a:extLst>
          </p:cNvPr>
          <p:cNvSpPr>
            <a:spLocks noChangeArrowheads="1"/>
          </p:cNvSpPr>
          <p:nvPr/>
        </p:nvSpPr>
        <p:spPr bwMode="auto">
          <a:xfrm>
            <a:off x="69342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09573" name="AutoShape 5">
            <a:hlinkClick r:id="rId2" action="ppaction://hlinksldjump" highlightClick="1"/>
            <a:extLst>
              <a:ext uri="{FF2B5EF4-FFF2-40B4-BE49-F238E27FC236}">
                <a16:creationId xmlns:a16="http://schemas.microsoft.com/office/drawing/2014/main" id="{C2CA6B77-6C3A-4DD7-8646-1862A31E6626}"/>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4191CDA7-D5EC-45DA-BBD0-10E7133E289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6802" name="AutoShape 2">
            <a:extLst>
              <a:ext uri="{FF2B5EF4-FFF2-40B4-BE49-F238E27FC236}">
                <a16:creationId xmlns:a16="http://schemas.microsoft.com/office/drawing/2014/main" id="{A9B4D0E8-3F28-40E9-ACA0-46727762EF4F}"/>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a:solidFill>
                  <a:srgbClr val="FFFFCC"/>
                </a:solidFill>
                <a:latin typeface="Clarendon Extended" pitchFamily="18" charset="0"/>
              </a:rPr>
              <a:t>$32,000</a:t>
            </a:r>
            <a:endParaRPr lang="en-US" altLang="en-US"/>
          </a:p>
        </p:txBody>
      </p:sp>
      <p:sp>
        <p:nvSpPr>
          <p:cNvPr id="110595" name="AutoShape 3">
            <a:extLst>
              <a:ext uri="{FF2B5EF4-FFF2-40B4-BE49-F238E27FC236}">
                <a16:creationId xmlns:a16="http://schemas.microsoft.com/office/drawing/2014/main" id="{A78525B7-6E9E-4748-A201-49D6BDAC5E7B}"/>
              </a:ext>
            </a:extLst>
          </p:cNvPr>
          <p:cNvSpPr>
            <a:spLocks noChangeArrowheads="1"/>
          </p:cNvSpPr>
          <p:nvPr/>
        </p:nvSpPr>
        <p:spPr bwMode="auto">
          <a:xfrm>
            <a:off x="1676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0596" name="AutoShape 4">
            <a:extLst>
              <a:ext uri="{FF2B5EF4-FFF2-40B4-BE49-F238E27FC236}">
                <a16:creationId xmlns:a16="http://schemas.microsoft.com/office/drawing/2014/main" id="{96AC8BE6-C596-4B60-B839-51F2BB81CD27}"/>
              </a:ext>
            </a:extLst>
          </p:cNvPr>
          <p:cNvSpPr>
            <a:spLocks noChangeArrowheads="1"/>
          </p:cNvSpPr>
          <p:nvPr/>
        </p:nvSpPr>
        <p:spPr bwMode="auto">
          <a:xfrm>
            <a:off x="70866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0597" name="AutoShape 5">
            <a:hlinkClick r:id="rId2" action="ppaction://hlinksldjump" highlightClick="1"/>
            <a:extLst>
              <a:ext uri="{FF2B5EF4-FFF2-40B4-BE49-F238E27FC236}">
                <a16:creationId xmlns:a16="http://schemas.microsoft.com/office/drawing/2014/main" id="{76F848C5-0C0C-41A4-8D14-C3A58FB2A985}"/>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452387D7-B78F-46C4-96E7-208EFB9DABB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7826" name="AutoShape 2">
            <a:extLst>
              <a:ext uri="{FF2B5EF4-FFF2-40B4-BE49-F238E27FC236}">
                <a16:creationId xmlns:a16="http://schemas.microsoft.com/office/drawing/2014/main" id="{ACA3CFD6-BA67-4BD9-AD0B-1CE3C2713431}"/>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$64,000</a:t>
            </a:r>
            <a:endParaRPr lang="en-US" altLang="en-US" dirty="0"/>
          </a:p>
        </p:txBody>
      </p:sp>
      <p:sp>
        <p:nvSpPr>
          <p:cNvPr id="111619" name="AutoShape 3">
            <a:extLst>
              <a:ext uri="{FF2B5EF4-FFF2-40B4-BE49-F238E27FC236}">
                <a16:creationId xmlns:a16="http://schemas.microsoft.com/office/drawing/2014/main" id="{0C4FEA8E-D814-4596-B7EE-A14FB5CA0890}"/>
              </a:ext>
            </a:extLst>
          </p:cNvPr>
          <p:cNvSpPr>
            <a:spLocks noChangeArrowheads="1"/>
          </p:cNvSpPr>
          <p:nvPr/>
        </p:nvSpPr>
        <p:spPr bwMode="auto">
          <a:xfrm>
            <a:off x="1676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1620" name="AutoShape 4">
            <a:extLst>
              <a:ext uri="{FF2B5EF4-FFF2-40B4-BE49-F238E27FC236}">
                <a16:creationId xmlns:a16="http://schemas.microsoft.com/office/drawing/2014/main" id="{E7F104E9-D00F-4983-85BB-037190B2DDBB}"/>
              </a:ext>
            </a:extLst>
          </p:cNvPr>
          <p:cNvSpPr>
            <a:spLocks noChangeArrowheads="1"/>
          </p:cNvSpPr>
          <p:nvPr/>
        </p:nvSpPr>
        <p:spPr bwMode="auto">
          <a:xfrm>
            <a:off x="71628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1621" name="AutoShape 5">
            <a:hlinkClick r:id="rId2" action="ppaction://hlinksldjump" highlightClick="1"/>
            <a:extLst>
              <a:ext uri="{FF2B5EF4-FFF2-40B4-BE49-F238E27FC236}">
                <a16:creationId xmlns:a16="http://schemas.microsoft.com/office/drawing/2014/main" id="{6295C92A-3D4B-487F-ADBC-FB5A1AD8A4A6}"/>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95D7EEFF-4C39-4878-9D5E-113A847A54C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AutoShape 2">
            <a:extLst>
              <a:ext uri="{FF2B5EF4-FFF2-40B4-BE49-F238E27FC236}">
                <a16:creationId xmlns:a16="http://schemas.microsoft.com/office/drawing/2014/main" id="{49C09306-D873-4D91-A5F9-153E5F658EE6}"/>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$125,000</a:t>
            </a:r>
            <a:endParaRPr lang="en-US" altLang="en-US" dirty="0"/>
          </a:p>
        </p:txBody>
      </p:sp>
      <p:sp>
        <p:nvSpPr>
          <p:cNvPr id="112643" name="AutoShape 3">
            <a:extLst>
              <a:ext uri="{FF2B5EF4-FFF2-40B4-BE49-F238E27FC236}">
                <a16:creationId xmlns:a16="http://schemas.microsoft.com/office/drawing/2014/main" id="{B8DFD2D2-B6C0-48D1-8DFD-5DD761ECABF2}"/>
              </a:ext>
            </a:extLst>
          </p:cNvPr>
          <p:cNvSpPr>
            <a:spLocks noChangeArrowheads="1"/>
          </p:cNvSpPr>
          <p:nvPr/>
        </p:nvSpPr>
        <p:spPr bwMode="auto">
          <a:xfrm>
            <a:off x="14478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2644" name="AutoShape 4">
            <a:extLst>
              <a:ext uri="{FF2B5EF4-FFF2-40B4-BE49-F238E27FC236}">
                <a16:creationId xmlns:a16="http://schemas.microsoft.com/office/drawing/2014/main" id="{65D902CD-3EBC-40A6-A40D-1016A5703B21}"/>
              </a:ext>
            </a:extLst>
          </p:cNvPr>
          <p:cNvSpPr>
            <a:spLocks noChangeArrowheads="1"/>
          </p:cNvSpPr>
          <p:nvPr/>
        </p:nvSpPr>
        <p:spPr bwMode="auto">
          <a:xfrm>
            <a:off x="7391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2645" name="AutoShape 5">
            <a:hlinkClick r:id="rId2" action="ppaction://hlinksldjump" highlightClick="1"/>
            <a:extLst>
              <a:ext uri="{FF2B5EF4-FFF2-40B4-BE49-F238E27FC236}">
                <a16:creationId xmlns:a16="http://schemas.microsoft.com/office/drawing/2014/main" id="{C5CE2C23-79C1-4108-98B6-00D9D81DCED1}"/>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CB37822D-5E78-477C-AB14-8F2C7A9F08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9874" name="AutoShape 2">
            <a:extLst>
              <a:ext uri="{FF2B5EF4-FFF2-40B4-BE49-F238E27FC236}">
                <a16:creationId xmlns:a16="http://schemas.microsoft.com/office/drawing/2014/main" id="{C7456D8C-EBCD-4010-904C-AFCDCB313A00}"/>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$250,000</a:t>
            </a:r>
            <a:endParaRPr lang="en-US" altLang="en-US" dirty="0"/>
          </a:p>
        </p:txBody>
      </p:sp>
      <p:sp>
        <p:nvSpPr>
          <p:cNvPr id="113667" name="AutoShape 3">
            <a:extLst>
              <a:ext uri="{FF2B5EF4-FFF2-40B4-BE49-F238E27FC236}">
                <a16:creationId xmlns:a16="http://schemas.microsoft.com/office/drawing/2014/main" id="{C629B6B8-4CCB-4D25-B859-D67342B3689E}"/>
              </a:ext>
            </a:extLst>
          </p:cNvPr>
          <p:cNvSpPr>
            <a:spLocks noChangeArrowheads="1"/>
          </p:cNvSpPr>
          <p:nvPr/>
        </p:nvSpPr>
        <p:spPr bwMode="auto">
          <a:xfrm>
            <a:off x="14478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3668" name="AutoShape 4">
            <a:extLst>
              <a:ext uri="{FF2B5EF4-FFF2-40B4-BE49-F238E27FC236}">
                <a16:creationId xmlns:a16="http://schemas.microsoft.com/office/drawing/2014/main" id="{B6CC43A1-8C11-4EA2-AD61-832C200565A6}"/>
              </a:ext>
            </a:extLst>
          </p:cNvPr>
          <p:cNvSpPr>
            <a:spLocks noChangeArrowheads="1"/>
          </p:cNvSpPr>
          <p:nvPr/>
        </p:nvSpPr>
        <p:spPr bwMode="auto">
          <a:xfrm>
            <a:off x="7391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3669" name="AutoShape 5">
            <a:hlinkClick r:id="rId2" action="ppaction://hlinksldjump" highlightClick="1"/>
            <a:extLst>
              <a:ext uri="{FF2B5EF4-FFF2-40B4-BE49-F238E27FC236}">
                <a16:creationId xmlns:a16="http://schemas.microsoft.com/office/drawing/2014/main" id="{142E91D3-77F8-4FC1-87AC-6E6D9A9CDF62}"/>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68079E85-7507-44C1-8794-7D3C690706A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AutoShape 2">
            <a:extLst>
              <a:ext uri="{FF2B5EF4-FFF2-40B4-BE49-F238E27FC236}">
                <a16:creationId xmlns:a16="http://schemas.microsoft.com/office/drawing/2014/main" id="{AAFB8A37-0337-463F-9F9C-67D18763B911}"/>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rgbClr val="2E4561"/>
              </a:gs>
              <a:gs pos="100000">
                <a:schemeClr val="tx1"/>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dirty="0">
                <a:latin typeface="Clarendon Extended" pitchFamily="18" charset="0"/>
              </a:rPr>
              <a:t>$500,000</a:t>
            </a:r>
            <a:endParaRPr lang="en-US" altLang="en-US" dirty="0"/>
          </a:p>
        </p:txBody>
      </p:sp>
      <p:sp>
        <p:nvSpPr>
          <p:cNvPr id="114691" name="AutoShape 3">
            <a:extLst>
              <a:ext uri="{FF2B5EF4-FFF2-40B4-BE49-F238E27FC236}">
                <a16:creationId xmlns:a16="http://schemas.microsoft.com/office/drawing/2014/main" id="{A6E2EEC2-6115-4BC4-A612-0FD1FAB00CA8}"/>
              </a:ext>
            </a:extLst>
          </p:cNvPr>
          <p:cNvSpPr>
            <a:spLocks noChangeArrowheads="1"/>
          </p:cNvSpPr>
          <p:nvPr/>
        </p:nvSpPr>
        <p:spPr bwMode="auto">
          <a:xfrm>
            <a:off x="14478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4692" name="AutoShape 4">
            <a:extLst>
              <a:ext uri="{FF2B5EF4-FFF2-40B4-BE49-F238E27FC236}">
                <a16:creationId xmlns:a16="http://schemas.microsoft.com/office/drawing/2014/main" id="{12FD2E07-DE5C-4675-BCED-5A50C4E08D2C}"/>
              </a:ext>
            </a:extLst>
          </p:cNvPr>
          <p:cNvSpPr>
            <a:spLocks noChangeArrowheads="1"/>
          </p:cNvSpPr>
          <p:nvPr/>
        </p:nvSpPr>
        <p:spPr bwMode="auto">
          <a:xfrm>
            <a:off x="73914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4693" name="AutoShape 5">
            <a:hlinkClick r:id="rId2" action="ppaction://hlinksldjump" highlightClick="1"/>
            <a:extLst>
              <a:ext uri="{FF2B5EF4-FFF2-40B4-BE49-F238E27FC236}">
                <a16:creationId xmlns:a16="http://schemas.microsoft.com/office/drawing/2014/main" id="{45AC0EB0-AA89-4C9E-B579-2820BFD6CAB5}"/>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B2DB52E1-F9E4-45EE-AB30-5DEF546EA57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AutoShape 2">
            <a:extLst>
              <a:ext uri="{FF2B5EF4-FFF2-40B4-BE49-F238E27FC236}">
                <a16:creationId xmlns:a16="http://schemas.microsoft.com/office/drawing/2014/main" id="{67092856-66B6-4421-A33B-ABA4DAA695F4}"/>
              </a:ext>
            </a:extLst>
          </p:cNvPr>
          <p:cNvSpPr>
            <a:spLocks noChangeArrowheads="1"/>
          </p:cNvSpPr>
          <p:nvPr/>
        </p:nvSpPr>
        <p:spPr bwMode="auto">
          <a:xfrm>
            <a:off x="381000" y="2286000"/>
            <a:ext cx="8534400" cy="2133600"/>
          </a:xfrm>
          <a:prstGeom prst="hexagon">
            <a:avLst>
              <a:gd name="adj" fmla="val 54759"/>
              <a:gd name="vf" fmla="val 115470"/>
            </a:avLst>
          </a:prstGeom>
          <a:gradFill rotWithShape="0">
            <a:gsLst>
              <a:gs pos="0">
                <a:srgbClr val="5B89C1"/>
              </a:gs>
              <a:gs pos="100000">
                <a:srgbClr val="00385F"/>
              </a:gs>
              <a:gs pos="100000">
                <a:schemeClr val="tx1">
                  <a:gamma/>
                  <a:tint val="60000"/>
                  <a:invGamma/>
                </a:schemeClr>
              </a:gs>
            </a:gsLst>
            <a:lin ang="5400000" scaled="1"/>
          </a:gradFill>
          <a:ln w="38100">
            <a:solidFill>
              <a:schemeClr val="bg1"/>
            </a:solidFill>
            <a:miter lim="800000"/>
            <a:headEnd/>
            <a:tailEnd/>
          </a:ln>
          <a:effectLst/>
        </p:spPr>
        <p:txBody>
          <a:bodyPr wrap="none" anchor="ctr"/>
          <a:lstStyle/>
          <a:p>
            <a:pPr algn="ctr">
              <a:defRPr/>
            </a:pPr>
            <a:r>
              <a:rPr lang="en-US" altLang="en-US" sz="6000">
                <a:solidFill>
                  <a:srgbClr val="FFFFCC"/>
                </a:solidFill>
                <a:latin typeface="Clarendon Extended" pitchFamily="18" charset="0"/>
              </a:rPr>
              <a:t>$1 MILLION</a:t>
            </a:r>
            <a:endParaRPr lang="en-US" altLang="en-US"/>
          </a:p>
        </p:txBody>
      </p:sp>
      <p:sp>
        <p:nvSpPr>
          <p:cNvPr id="115715" name="AutoShape 3">
            <a:extLst>
              <a:ext uri="{FF2B5EF4-FFF2-40B4-BE49-F238E27FC236}">
                <a16:creationId xmlns:a16="http://schemas.microsoft.com/office/drawing/2014/main" id="{4C8D3C0D-423E-44DF-8FDA-5DAF043C2B2A}"/>
              </a:ext>
            </a:extLst>
          </p:cNvPr>
          <p:cNvSpPr>
            <a:spLocks noChangeArrowheads="1"/>
          </p:cNvSpPr>
          <p:nvPr/>
        </p:nvSpPr>
        <p:spPr bwMode="auto">
          <a:xfrm>
            <a:off x="6096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5716" name="AutoShape 4">
            <a:extLst>
              <a:ext uri="{FF2B5EF4-FFF2-40B4-BE49-F238E27FC236}">
                <a16:creationId xmlns:a16="http://schemas.microsoft.com/office/drawing/2014/main" id="{138CDAB0-A1A0-4B21-8153-A28AAB2F89E4}"/>
              </a:ext>
            </a:extLst>
          </p:cNvPr>
          <p:cNvSpPr>
            <a:spLocks noChangeArrowheads="1"/>
          </p:cNvSpPr>
          <p:nvPr/>
        </p:nvSpPr>
        <p:spPr bwMode="auto">
          <a:xfrm>
            <a:off x="8305800" y="3124200"/>
            <a:ext cx="381000" cy="381000"/>
          </a:xfrm>
          <a:prstGeom prst="diamond">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115717" name="AutoShape 5">
            <a:hlinkClick r:id="rId2" action="ppaction://hlinksldjump" highlightClick="1"/>
            <a:extLst>
              <a:ext uri="{FF2B5EF4-FFF2-40B4-BE49-F238E27FC236}">
                <a16:creationId xmlns:a16="http://schemas.microsoft.com/office/drawing/2014/main" id="{46C9D955-EA0D-4D0C-B294-5C4B3D717267}"/>
              </a:ext>
            </a:extLst>
          </p:cNvPr>
          <p:cNvSpPr>
            <a:spLocks noChangeArrowheads="1"/>
          </p:cNvSpPr>
          <p:nvPr/>
        </p:nvSpPr>
        <p:spPr bwMode="auto">
          <a:xfrm>
            <a:off x="8534400" y="6248400"/>
            <a:ext cx="457200" cy="457200"/>
          </a:xfrm>
          <a:prstGeom prst="actionButtonHome">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 name="Picture 17" descr="image006">
            <a:extLst>
              <a:ext uri="{FF2B5EF4-FFF2-40B4-BE49-F238E27FC236}">
                <a16:creationId xmlns:a16="http://schemas.microsoft.com/office/drawing/2014/main" id="{5B5A9211-5F5F-4F51-B924-AFE49BFD63F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16801" name="Rectangle 143">
            <a:extLst>
              <a:ext uri="{FF2B5EF4-FFF2-40B4-BE49-F238E27FC236}">
                <a16:creationId xmlns:a16="http://schemas.microsoft.com/office/drawing/2014/main" id="{7BE3844B-0DB2-410C-8993-378129430E7A}"/>
              </a:ext>
            </a:extLst>
          </p:cNvPr>
          <p:cNvSpPr>
            <a:spLocks noChangeArrowheads="1"/>
          </p:cNvSpPr>
          <p:nvPr/>
        </p:nvSpPr>
        <p:spPr bwMode="auto">
          <a:xfrm>
            <a:off x="8458200" y="0"/>
            <a:ext cx="685800" cy="685800"/>
          </a:xfrm>
          <a:prstGeom prst="rect">
            <a:avLst/>
          </a:prstGeom>
          <a:solidFill>
            <a:schemeClr val="bg1"/>
          </a:solidFill>
          <a:ln>
            <a:noFill/>
          </a:ln>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3" name="Oval 3">
            <a:extLst>
              <a:ext uri="{FF2B5EF4-FFF2-40B4-BE49-F238E27FC236}">
                <a16:creationId xmlns:a16="http://schemas.microsoft.com/office/drawing/2014/main" id="{D193113C-183C-4BC4-9F9F-9D5341FD5D56}"/>
              </a:ext>
            </a:extLst>
          </p:cNvPr>
          <p:cNvSpPr>
            <a:spLocks noChangeArrowheads="1"/>
          </p:cNvSpPr>
          <p:nvPr/>
        </p:nvSpPr>
        <p:spPr bwMode="auto">
          <a:xfrm>
            <a:off x="4584700" y="31750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4" name="Oval 4">
            <a:extLst>
              <a:ext uri="{FF2B5EF4-FFF2-40B4-BE49-F238E27FC236}">
                <a16:creationId xmlns:a16="http://schemas.microsoft.com/office/drawing/2014/main" id="{5C2BC341-8A9B-4302-990D-64C84EFBAA2C}"/>
              </a:ext>
            </a:extLst>
          </p:cNvPr>
          <p:cNvSpPr>
            <a:spLocks noChangeArrowheads="1"/>
          </p:cNvSpPr>
          <p:nvPr/>
        </p:nvSpPr>
        <p:spPr bwMode="auto">
          <a:xfrm>
            <a:off x="5248275" y="392113"/>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5" name="Oval 5">
            <a:extLst>
              <a:ext uri="{FF2B5EF4-FFF2-40B4-BE49-F238E27FC236}">
                <a16:creationId xmlns:a16="http://schemas.microsoft.com/office/drawing/2014/main" id="{3CAB936C-840D-4811-8B74-7516654FFAEB}"/>
              </a:ext>
            </a:extLst>
          </p:cNvPr>
          <p:cNvSpPr>
            <a:spLocks noChangeArrowheads="1"/>
          </p:cNvSpPr>
          <p:nvPr/>
        </p:nvSpPr>
        <p:spPr bwMode="auto">
          <a:xfrm>
            <a:off x="5856288" y="55880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6" name="Oval 6">
            <a:extLst>
              <a:ext uri="{FF2B5EF4-FFF2-40B4-BE49-F238E27FC236}">
                <a16:creationId xmlns:a16="http://schemas.microsoft.com/office/drawing/2014/main" id="{230BC157-549D-4E9E-8896-7AAACE41C179}"/>
              </a:ext>
            </a:extLst>
          </p:cNvPr>
          <p:cNvSpPr>
            <a:spLocks noChangeArrowheads="1"/>
          </p:cNvSpPr>
          <p:nvPr/>
        </p:nvSpPr>
        <p:spPr bwMode="auto">
          <a:xfrm>
            <a:off x="6418263" y="86518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7" name="Oval 7">
            <a:extLst>
              <a:ext uri="{FF2B5EF4-FFF2-40B4-BE49-F238E27FC236}">
                <a16:creationId xmlns:a16="http://schemas.microsoft.com/office/drawing/2014/main" id="{741C0CD8-CA12-43C2-B61E-5BCFA9109EB7}"/>
              </a:ext>
            </a:extLst>
          </p:cNvPr>
          <p:cNvSpPr>
            <a:spLocks noChangeArrowheads="1"/>
          </p:cNvSpPr>
          <p:nvPr/>
        </p:nvSpPr>
        <p:spPr bwMode="auto">
          <a:xfrm>
            <a:off x="6897688" y="129698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8" name="Oval 8">
            <a:extLst>
              <a:ext uri="{FF2B5EF4-FFF2-40B4-BE49-F238E27FC236}">
                <a16:creationId xmlns:a16="http://schemas.microsoft.com/office/drawing/2014/main" id="{2B93103E-E424-4EB4-BC00-EFA5E93490B3}"/>
              </a:ext>
            </a:extLst>
          </p:cNvPr>
          <p:cNvSpPr>
            <a:spLocks noChangeArrowheads="1"/>
          </p:cNvSpPr>
          <p:nvPr/>
        </p:nvSpPr>
        <p:spPr bwMode="auto">
          <a:xfrm>
            <a:off x="7280275" y="180498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49" name="Oval 9">
            <a:extLst>
              <a:ext uri="{FF2B5EF4-FFF2-40B4-BE49-F238E27FC236}">
                <a16:creationId xmlns:a16="http://schemas.microsoft.com/office/drawing/2014/main" id="{12A01232-0F1B-4CD4-B88D-76F1BF673747}"/>
              </a:ext>
            </a:extLst>
          </p:cNvPr>
          <p:cNvSpPr>
            <a:spLocks noChangeArrowheads="1"/>
          </p:cNvSpPr>
          <p:nvPr/>
        </p:nvSpPr>
        <p:spPr bwMode="auto">
          <a:xfrm>
            <a:off x="7532688" y="239077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0" name="Oval 10">
            <a:extLst>
              <a:ext uri="{FF2B5EF4-FFF2-40B4-BE49-F238E27FC236}">
                <a16:creationId xmlns:a16="http://schemas.microsoft.com/office/drawing/2014/main" id="{4C73BFB2-8BCA-4E8A-B127-21E97BEDCE5F}"/>
              </a:ext>
            </a:extLst>
          </p:cNvPr>
          <p:cNvSpPr>
            <a:spLocks noChangeArrowheads="1"/>
          </p:cNvSpPr>
          <p:nvPr/>
        </p:nvSpPr>
        <p:spPr bwMode="auto">
          <a:xfrm>
            <a:off x="7672388" y="3027363"/>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1" name="Oval 23">
            <a:extLst>
              <a:ext uri="{FF2B5EF4-FFF2-40B4-BE49-F238E27FC236}">
                <a16:creationId xmlns:a16="http://schemas.microsoft.com/office/drawing/2014/main" id="{49E7C53A-B794-4E6C-9211-0DDAB8117DDE}"/>
              </a:ext>
            </a:extLst>
          </p:cNvPr>
          <p:cNvSpPr>
            <a:spLocks noChangeArrowheads="1"/>
          </p:cNvSpPr>
          <p:nvPr/>
        </p:nvSpPr>
        <p:spPr bwMode="auto">
          <a:xfrm>
            <a:off x="7683500" y="3630613"/>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2" name="Oval 24">
            <a:extLst>
              <a:ext uri="{FF2B5EF4-FFF2-40B4-BE49-F238E27FC236}">
                <a16:creationId xmlns:a16="http://schemas.microsoft.com/office/drawing/2014/main" id="{C09677D3-FC66-4A64-B61F-F5C416D419AD}"/>
              </a:ext>
            </a:extLst>
          </p:cNvPr>
          <p:cNvSpPr>
            <a:spLocks noChangeArrowheads="1"/>
          </p:cNvSpPr>
          <p:nvPr/>
        </p:nvSpPr>
        <p:spPr bwMode="auto">
          <a:xfrm>
            <a:off x="7554913" y="423545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3" name="Oval 25">
            <a:extLst>
              <a:ext uri="{FF2B5EF4-FFF2-40B4-BE49-F238E27FC236}">
                <a16:creationId xmlns:a16="http://schemas.microsoft.com/office/drawing/2014/main" id="{8B0845B0-9AA4-4B2C-9332-B3F2F87E14C0}"/>
              </a:ext>
            </a:extLst>
          </p:cNvPr>
          <p:cNvSpPr>
            <a:spLocks noChangeArrowheads="1"/>
          </p:cNvSpPr>
          <p:nvPr/>
        </p:nvSpPr>
        <p:spPr bwMode="auto">
          <a:xfrm>
            <a:off x="7297738" y="482917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4" name="Oval 26">
            <a:extLst>
              <a:ext uri="{FF2B5EF4-FFF2-40B4-BE49-F238E27FC236}">
                <a16:creationId xmlns:a16="http://schemas.microsoft.com/office/drawing/2014/main" id="{8DFFF3D8-D3A6-4F09-B3DC-72CD6B7CB102}"/>
              </a:ext>
            </a:extLst>
          </p:cNvPr>
          <p:cNvSpPr>
            <a:spLocks noChangeArrowheads="1"/>
          </p:cNvSpPr>
          <p:nvPr/>
        </p:nvSpPr>
        <p:spPr bwMode="auto">
          <a:xfrm>
            <a:off x="6899275" y="531653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5" name="Oval 27">
            <a:extLst>
              <a:ext uri="{FF2B5EF4-FFF2-40B4-BE49-F238E27FC236}">
                <a16:creationId xmlns:a16="http://schemas.microsoft.com/office/drawing/2014/main" id="{4FFDEC8A-3C67-4F50-B6F6-1B6046DAC1D0}"/>
              </a:ext>
            </a:extLst>
          </p:cNvPr>
          <p:cNvSpPr>
            <a:spLocks noChangeArrowheads="1"/>
          </p:cNvSpPr>
          <p:nvPr/>
        </p:nvSpPr>
        <p:spPr bwMode="auto">
          <a:xfrm>
            <a:off x="6381750" y="574040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6" name="Oval 28">
            <a:extLst>
              <a:ext uri="{FF2B5EF4-FFF2-40B4-BE49-F238E27FC236}">
                <a16:creationId xmlns:a16="http://schemas.microsoft.com/office/drawing/2014/main" id="{57A54A64-EE14-4EBA-BF5F-A24D4D3D230C}"/>
              </a:ext>
            </a:extLst>
          </p:cNvPr>
          <p:cNvSpPr>
            <a:spLocks noChangeArrowheads="1"/>
          </p:cNvSpPr>
          <p:nvPr/>
        </p:nvSpPr>
        <p:spPr bwMode="auto">
          <a:xfrm>
            <a:off x="5803900" y="606425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7" name="Oval 29">
            <a:extLst>
              <a:ext uri="{FF2B5EF4-FFF2-40B4-BE49-F238E27FC236}">
                <a16:creationId xmlns:a16="http://schemas.microsoft.com/office/drawing/2014/main" id="{A3967938-1818-481A-9339-4FAA91CC8A9B}"/>
              </a:ext>
            </a:extLst>
          </p:cNvPr>
          <p:cNvSpPr>
            <a:spLocks noChangeArrowheads="1"/>
          </p:cNvSpPr>
          <p:nvPr/>
        </p:nvSpPr>
        <p:spPr bwMode="auto">
          <a:xfrm>
            <a:off x="5184775" y="625475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8" name="Oval 30">
            <a:extLst>
              <a:ext uri="{FF2B5EF4-FFF2-40B4-BE49-F238E27FC236}">
                <a16:creationId xmlns:a16="http://schemas.microsoft.com/office/drawing/2014/main" id="{19A7E702-89BD-4DF3-93F8-1E40EFD3E586}"/>
              </a:ext>
            </a:extLst>
          </p:cNvPr>
          <p:cNvSpPr>
            <a:spLocks noChangeArrowheads="1"/>
          </p:cNvSpPr>
          <p:nvPr/>
        </p:nvSpPr>
        <p:spPr bwMode="auto">
          <a:xfrm rot="10800000">
            <a:off x="4565650" y="631507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59" name="Oval 31">
            <a:extLst>
              <a:ext uri="{FF2B5EF4-FFF2-40B4-BE49-F238E27FC236}">
                <a16:creationId xmlns:a16="http://schemas.microsoft.com/office/drawing/2014/main" id="{66B08F44-A1BE-4FFD-B7B6-66E41D49C86C}"/>
              </a:ext>
            </a:extLst>
          </p:cNvPr>
          <p:cNvSpPr>
            <a:spLocks noChangeArrowheads="1"/>
          </p:cNvSpPr>
          <p:nvPr/>
        </p:nvSpPr>
        <p:spPr bwMode="auto">
          <a:xfrm rot="10800000">
            <a:off x="3902075" y="6240463"/>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0" name="Oval 32">
            <a:extLst>
              <a:ext uri="{FF2B5EF4-FFF2-40B4-BE49-F238E27FC236}">
                <a16:creationId xmlns:a16="http://schemas.microsoft.com/office/drawing/2014/main" id="{B1794E32-7784-41ED-88E0-07DACB63385A}"/>
              </a:ext>
            </a:extLst>
          </p:cNvPr>
          <p:cNvSpPr>
            <a:spLocks noChangeArrowheads="1"/>
          </p:cNvSpPr>
          <p:nvPr/>
        </p:nvSpPr>
        <p:spPr bwMode="auto">
          <a:xfrm rot="10800000">
            <a:off x="3294063" y="607377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1" name="Oval 33">
            <a:extLst>
              <a:ext uri="{FF2B5EF4-FFF2-40B4-BE49-F238E27FC236}">
                <a16:creationId xmlns:a16="http://schemas.microsoft.com/office/drawing/2014/main" id="{12880418-C56D-44A6-A635-840CEE3D63A7}"/>
              </a:ext>
            </a:extLst>
          </p:cNvPr>
          <p:cNvSpPr>
            <a:spLocks noChangeArrowheads="1"/>
          </p:cNvSpPr>
          <p:nvPr/>
        </p:nvSpPr>
        <p:spPr bwMode="auto">
          <a:xfrm rot="10800000">
            <a:off x="2732088" y="576738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2" name="Oval 34">
            <a:extLst>
              <a:ext uri="{FF2B5EF4-FFF2-40B4-BE49-F238E27FC236}">
                <a16:creationId xmlns:a16="http://schemas.microsoft.com/office/drawing/2014/main" id="{DB3C1A5A-7137-454D-85EE-CC5C08D0F22D}"/>
              </a:ext>
            </a:extLst>
          </p:cNvPr>
          <p:cNvSpPr>
            <a:spLocks noChangeArrowheads="1"/>
          </p:cNvSpPr>
          <p:nvPr/>
        </p:nvSpPr>
        <p:spPr bwMode="auto">
          <a:xfrm rot="10800000">
            <a:off x="2252663" y="533558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3" name="Oval 35">
            <a:extLst>
              <a:ext uri="{FF2B5EF4-FFF2-40B4-BE49-F238E27FC236}">
                <a16:creationId xmlns:a16="http://schemas.microsoft.com/office/drawing/2014/main" id="{4E1FF81D-7962-4EAC-BEEC-BF822CB56931}"/>
              </a:ext>
            </a:extLst>
          </p:cNvPr>
          <p:cNvSpPr>
            <a:spLocks noChangeArrowheads="1"/>
          </p:cNvSpPr>
          <p:nvPr/>
        </p:nvSpPr>
        <p:spPr bwMode="auto">
          <a:xfrm rot="10800000">
            <a:off x="1870075" y="482758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4" name="Oval 36">
            <a:extLst>
              <a:ext uri="{FF2B5EF4-FFF2-40B4-BE49-F238E27FC236}">
                <a16:creationId xmlns:a16="http://schemas.microsoft.com/office/drawing/2014/main" id="{A355A71E-822D-4CD8-B5B9-9A49F8354C4B}"/>
              </a:ext>
            </a:extLst>
          </p:cNvPr>
          <p:cNvSpPr>
            <a:spLocks noChangeArrowheads="1"/>
          </p:cNvSpPr>
          <p:nvPr/>
        </p:nvSpPr>
        <p:spPr bwMode="auto">
          <a:xfrm rot="10800000">
            <a:off x="1617663" y="424180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5" name="Oval 37">
            <a:extLst>
              <a:ext uri="{FF2B5EF4-FFF2-40B4-BE49-F238E27FC236}">
                <a16:creationId xmlns:a16="http://schemas.microsoft.com/office/drawing/2014/main" id="{EABFB03F-7620-4EC9-AE4B-BECFB977BBBC}"/>
              </a:ext>
            </a:extLst>
          </p:cNvPr>
          <p:cNvSpPr>
            <a:spLocks noChangeArrowheads="1"/>
          </p:cNvSpPr>
          <p:nvPr/>
        </p:nvSpPr>
        <p:spPr bwMode="auto">
          <a:xfrm rot="10800000">
            <a:off x="1477963" y="3605213"/>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6" name="Oval 38">
            <a:extLst>
              <a:ext uri="{FF2B5EF4-FFF2-40B4-BE49-F238E27FC236}">
                <a16:creationId xmlns:a16="http://schemas.microsoft.com/office/drawing/2014/main" id="{F42D26D7-B80C-4D8C-8715-FE6AEC37D55E}"/>
              </a:ext>
            </a:extLst>
          </p:cNvPr>
          <p:cNvSpPr>
            <a:spLocks noChangeArrowheads="1"/>
          </p:cNvSpPr>
          <p:nvPr/>
        </p:nvSpPr>
        <p:spPr bwMode="auto">
          <a:xfrm rot="10800000">
            <a:off x="1466850" y="3001963"/>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7" name="Oval 39">
            <a:extLst>
              <a:ext uri="{FF2B5EF4-FFF2-40B4-BE49-F238E27FC236}">
                <a16:creationId xmlns:a16="http://schemas.microsoft.com/office/drawing/2014/main" id="{AB027BE8-B9A9-4CE6-91B8-9B6EB0591A2B}"/>
              </a:ext>
            </a:extLst>
          </p:cNvPr>
          <p:cNvSpPr>
            <a:spLocks noChangeArrowheads="1"/>
          </p:cNvSpPr>
          <p:nvPr/>
        </p:nvSpPr>
        <p:spPr bwMode="auto">
          <a:xfrm rot="10800000">
            <a:off x="1595438" y="239712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8" name="Oval 40">
            <a:extLst>
              <a:ext uri="{FF2B5EF4-FFF2-40B4-BE49-F238E27FC236}">
                <a16:creationId xmlns:a16="http://schemas.microsoft.com/office/drawing/2014/main" id="{F06305EE-3188-41DC-88E9-B3EEEC91BA5F}"/>
              </a:ext>
            </a:extLst>
          </p:cNvPr>
          <p:cNvSpPr>
            <a:spLocks noChangeArrowheads="1"/>
          </p:cNvSpPr>
          <p:nvPr/>
        </p:nvSpPr>
        <p:spPr bwMode="auto">
          <a:xfrm rot="10800000">
            <a:off x="1852613" y="1803400"/>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69" name="Oval 41">
            <a:extLst>
              <a:ext uri="{FF2B5EF4-FFF2-40B4-BE49-F238E27FC236}">
                <a16:creationId xmlns:a16="http://schemas.microsoft.com/office/drawing/2014/main" id="{E2A8D418-30D4-44BA-8E32-0B9ED3E1DF03}"/>
              </a:ext>
            </a:extLst>
          </p:cNvPr>
          <p:cNvSpPr>
            <a:spLocks noChangeArrowheads="1"/>
          </p:cNvSpPr>
          <p:nvPr/>
        </p:nvSpPr>
        <p:spPr bwMode="auto">
          <a:xfrm rot="10800000">
            <a:off x="2251075" y="1316038"/>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70" name="Oval 42">
            <a:extLst>
              <a:ext uri="{FF2B5EF4-FFF2-40B4-BE49-F238E27FC236}">
                <a16:creationId xmlns:a16="http://schemas.microsoft.com/office/drawing/2014/main" id="{B713EEEF-12D7-4C3D-8BA2-D210C79118B2}"/>
              </a:ext>
            </a:extLst>
          </p:cNvPr>
          <p:cNvSpPr>
            <a:spLocks noChangeArrowheads="1"/>
          </p:cNvSpPr>
          <p:nvPr/>
        </p:nvSpPr>
        <p:spPr bwMode="auto">
          <a:xfrm rot="10800000">
            <a:off x="2768600" y="89217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71" name="Oval 43">
            <a:extLst>
              <a:ext uri="{FF2B5EF4-FFF2-40B4-BE49-F238E27FC236}">
                <a16:creationId xmlns:a16="http://schemas.microsoft.com/office/drawing/2014/main" id="{13C94D0A-7EFB-472C-AA7E-FFE9675D26C7}"/>
              </a:ext>
            </a:extLst>
          </p:cNvPr>
          <p:cNvSpPr>
            <a:spLocks noChangeArrowheads="1"/>
          </p:cNvSpPr>
          <p:nvPr/>
        </p:nvSpPr>
        <p:spPr bwMode="auto">
          <a:xfrm rot="10800000">
            <a:off x="3346450" y="56832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72" name="Oval 44">
            <a:extLst>
              <a:ext uri="{FF2B5EF4-FFF2-40B4-BE49-F238E27FC236}">
                <a16:creationId xmlns:a16="http://schemas.microsoft.com/office/drawing/2014/main" id="{F678C534-7B4A-4012-89A8-BE0673285C60}"/>
              </a:ext>
            </a:extLst>
          </p:cNvPr>
          <p:cNvSpPr>
            <a:spLocks noChangeArrowheads="1"/>
          </p:cNvSpPr>
          <p:nvPr/>
        </p:nvSpPr>
        <p:spPr bwMode="auto">
          <a:xfrm rot="10800000">
            <a:off x="3965575" y="377825"/>
            <a:ext cx="457200" cy="457200"/>
          </a:xfrm>
          <a:prstGeom prst="ellipse">
            <a:avLst/>
          </a:prstGeom>
          <a:gradFill rotWithShape="0">
            <a:gsLst>
              <a:gs pos="0">
                <a:srgbClr val="FF9933"/>
              </a:gs>
              <a:gs pos="100000">
                <a:srgbClr val="3399FF"/>
              </a:gs>
            </a:gsLst>
            <a:path path="shape">
              <a:fillToRect l="50000" t="50000" r="50000" b="50000"/>
            </a:path>
          </a:gra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73" name="Text Box 76">
            <a:extLst>
              <a:ext uri="{FF2B5EF4-FFF2-40B4-BE49-F238E27FC236}">
                <a16:creationId xmlns:a16="http://schemas.microsoft.com/office/drawing/2014/main" id="{69D6D8B7-1E91-49A0-AFA7-B542E71B7CB7}"/>
              </a:ext>
            </a:extLst>
          </p:cNvPr>
          <p:cNvSpPr txBox="1">
            <a:spLocks noChangeArrowheads="1"/>
          </p:cNvSpPr>
          <p:nvPr/>
        </p:nvSpPr>
        <p:spPr bwMode="auto">
          <a:xfrm>
            <a:off x="3140075" y="2303463"/>
            <a:ext cx="3344863" cy="2286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30</a:t>
            </a:r>
            <a:endParaRPr lang="en-US" altLang="en-US" sz="2000">
              <a:solidFill>
                <a:schemeClr val="bg1"/>
              </a:solidFill>
              <a:latin typeface="Arial Rounded MT Bold" panose="020F0704030504030204" pitchFamily="34" charset="0"/>
            </a:endParaRPr>
          </a:p>
        </p:txBody>
      </p:sp>
      <p:grpSp>
        <p:nvGrpSpPr>
          <p:cNvPr id="274" name="Group 80">
            <a:extLst>
              <a:ext uri="{FF2B5EF4-FFF2-40B4-BE49-F238E27FC236}">
                <a16:creationId xmlns:a16="http://schemas.microsoft.com/office/drawing/2014/main" id="{F974942E-3390-43F9-840C-5D3E46A84CC3}"/>
              </a:ext>
            </a:extLst>
          </p:cNvPr>
          <p:cNvGrpSpPr>
            <a:grpSpLocks/>
          </p:cNvGrpSpPr>
          <p:nvPr/>
        </p:nvGrpSpPr>
        <p:grpSpPr bwMode="auto">
          <a:xfrm>
            <a:off x="3124200" y="346075"/>
            <a:ext cx="3344863" cy="4225925"/>
            <a:chOff x="1872" y="122"/>
            <a:chExt cx="2107" cy="2662"/>
          </a:xfrm>
        </p:grpSpPr>
        <p:sp>
          <p:nvSpPr>
            <p:cNvPr id="275" name="Oval 46">
              <a:extLst>
                <a:ext uri="{FF2B5EF4-FFF2-40B4-BE49-F238E27FC236}">
                  <a16:creationId xmlns:a16="http://schemas.microsoft.com/office/drawing/2014/main" id="{F3336060-76DF-4AB9-9762-AE34B415F9A6}"/>
                </a:ext>
              </a:extLst>
            </p:cNvPr>
            <p:cNvSpPr>
              <a:spLocks noChangeArrowheads="1"/>
            </p:cNvSpPr>
            <p:nvPr/>
          </p:nvSpPr>
          <p:spPr bwMode="auto">
            <a:xfrm>
              <a:off x="3147" y="122"/>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76" name="Text Box 79">
              <a:extLst>
                <a:ext uri="{FF2B5EF4-FFF2-40B4-BE49-F238E27FC236}">
                  <a16:creationId xmlns:a16="http://schemas.microsoft.com/office/drawing/2014/main" id="{61EF786E-200D-4CD0-B8A1-2F6B8B61A651}"/>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29</a:t>
              </a:r>
              <a:endParaRPr lang="en-US" altLang="en-US" sz="2000">
                <a:solidFill>
                  <a:schemeClr val="bg1"/>
                </a:solidFill>
                <a:latin typeface="Arial Rounded MT Bold" panose="020F0704030504030204" pitchFamily="34" charset="0"/>
              </a:endParaRPr>
            </a:p>
          </p:txBody>
        </p:sp>
      </p:grpSp>
      <p:grpSp>
        <p:nvGrpSpPr>
          <p:cNvPr id="277" name="Group 84">
            <a:extLst>
              <a:ext uri="{FF2B5EF4-FFF2-40B4-BE49-F238E27FC236}">
                <a16:creationId xmlns:a16="http://schemas.microsoft.com/office/drawing/2014/main" id="{AB1A1CD1-6F5D-43FD-BD26-199A67B73E10}"/>
              </a:ext>
            </a:extLst>
          </p:cNvPr>
          <p:cNvGrpSpPr>
            <a:grpSpLocks/>
          </p:cNvGrpSpPr>
          <p:nvPr/>
        </p:nvGrpSpPr>
        <p:grpSpPr bwMode="auto">
          <a:xfrm>
            <a:off x="3124200" y="473075"/>
            <a:ext cx="3344863" cy="4098925"/>
            <a:chOff x="1872" y="202"/>
            <a:chExt cx="2107" cy="2582"/>
          </a:xfrm>
        </p:grpSpPr>
        <p:sp>
          <p:nvSpPr>
            <p:cNvPr id="278" name="Oval 47">
              <a:extLst>
                <a:ext uri="{FF2B5EF4-FFF2-40B4-BE49-F238E27FC236}">
                  <a16:creationId xmlns:a16="http://schemas.microsoft.com/office/drawing/2014/main" id="{45D3C28B-515F-452D-BF1D-6F4CB6D7701D}"/>
                </a:ext>
              </a:extLst>
            </p:cNvPr>
            <p:cNvSpPr>
              <a:spLocks noChangeArrowheads="1"/>
            </p:cNvSpPr>
            <p:nvPr/>
          </p:nvSpPr>
          <p:spPr bwMode="auto">
            <a:xfrm>
              <a:off x="3535" y="202"/>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79" name="Text Box 83">
              <a:extLst>
                <a:ext uri="{FF2B5EF4-FFF2-40B4-BE49-F238E27FC236}">
                  <a16:creationId xmlns:a16="http://schemas.microsoft.com/office/drawing/2014/main" id="{9A011DF4-5F55-482E-BF4D-DDF8316EA806}"/>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28</a:t>
              </a:r>
              <a:endParaRPr lang="en-US" altLang="en-US" sz="2000">
                <a:solidFill>
                  <a:schemeClr val="bg1"/>
                </a:solidFill>
                <a:latin typeface="Arial Rounded MT Bold" panose="020F0704030504030204" pitchFamily="34" charset="0"/>
              </a:endParaRPr>
            </a:p>
          </p:txBody>
        </p:sp>
      </p:grpSp>
      <p:grpSp>
        <p:nvGrpSpPr>
          <p:cNvPr id="280" name="Group 86">
            <a:extLst>
              <a:ext uri="{FF2B5EF4-FFF2-40B4-BE49-F238E27FC236}">
                <a16:creationId xmlns:a16="http://schemas.microsoft.com/office/drawing/2014/main" id="{DA7CEA78-0624-4171-8ED6-2E7B961E1501}"/>
              </a:ext>
            </a:extLst>
          </p:cNvPr>
          <p:cNvGrpSpPr>
            <a:grpSpLocks/>
          </p:cNvGrpSpPr>
          <p:nvPr/>
        </p:nvGrpSpPr>
        <p:grpSpPr bwMode="auto">
          <a:xfrm>
            <a:off x="3124200" y="782638"/>
            <a:ext cx="3836988" cy="3789362"/>
            <a:chOff x="1872" y="397"/>
            <a:chExt cx="2417" cy="2387"/>
          </a:xfrm>
        </p:grpSpPr>
        <p:sp>
          <p:nvSpPr>
            <p:cNvPr id="281" name="Oval 48">
              <a:extLst>
                <a:ext uri="{FF2B5EF4-FFF2-40B4-BE49-F238E27FC236}">
                  <a16:creationId xmlns:a16="http://schemas.microsoft.com/office/drawing/2014/main" id="{B8680DD4-160B-41A6-B653-29731CFD8E52}"/>
                </a:ext>
              </a:extLst>
            </p:cNvPr>
            <p:cNvSpPr>
              <a:spLocks noChangeArrowheads="1"/>
            </p:cNvSpPr>
            <p:nvPr/>
          </p:nvSpPr>
          <p:spPr bwMode="auto">
            <a:xfrm>
              <a:off x="3892" y="397"/>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82" name="Text Box 85">
              <a:extLst>
                <a:ext uri="{FF2B5EF4-FFF2-40B4-BE49-F238E27FC236}">
                  <a16:creationId xmlns:a16="http://schemas.microsoft.com/office/drawing/2014/main" id="{8D864D78-E62A-489B-849A-719AB2715D7A}"/>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27</a:t>
              </a:r>
              <a:endParaRPr lang="en-US" altLang="en-US" sz="2000">
                <a:solidFill>
                  <a:schemeClr val="bg1"/>
                </a:solidFill>
                <a:latin typeface="Arial Rounded MT Bold" panose="020F0704030504030204" pitchFamily="34" charset="0"/>
              </a:endParaRPr>
            </a:p>
          </p:txBody>
        </p:sp>
      </p:grpSp>
      <p:grpSp>
        <p:nvGrpSpPr>
          <p:cNvPr id="283" name="Group 88">
            <a:extLst>
              <a:ext uri="{FF2B5EF4-FFF2-40B4-BE49-F238E27FC236}">
                <a16:creationId xmlns:a16="http://schemas.microsoft.com/office/drawing/2014/main" id="{F3761FAD-8591-40B9-B842-8361612D4C2C}"/>
              </a:ext>
            </a:extLst>
          </p:cNvPr>
          <p:cNvGrpSpPr>
            <a:grpSpLocks/>
          </p:cNvGrpSpPr>
          <p:nvPr/>
        </p:nvGrpSpPr>
        <p:grpSpPr bwMode="auto">
          <a:xfrm>
            <a:off x="3124200" y="1206500"/>
            <a:ext cx="4313238" cy="3365500"/>
            <a:chOff x="1872" y="664"/>
            <a:chExt cx="2717" cy="2120"/>
          </a:xfrm>
        </p:grpSpPr>
        <p:sp>
          <p:nvSpPr>
            <p:cNvPr id="284" name="Oval 49">
              <a:extLst>
                <a:ext uri="{FF2B5EF4-FFF2-40B4-BE49-F238E27FC236}">
                  <a16:creationId xmlns:a16="http://schemas.microsoft.com/office/drawing/2014/main" id="{1C3690D6-90F6-433E-B134-5419301C8D52}"/>
                </a:ext>
              </a:extLst>
            </p:cNvPr>
            <p:cNvSpPr>
              <a:spLocks noChangeArrowheads="1"/>
            </p:cNvSpPr>
            <p:nvPr/>
          </p:nvSpPr>
          <p:spPr bwMode="auto">
            <a:xfrm>
              <a:off x="4192" y="664"/>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85" name="Text Box 87">
              <a:extLst>
                <a:ext uri="{FF2B5EF4-FFF2-40B4-BE49-F238E27FC236}">
                  <a16:creationId xmlns:a16="http://schemas.microsoft.com/office/drawing/2014/main" id="{2462A8E9-BB9E-4168-AFB5-3931B684B33F}"/>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26</a:t>
              </a:r>
              <a:endParaRPr lang="en-US" altLang="en-US" sz="2000">
                <a:solidFill>
                  <a:schemeClr val="bg1"/>
                </a:solidFill>
                <a:latin typeface="Arial Rounded MT Bold" panose="020F0704030504030204" pitchFamily="34" charset="0"/>
              </a:endParaRPr>
            </a:p>
          </p:txBody>
        </p:sp>
      </p:grpSp>
      <p:grpSp>
        <p:nvGrpSpPr>
          <p:cNvPr id="286" name="Group 90">
            <a:extLst>
              <a:ext uri="{FF2B5EF4-FFF2-40B4-BE49-F238E27FC236}">
                <a16:creationId xmlns:a16="http://schemas.microsoft.com/office/drawing/2014/main" id="{A13A47A0-88F2-4B42-8257-4D1C3F356A41}"/>
              </a:ext>
            </a:extLst>
          </p:cNvPr>
          <p:cNvGrpSpPr>
            <a:grpSpLocks/>
          </p:cNvGrpSpPr>
          <p:nvPr/>
        </p:nvGrpSpPr>
        <p:grpSpPr bwMode="auto">
          <a:xfrm>
            <a:off x="3124200" y="1720850"/>
            <a:ext cx="4686300" cy="2851150"/>
            <a:chOff x="1872" y="988"/>
            <a:chExt cx="2952" cy="1796"/>
          </a:xfrm>
        </p:grpSpPr>
        <p:sp>
          <p:nvSpPr>
            <p:cNvPr id="287" name="Oval 50">
              <a:extLst>
                <a:ext uri="{FF2B5EF4-FFF2-40B4-BE49-F238E27FC236}">
                  <a16:creationId xmlns:a16="http://schemas.microsoft.com/office/drawing/2014/main" id="{D25AC2C5-F2CB-4154-AC9B-BDC6C9625D7F}"/>
                </a:ext>
              </a:extLst>
            </p:cNvPr>
            <p:cNvSpPr>
              <a:spLocks noChangeArrowheads="1"/>
            </p:cNvSpPr>
            <p:nvPr/>
          </p:nvSpPr>
          <p:spPr bwMode="auto">
            <a:xfrm>
              <a:off x="4427" y="98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88" name="Text Box 89">
              <a:extLst>
                <a:ext uri="{FF2B5EF4-FFF2-40B4-BE49-F238E27FC236}">
                  <a16:creationId xmlns:a16="http://schemas.microsoft.com/office/drawing/2014/main" id="{325D9756-3F4D-462B-9648-E078E32A5103}"/>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25</a:t>
              </a:r>
              <a:endParaRPr lang="en-US" altLang="en-US" sz="2000">
                <a:solidFill>
                  <a:schemeClr val="bg1"/>
                </a:solidFill>
                <a:latin typeface="Arial Rounded MT Bold" panose="020F0704030504030204" pitchFamily="34" charset="0"/>
              </a:endParaRPr>
            </a:p>
          </p:txBody>
        </p:sp>
      </p:grpSp>
      <p:grpSp>
        <p:nvGrpSpPr>
          <p:cNvPr id="289" name="Group 92">
            <a:extLst>
              <a:ext uri="{FF2B5EF4-FFF2-40B4-BE49-F238E27FC236}">
                <a16:creationId xmlns:a16="http://schemas.microsoft.com/office/drawing/2014/main" id="{229D816D-1C83-4145-B39D-394CE2710A08}"/>
              </a:ext>
            </a:extLst>
          </p:cNvPr>
          <p:cNvGrpSpPr>
            <a:grpSpLocks/>
          </p:cNvGrpSpPr>
          <p:nvPr/>
        </p:nvGrpSpPr>
        <p:grpSpPr bwMode="auto">
          <a:xfrm>
            <a:off x="3124200" y="2286000"/>
            <a:ext cx="4945063" cy="2286000"/>
            <a:chOff x="1872" y="1344"/>
            <a:chExt cx="3115" cy="1440"/>
          </a:xfrm>
        </p:grpSpPr>
        <p:sp>
          <p:nvSpPr>
            <p:cNvPr id="290" name="Oval 51">
              <a:extLst>
                <a:ext uri="{FF2B5EF4-FFF2-40B4-BE49-F238E27FC236}">
                  <a16:creationId xmlns:a16="http://schemas.microsoft.com/office/drawing/2014/main" id="{C738EA21-6CB9-439B-B361-F7B05EC063D9}"/>
                </a:ext>
              </a:extLst>
            </p:cNvPr>
            <p:cNvSpPr>
              <a:spLocks noChangeArrowheads="1"/>
            </p:cNvSpPr>
            <p:nvPr/>
          </p:nvSpPr>
          <p:spPr bwMode="auto">
            <a:xfrm>
              <a:off x="4590" y="1361"/>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91" name="Text Box 91">
              <a:extLst>
                <a:ext uri="{FF2B5EF4-FFF2-40B4-BE49-F238E27FC236}">
                  <a16:creationId xmlns:a16="http://schemas.microsoft.com/office/drawing/2014/main" id="{17F011BD-219B-48C3-B526-CEE0E2E2CD80}"/>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24</a:t>
              </a:r>
              <a:endParaRPr lang="en-US" altLang="en-US" sz="2000">
                <a:solidFill>
                  <a:schemeClr val="bg1"/>
                </a:solidFill>
                <a:latin typeface="Arial Rounded MT Bold" panose="020F0704030504030204" pitchFamily="34" charset="0"/>
              </a:endParaRPr>
            </a:p>
          </p:txBody>
        </p:sp>
      </p:grpSp>
      <p:grpSp>
        <p:nvGrpSpPr>
          <p:cNvPr id="292" name="Group 94">
            <a:extLst>
              <a:ext uri="{FF2B5EF4-FFF2-40B4-BE49-F238E27FC236}">
                <a16:creationId xmlns:a16="http://schemas.microsoft.com/office/drawing/2014/main" id="{EF054ADB-7E7A-4B64-ACAC-1ABEA197E360}"/>
              </a:ext>
            </a:extLst>
          </p:cNvPr>
          <p:cNvGrpSpPr>
            <a:grpSpLocks/>
          </p:cNvGrpSpPr>
          <p:nvPr/>
        </p:nvGrpSpPr>
        <p:grpSpPr bwMode="auto">
          <a:xfrm>
            <a:off x="3124200" y="2286000"/>
            <a:ext cx="5097463" cy="2286000"/>
            <a:chOff x="1872" y="1344"/>
            <a:chExt cx="3211" cy="1440"/>
          </a:xfrm>
        </p:grpSpPr>
        <p:sp>
          <p:nvSpPr>
            <p:cNvPr id="293" name="Oval 52">
              <a:extLst>
                <a:ext uri="{FF2B5EF4-FFF2-40B4-BE49-F238E27FC236}">
                  <a16:creationId xmlns:a16="http://schemas.microsoft.com/office/drawing/2014/main" id="{27898733-2938-4BF3-BD5C-B84474541AA5}"/>
                </a:ext>
              </a:extLst>
            </p:cNvPr>
            <p:cNvSpPr>
              <a:spLocks noChangeArrowheads="1"/>
            </p:cNvSpPr>
            <p:nvPr/>
          </p:nvSpPr>
          <p:spPr bwMode="auto">
            <a:xfrm>
              <a:off x="4686" y="175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94" name="Text Box 93">
              <a:extLst>
                <a:ext uri="{FF2B5EF4-FFF2-40B4-BE49-F238E27FC236}">
                  <a16:creationId xmlns:a16="http://schemas.microsoft.com/office/drawing/2014/main" id="{B4374CB5-9A4C-4785-AAFD-2286AA56FD0F}"/>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23</a:t>
              </a:r>
              <a:endParaRPr lang="en-US" altLang="en-US" sz="2000">
                <a:solidFill>
                  <a:schemeClr val="bg1"/>
                </a:solidFill>
                <a:latin typeface="Arial Rounded MT Bold" panose="020F0704030504030204" pitchFamily="34" charset="0"/>
              </a:endParaRPr>
            </a:p>
          </p:txBody>
        </p:sp>
      </p:grpSp>
      <p:grpSp>
        <p:nvGrpSpPr>
          <p:cNvPr id="295" name="Group 96">
            <a:extLst>
              <a:ext uri="{FF2B5EF4-FFF2-40B4-BE49-F238E27FC236}">
                <a16:creationId xmlns:a16="http://schemas.microsoft.com/office/drawing/2014/main" id="{24F07A32-AB83-4AA6-910F-1187F57CB484}"/>
              </a:ext>
            </a:extLst>
          </p:cNvPr>
          <p:cNvGrpSpPr>
            <a:grpSpLocks/>
          </p:cNvGrpSpPr>
          <p:nvPr/>
        </p:nvGrpSpPr>
        <p:grpSpPr bwMode="auto">
          <a:xfrm>
            <a:off x="3124200" y="2286000"/>
            <a:ext cx="5111750" cy="2286000"/>
            <a:chOff x="1872" y="1344"/>
            <a:chExt cx="3220" cy="1440"/>
          </a:xfrm>
        </p:grpSpPr>
        <p:sp>
          <p:nvSpPr>
            <p:cNvPr id="296" name="Oval 53">
              <a:extLst>
                <a:ext uri="{FF2B5EF4-FFF2-40B4-BE49-F238E27FC236}">
                  <a16:creationId xmlns:a16="http://schemas.microsoft.com/office/drawing/2014/main" id="{720AFADE-ED09-48A4-80D8-275068CD1631}"/>
                </a:ext>
              </a:extLst>
            </p:cNvPr>
            <p:cNvSpPr>
              <a:spLocks noChangeArrowheads="1"/>
            </p:cNvSpPr>
            <p:nvPr/>
          </p:nvSpPr>
          <p:spPr bwMode="auto">
            <a:xfrm>
              <a:off x="4695" y="214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297" name="Text Box 95">
              <a:extLst>
                <a:ext uri="{FF2B5EF4-FFF2-40B4-BE49-F238E27FC236}">
                  <a16:creationId xmlns:a16="http://schemas.microsoft.com/office/drawing/2014/main" id="{F489D58A-8DDC-43D6-B7C0-91CBCC5D9D9A}"/>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22</a:t>
              </a:r>
              <a:endParaRPr lang="en-US" altLang="en-US" sz="2000">
                <a:solidFill>
                  <a:schemeClr val="bg1"/>
                </a:solidFill>
                <a:latin typeface="Arial Rounded MT Bold" panose="020F0704030504030204" pitchFamily="34" charset="0"/>
              </a:endParaRPr>
            </a:p>
          </p:txBody>
        </p:sp>
      </p:grpSp>
      <p:grpSp>
        <p:nvGrpSpPr>
          <p:cNvPr id="298" name="Group 98">
            <a:extLst>
              <a:ext uri="{FF2B5EF4-FFF2-40B4-BE49-F238E27FC236}">
                <a16:creationId xmlns:a16="http://schemas.microsoft.com/office/drawing/2014/main" id="{FC50F0E4-CE4F-4D2F-9F09-5F70172706D6}"/>
              </a:ext>
            </a:extLst>
          </p:cNvPr>
          <p:cNvGrpSpPr>
            <a:grpSpLocks/>
          </p:cNvGrpSpPr>
          <p:nvPr/>
        </p:nvGrpSpPr>
        <p:grpSpPr bwMode="auto">
          <a:xfrm>
            <a:off x="3124200" y="2286000"/>
            <a:ext cx="4970463" cy="2497138"/>
            <a:chOff x="1872" y="1344"/>
            <a:chExt cx="3131" cy="1573"/>
          </a:xfrm>
        </p:grpSpPr>
        <p:sp>
          <p:nvSpPr>
            <p:cNvPr id="299" name="Oval 54">
              <a:extLst>
                <a:ext uri="{FF2B5EF4-FFF2-40B4-BE49-F238E27FC236}">
                  <a16:creationId xmlns:a16="http://schemas.microsoft.com/office/drawing/2014/main" id="{677E612A-98EF-409D-88BF-9BD780988971}"/>
                </a:ext>
              </a:extLst>
            </p:cNvPr>
            <p:cNvSpPr>
              <a:spLocks noChangeArrowheads="1"/>
            </p:cNvSpPr>
            <p:nvPr/>
          </p:nvSpPr>
          <p:spPr bwMode="auto">
            <a:xfrm>
              <a:off x="4606" y="2536"/>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00" name="Text Box 97">
              <a:extLst>
                <a:ext uri="{FF2B5EF4-FFF2-40B4-BE49-F238E27FC236}">
                  <a16:creationId xmlns:a16="http://schemas.microsoft.com/office/drawing/2014/main" id="{E64F3D11-5758-4356-8A87-8AC8ED813F7B}"/>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21</a:t>
              </a:r>
              <a:endParaRPr lang="en-US" altLang="en-US" sz="2000">
                <a:solidFill>
                  <a:schemeClr val="bg1"/>
                </a:solidFill>
                <a:latin typeface="Arial Rounded MT Bold" panose="020F0704030504030204" pitchFamily="34" charset="0"/>
              </a:endParaRPr>
            </a:p>
          </p:txBody>
        </p:sp>
      </p:grpSp>
      <p:grpSp>
        <p:nvGrpSpPr>
          <p:cNvPr id="301" name="Group 100">
            <a:extLst>
              <a:ext uri="{FF2B5EF4-FFF2-40B4-BE49-F238E27FC236}">
                <a16:creationId xmlns:a16="http://schemas.microsoft.com/office/drawing/2014/main" id="{0C3DDF5F-51F1-47D3-9403-A242AC9EF2BF}"/>
              </a:ext>
            </a:extLst>
          </p:cNvPr>
          <p:cNvGrpSpPr>
            <a:grpSpLocks/>
          </p:cNvGrpSpPr>
          <p:nvPr/>
        </p:nvGrpSpPr>
        <p:grpSpPr bwMode="auto">
          <a:xfrm>
            <a:off x="3124200" y="2286000"/>
            <a:ext cx="4711700" cy="3090863"/>
            <a:chOff x="1872" y="1344"/>
            <a:chExt cx="2968" cy="1947"/>
          </a:xfrm>
        </p:grpSpPr>
        <p:sp>
          <p:nvSpPr>
            <p:cNvPr id="302" name="Oval 55">
              <a:extLst>
                <a:ext uri="{FF2B5EF4-FFF2-40B4-BE49-F238E27FC236}">
                  <a16:creationId xmlns:a16="http://schemas.microsoft.com/office/drawing/2014/main" id="{2A6C5F12-7957-4A25-850F-325333704E6D}"/>
                </a:ext>
              </a:extLst>
            </p:cNvPr>
            <p:cNvSpPr>
              <a:spLocks noChangeArrowheads="1"/>
            </p:cNvSpPr>
            <p:nvPr/>
          </p:nvSpPr>
          <p:spPr bwMode="auto">
            <a:xfrm>
              <a:off x="4443" y="2910"/>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03" name="Text Box 99">
              <a:extLst>
                <a:ext uri="{FF2B5EF4-FFF2-40B4-BE49-F238E27FC236}">
                  <a16:creationId xmlns:a16="http://schemas.microsoft.com/office/drawing/2014/main" id="{3007358B-D0CF-4A3E-A174-4654E31CAB7A}"/>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14400">
                  <a:solidFill>
                    <a:schemeClr val="bg1"/>
                  </a:solidFill>
                  <a:latin typeface="Clarendon Extended" pitchFamily="18" charset="0"/>
                </a:rPr>
                <a:t>20</a:t>
              </a:r>
              <a:endParaRPr lang="en-US" altLang="en-US" sz="2000">
                <a:solidFill>
                  <a:schemeClr val="bg1"/>
                </a:solidFill>
                <a:latin typeface="Arial Rounded MT Bold" panose="020F0704030504030204" pitchFamily="34" charset="0"/>
              </a:endParaRPr>
            </a:p>
          </p:txBody>
        </p:sp>
      </p:grpSp>
      <p:grpSp>
        <p:nvGrpSpPr>
          <p:cNvPr id="304" name="Group 102">
            <a:extLst>
              <a:ext uri="{FF2B5EF4-FFF2-40B4-BE49-F238E27FC236}">
                <a16:creationId xmlns:a16="http://schemas.microsoft.com/office/drawing/2014/main" id="{39DAD809-F385-4CDD-851B-FAB125134554}"/>
              </a:ext>
            </a:extLst>
          </p:cNvPr>
          <p:cNvGrpSpPr>
            <a:grpSpLocks/>
          </p:cNvGrpSpPr>
          <p:nvPr/>
        </p:nvGrpSpPr>
        <p:grpSpPr bwMode="auto">
          <a:xfrm>
            <a:off x="3124200" y="2286000"/>
            <a:ext cx="4313238" cy="3579813"/>
            <a:chOff x="1872" y="1344"/>
            <a:chExt cx="2717" cy="2255"/>
          </a:xfrm>
        </p:grpSpPr>
        <p:sp>
          <p:nvSpPr>
            <p:cNvPr id="305" name="Oval 56">
              <a:extLst>
                <a:ext uri="{FF2B5EF4-FFF2-40B4-BE49-F238E27FC236}">
                  <a16:creationId xmlns:a16="http://schemas.microsoft.com/office/drawing/2014/main" id="{9B5D7544-2C60-4B28-A87D-2710824FEE36}"/>
                </a:ext>
              </a:extLst>
            </p:cNvPr>
            <p:cNvSpPr>
              <a:spLocks noChangeArrowheads="1"/>
            </p:cNvSpPr>
            <p:nvPr/>
          </p:nvSpPr>
          <p:spPr bwMode="auto">
            <a:xfrm>
              <a:off x="4192" y="321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06" name="Text Box 101">
              <a:extLst>
                <a:ext uri="{FF2B5EF4-FFF2-40B4-BE49-F238E27FC236}">
                  <a16:creationId xmlns:a16="http://schemas.microsoft.com/office/drawing/2014/main" id="{4CAEC8EF-C158-47FA-80F4-4AA8C1415D1A}"/>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19</a:t>
              </a:r>
              <a:endParaRPr lang="en-US" altLang="en-US" sz="2000">
                <a:solidFill>
                  <a:schemeClr val="bg1"/>
                </a:solidFill>
                <a:latin typeface="Arial Rounded MT Bold" panose="020F0704030504030204" pitchFamily="34" charset="0"/>
              </a:endParaRPr>
            </a:p>
          </p:txBody>
        </p:sp>
      </p:grpSp>
      <p:grpSp>
        <p:nvGrpSpPr>
          <p:cNvPr id="307" name="Group 104">
            <a:extLst>
              <a:ext uri="{FF2B5EF4-FFF2-40B4-BE49-F238E27FC236}">
                <a16:creationId xmlns:a16="http://schemas.microsoft.com/office/drawing/2014/main" id="{8D0A6FA9-DD99-4FB0-A4EE-FC588B47F630}"/>
              </a:ext>
            </a:extLst>
          </p:cNvPr>
          <p:cNvGrpSpPr>
            <a:grpSpLocks/>
          </p:cNvGrpSpPr>
          <p:nvPr/>
        </p:nvGrpSpPr>
        <p:grpSpPr bwMode="auto">
          <a:xfrm>
            <a:off x="3124200" y="2286000"/>
            <a:ext cx="3797300" cy="4003675"/>
            <a:chOff x="1872" y="1344"/>
            <a:chExt cx="2392" cy="2522"/>
          </a:xfrm>
        </p:grpSpPr>
        <p:sp>
          <p:nvSpPr>
            <p:cNvPr id="308" name="Oval 57">
              <a:extLst>
                <a:ext uri="{FF2B5EF4-FFF2-40B4-BE49-F238E27FC236}">
                  <a16:creationId xmlns:a16="http://schemas.microsoft.com/office/drawing/2014/main" id="{352CA3AB-DE4C-4890-9BC7-0C7FACA8AE54}"/>
                </a:ext>
              </a:extLst>
            </p:cNvPr>
            <p:cNvSpPr>
              <a:spLocks noChangeArrowheads="1"/>
            </p:cNvSpPr>
            <p:nvPr/>
          </p:nvSpPr>
          <p:spPr bwMode="auto">
            <a:xfrm>
              <a:off x="3867" y="3485"/>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09" name="Text Box 103">
              <a:extLst>
                <a:ext uri="{FF2B5EF4-FFF2-40B4-BE49-F238E27FC236}">
                  <a16:creationId xmlns:a16="http://schemas.microsoft.com/office/drawing/2014/main" id="{154B294A-F05D-423F-A646-113859B0F285}"/>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18</a:t>
              </a:r>
              <a:endParaRPr lang="en-US" altLang="en-US" sz="2000">
                <a:solidFill>
                  <a:schemeClr val="bg1"/>
                </a:solidFill>
                <a:latin typeface="Arial Rounded MT Bold" panose="020F0704030504030204" pitchFamily="34" charset="0"/>
              </a:endParaRPr>
            </a:p>
          </p:txBody>
        </p:sp>
      </p:grpSp>
      <p:grpSp>
        <p:nvGrpSpPr>
          <p:cNvPr id="310" name="Group 106">
            <a:extLst>
              <a:ext uri="{FF2B5EF4-FFF2-40B4-BE49-F238E27FC236}">
                <a16:creationId xmlns:a16="http://schemas.microsoft.com/office/drawing/2014/main" id="{34E297E7-8CB8-4B62-B1B4-4855872919C2}"/>
              </a:ext>
            </a:extLst>
          </p:cNvPr>
          <p:cNvGrpSpPr>
            <a:grpSpLocks/>
          </p:cNvGrpSpPr>
          <p:nvPr/>
        </p:nvGrpSpPr>
        <p:grpSpPr bwMode="auto">
          <a:xfrm>
            <a:off x="3124200" y="2286000"/>
            <a:ext cx="3344863" cy="4325938"/>
            <a:chOff x="1872" y="1344"/>
            <a:chExt cx="2107" cy="2725"/>
          </a:xfrm>
        </p:grpSpPr>
        <p:sp>
          <p:nvSpPr>
            <p:cNvPr id="311" name="Oval 58">
              <a:extLst>
                <a:ext uri="{FF2B5EF4-FFF2-40B4-BE49-F238E27FC236}">
                  <a16:creationId xmlns:a16="http://schemas.microsoft.com/office/drawing/2014/main" id="{7FDD89DB-80CF-46A4-9964-2607B0AFAD77}"/>
                </a:ext>
              </a:extLst>
            </p:cNvPr>
            <p:cNvSpPr>
              <a:spLocks noChangeArrowheads="1"/>
            </p:cNvSpPr>
            <p:nvPr/>
          </p:nvSpPr>
          <p:spPr bwMode="auto">
            <a:xfrm>
              <a:off x="3503" y="368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12" name="Text Box 105">
              <a:extLst>
                <a:ext uri="{FF2B5EF4-FFF2-40B4-BE49-F238E27FC236}">
                  <a16:creationId xmlns:a16="http://schemas.microsoft.com/office/drawing/2014/main" id="{5F0A84B5-043E-4F7F-8DEB-ADDB534337E8}"/>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17</a:t>
              </a:r>
              <a:endParaRPr lang="en-US" altLang="en-US" sz="2000">
                <a:solidFill>
                  <a:schemeClr val="bg1"/>
                </a:solidFill>
                <a:latin typeface="Arial Rounded MT Bold" panose="020F0704030504030204" pitchFamily="34" charset="0"/>
              </a:endParaRPr>
            </a:p>
          </p:txBody>
        </p:sp>
      </p:grpSp>
      <p:grpSp>
        <p:nvGrpSpPr>
          <p:cNvPr id="313" name="Group 108">
            <a:extLst>
              <a:ext uri="{FF2B5EF4-FFF2-40B4-BE49-F238E27FC236}">
                <a16:creationId xmlns:a16="http://schemas.microsoft.com/office/drawing/2014/main" id="{0B9D8DF9-17C3-4DAE-88B7-E69799C34559}"/>
              </a:ext>
            </a:extLst>
          </p:cNvPr>
          <p:cNvGrpSpPr>
            <a:grpSpLocks/>
          </p:cNvGrpSpPr>
          <p:nvPr/>
        </p:nvGrpSpPr>
        <p:grpSpPr bwMode="auto">
          <a:xfrm>
            <a:off x="3124200" y="2286000"/>
            <a:ext cx="3344863" cy="4505325"/>
            <a:chOff x="1872" y="1344"/>
            <a:chExt cx="2107" cy="2838"/>
          </a:xfrm>
        </p:grpSpPr>
        <p:sp>
          <p:nvSpPr>
            <p:cNvPr id="314" name="Oval 59">
              <a:extLst>
                <a:ext uri="{FF2B5EF4-FFF2-40B4-BE49-F238E27FC236}">
                  <a16:creationId xmlns:a16="http://schemas.microsoft.com/office/drawing/2014/main" id="{50E5E6A5-61ED-46E8-98AE-85DD0B0D7757}"/>
                </a:ext>
              </a:extLst>
            </p:cNvPr>
            <p:cNvSpPr>
              <a:spLocks noChangeArrowheads="1"/>
            </p:cNvSpPr>
            <p:nvPr/>
          </p:nvSpPr>
          <p:spPr bwMode="auto">
            <a:xfrm>
              <a:off x="3097" y="3801"/>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15" name="Text Box 107">
              <a:extLst>
                <a:ext uri="{FF2B5EF4-FFF2-40B4-BE49-F238E27FC236}">
                  <a16:creationId xmlns:a16="http://schemas.microsoft.com/office/drawing/2014/main" id="{9F7AC9D6-113F-4B2C-8195-1C307145B723}"/>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16</a:t>
              </a:r>
              <a:endParaRPr lang="en-US" altLang="en-US" sz="2000">
                <a:solidFill>
                  <a:schemeClr val="bg1"/>
                </a:solidFill>
                <a:latin typeface="Arial Rounded MT Bold" panose="020F0704030504030204" pitchFamily="34" charset="0"/>
              </a:endParaRPr>
            </a:p>
          </p:txBody>
        </p:sp>
      </p:grpSp>
      <p:grpSp>
        <p:nvGrpSpPr>
          <p:cNvPr id="316" name="Group 110">
            <a:extLst>
              <a:ext uri="{FF2B5EF4-FFF2-40B4-BE49-F238E27FC236}">
                <a16:creationId xmlns:a16="http://schemas.microsoft.com/office/drawing/2014/main" id="{31F2AC98-4690-412B-9D1C-761587F05DDC}"/>
              </a:ext>
            </a:extLst>
          </p:cNvPr>
          <p:cNvGrpSpPr>
            <a:grpSpLocks/>
          </p:cNvGrpSpPr>
          <p:nvPr/>
        </p:nvGrpSpPr>
        <p:grpSpPr bwMode="auto">
          <a:xfrm>
            <a:off x="3124200" y="2286000"/>
            <a:ext cx="3344863" cy="4570413"/>
            <a:chOff x="1872" y="1344"/>
            <a:chExt cx="2107" cy="2879"/>
          </a:xfrm>
        </p:grpSpPr>
        <p:sp>
          <p:nvSpPr>
            <p:cNvPr id="317" name="Oval 60">
              <a:extLst>
                <a:ext uri="{FF2B5EF4-FFF2-40B4-BE49-F238E27FC236}">
                  <a16:creationId xmlns:a16="http://schemas.microsoft.com/office/drawing/2014/main" id="{98F41539-F036-43B3-9A0C-0D66A5204C99}"/>
                </a:ext>
              </a:extLst>
            </p:cNvPr>
            <p:cNvSpPr>
              <a:spLocks noChangeArrowheads="1"/>
            </p:cNvSpPr>
            <p:nvPr/>
          </p:nvSpPr>
          <p:spPr bwMode="auto">
            <a:xfrm>
              <a:off x="2716" y="3842"/>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18" name="Text Box 109">
              <a:extLst>
                <a:ext uri="{FF2B5EF4-FFF2-40B4-BE49-F238E27FC236}">
                  <a16:creationId xmlns:a16="http://schemas.microsoft.com/office/drawing/2014/main" id="{3D6E2562-24B3-43BB-B35C-BEDB5819DE32}"/>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15</a:t>
              </a:r>
              <a:endParaRPr lang="en-US" altLang="en-US" sz="2000">
                <a:solidFill>
                  <a:schemeClr val="bg1"/>
                </a:solidFill>
                <a:latin typeface="Arial Rounded MT Bold" panose="020F0704030504030204" pitchFamily="34" charset="0"/>
              </a:endParaRPr>
            </a:p>
          </p:txBody>
        </p:sp>
      </p:grpSp>
      <p:grpSp>
        <p:nvGrpSpPr>
          <p:cNvPr id="319" name="Group 112">
            <a:extLst>
              <a:ext uri="{FF2B5EF4-FFF2-40B4-BE49-F238E27FC236}">
                <a16:creationId xmlns:a16="http://schemas.microsoft.com/office/drawing/2014/main" id="{C7CB07AA-8297-4C63-848A-F639EC950DC8}"/>
              </a:ext>
            </a:extLst>
          </p:cNvPr>
          <p:cNvGrpSpPr>
            <a:grpSpLocks/>
          </p:cNvGrpSpPr>
          <p:nvPr/>
        </p:nvGrpSpPr>
        <p:grpSpPr bwMode="auto">
          <a:xfrm>
            <a:off x="3124200" y="2286000"/>
            <a:ext cx="3344863" cy="4492625"/>
            <a:chOff x="1872" y="1344"/>
            <a:chExt cx="2107" cy="2830"/>
          </a:xfrm>
        </p:grpSpPr>
        <p:sp>
          <p:nvSpPr>
            <p:cNvPr id="320" name="Oval 61">
              <a:extLst>
                <a:ext uri="{FF2B5EF4-FFF2-40B4-BE49-F238E27FC236}">
                  <a16:creationId xmlns:a16="http://schemas.microsoft.com/office/drawing/2014/main" id="{0C544628-9A00-47CB-9C2C-720936F9492B}"/>
                </a:ext>
              </a:extLst>
            </p:cNvPr>
            <p:cNvSpPr>
              <a:spLocks noChangeArrowheads="1"/>
            </p:cNvSpPr>
            <p:nvPr/>
          </p:nvSpPr>
          <p:spPr bwMode="auto">
            <a:xfrm>
              <a:off x="2302" y="3793"/>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21" name="Text Box 111">
              <a:extLst>
                <a:ext uri="{FF2B5EF4-FFF2-40B4-BE49-F238E27FC236}">
                  <a16:creationId xmlns:a16="http://schemas.microsoft.com/office/drawing/2014/main" id="{C6C169FF-B95C-4321-857F-4404F1B981AD}"/>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14</a:t>
              </a:r>
              <a:endParaRPr lang="en-US" altLang="en-US" sz="2000">
                <a:solidFill>
                  <a:schemeClr val="bg1"/>
                </a:solidFill>
                <a:latin typeface="Arial Rounded MT Bold" panose="020F0704030504030204" pitchFamily="34" charset="0"/>
              </a:endParaRPr>
            </a:p>
          </p:txBody>
        </p:sp>
      </p:grpSp>
      <p:grpSp>
        <p:nvGrpSpPr>
          <p:cNvPr id="322" name="Group 114">
            <a:extLst>
              <a:ext uri="{FF2B5EF4-FFF2-40B4-BE49-F238E27FC236}">
                <a16:creationId xmlns:a16="http://schemas.microsoft.com/office/drawing/2014/main" id="{BD8279FC-4D76-4696-8927-5AB0226891F7}"/>
              </a:ext>
            </a:extLst>
          </p:cNvPr>
          <p:cNvGrpSpPr>
            <a:grpSpLocks/>
          </p:cNvGrpSpPr>
          <p:nvPr/>
        </p:nvGrpSpPr>
        <p:grpSpPr bwMode="auto">
          <a:xfrm>
            <a:off x="3124200" y="2286000"/>
            <a:ext cx="3344863" cy="4325938"/>
            <a:chOff x="1872" y="1344"/>
            <a:chExt cx="2107" cy="2725"/>
          </a:xfrm>
        </p:grpSpPr>
        <p:sp>
          <p:nvSpPr>
            <p:cNvPr id="323" name="Oval 62">
              <a:extLst>
                <a:ext uri="{FF2B5EF4-FFF2-40B4-BE49-F238E27FC236}">
                  <a16:creationId xmlns:a16="http://schemas.microsoft.com/office/drawing/2014/main" id="{6F972B1C-0CAD-4157-8B32-C5A6F20E4940}"/>
                </a:ext>
              </a:extLst>
            </p:cNvPr>
            <p:cNvSpPr>
              <a:spLocks noChangeArrowheads="1"/>
            </p:cNvSpPr>
            <p:nvPr/>
          </p:nvSpPr>
          <p:spPr bwMode="auto">
            <a:xfrm>
              <a:off x="1922" y="368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24" name="Text Box 113">
              <a:extLst>
                <a:ext uri="{FF2B5EF4-FFF2-40B4-BE49-F238E27FC236}">
                  <a16:creationId xmlns:a16="http://schemas.microsoft.com/office/drawing/2014/main" id="{4CD6C883-4EC4-4A08-B71A-2B6605405F16}"/>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13</a:t>
              </a:r>
              <a:endParaRPr lang="en-US" altLang="en-US" sz="2000">
                <a:solidFill>
                  <a:schemeClr val="bg1"/>
                </a:solidFill>
                <a:latin typeface="Arial Rounded MT Bold" panose="020F0704030504030204" pitchFamily="34" charset="0"/>
              </a:endParaRPr>
            </a:p>
          </p:txBody>
        </p:sp>
      </p:grpSp>
      <p:grpSp>
        <p:nvGrpSpPr>
          <p:cNvPr id="325" name="Group 116">
            <a:extLst>
              <a:ext uri="{FF2B5EF4-FFF2-40B4-BE49-F238E27FC236}">
                <a16:creationId xmlns:a16="http://schemas.microsoft.com/office/drawing/2014/main" id="{2E203325-C561-432C-93FA-E438E8369E45}"/>
              </a:ext>
            </a:extLst>
          </p:cNvPr>
          <p:cNvGrpSpPr>
            <a:grpSpLocks/>
          </p:cNvGrpSpPr>
          <p:nvPr/>
        </p:nvGrpSpPr>
        <p:grpSpPr bwMode="auto">
          <a:xfrm>
            <a:off x="2635250" y="2286000"/>
            <a:ext cx="3833813" cy="4017963"/>
            <a:chOff x="1564" y="1344"/>
            <a:chExt cx="2415" cy="2531"/>
          </a:xfrm>
        </p:grpSpPr>
        <p:sp>
          <p:nvSpPr>
            <p:cNvPr id="326" name="Oval 63">
              <a:extLst>
                <a:ext uri="{FF2B5EF4-FFF2-40B4-BE49-F238E27FC236}">
                  <a16:creationId xmlns:a16="http://schemas.microsoft.com/office/drawing/2014/main" id="{F5FB98F4-8BF1-4132-AC42-DF8269FDE923}"/>
                </a:ext>
              </a:extLst>
            </p:cNvPr>
            <p:cNvSpPr>
              <a:spLocks noChangeArrowheads="1"/>
            </p:cNvSpPr>
            <p:nvPr/>
          </p:nvSpPr>
          <p:spPr bwMode="auto">
            <a:xfrm>
              <a:off x="1564" y="3494"/>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27" name="Text Box 115">
              <a:extLst>
                <a:ext uri="{FF2B5EF4-FFF2-40B4-BE49-F238E27FC236}">
                  <a16:creationId xmlns:a16="http://schemas.microsoft.com/office/drawing/2014/main" id="{9AB6054F-1E77-40BF-94F2-A90FB630BBDA}"/>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12</a:t>
              </a:r>
              <a:endParaRPr lang="en-US" altLang="en-US" sz="2000">
                <a:solidFill>
                  <a:schemeClr val="bg1"/>
                </a:solidFill>
                <a:latin typeface="Arial Rounded MT Bold" panose="020F0704030504030204" pitchFamily="34" charset="0"/>
              </a:endParaRPr>
            </a:p>
          </p:txBody>
        </p:sp>
      </p:grpSp>
      <p:grpSp>
        <p:nvGrpSpPr>
          <p:cNvPr id="328" name="Group 118">
            <a:extLst>
              <a:ext uri="{FF2B5EF4-FFF2-40B4-BE49-F238E27FC236}">
                <a16:creationId xmlns:a16="http://schemas.microsoft.com/office/drawing/2014/main" id="{5B28C034-67D8-4B67-956D-6B51CAC7CA3E}"/>
              </a:ext>
            </a:extLst>
          </p:cNvPr>
          <p:cNvGrpSpPr>
            <a:grpSpLocks/>
          </p:cNvGrpSpPr>
          <p:nvPr/>
        </p:nvGrpSpPr>
        <p:grpSpPr bwMode="auto">
          <a:xfrm>
            <a:off x="2133600" y="2286000"/>
            <a:ext cx="4335463" cy="3592513"/>
            <a:chOff x="1248" y="1344"/>
            <a:chExt cx="2731" cy="2263"/>
          </a:xfrm>
        </p:grpSpPr>
        <p:sp>
          <p:nvSpPr>
            <p:cNvPr id="329" name="Oval 64">
              <a:extLst>
                <a:ext uri="{FF2B5EF4-FFF2-40B4-BE49-F238E27FC236}">
                  <a16:creationId xmlns:a16="http://schemas.microsoft.com/office/drawing/2014/main" id="{E3712C69-1605-406F-A3DD-A92857DC3572}"/>
                </a:ext>
              </a:extLst>
            </p:cNvPr>
            <p:cNvSpPr>
              <a:spLocks noChangeArrowheads="1"/>
            </p:cNvSpPr>
            <p:nvPr/>
          </p:nvSpPr>
          <p:spPr bwMode="auto">
            <a:xfrm>
              <a:off x="1248" y="3226"/>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30" name="Text Box 117">
              <a:extLst>
                <a:ext uri="{FF2B5EF4-FFF2-40B4-BE49-F238E27FC236}">
                  <a16:creationId xmlns:a16="http://schemas.microsoft.com/office/drawing/2014/main" id="{655E6012-B1DA-4FF0-A257-F043947CB635}"/>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11</a:t>
              </a:r>
              <a:endParaRPr lang="en-US" altLang="en-US" sz="2000">
                <a:solidFill>
                  <a:schemeClr val="bg1"/>
                </a:solidFill>
                <a:latin typeface="Arial Rounded MT Bold" panose="020F0704030504030204" pitchFamily="34" charset="0"/>
              </a:endParaRPr>
            </a:p>
          </p:txBody>
        </p:sp>
      </p:grpSp>
      <p:grpSp>
        <p:nvGrpSpPr>
          <p:cNvPr id="331" name="Group 120">
            <a:extLst>
              <a:ext uri="{FF2B5EF4-FFF2-40B4-BE49-F238E27FC236}">
                <a16:creationId xmlns:a16="http://schemas.microsoft.com/office/drawing/2014/main" id="{7CE70762-7EA8-4F66-A2B3-1315D819D7E4}"/>
              </a:ext>
            </a:extLst>
          </p:cNvPr>
          <p:cNvGrpSpPr>
            <a:grpSpLocks/>
          </p:cNvGrpSpPr>
          <p:nvPr/>
        </p:nvGrpSpPr>
        <p:grpSpPr bwMode="auto">
          <a:xfrm>
            <a:off x="1787525" y="2286000"/>
            <a:ext cx="4681538" cy="3076575"/>
            <a:chOff x="1030" y="1344"/>
            <a:chExt cx="2949" cy="1938"/>
          </a:xfrm>
        </p:grpSpPr>
        <p:sp>
          <p:nvSpPr>
            <p:cNvPr id="332" name="Oval 65">
              <a:extLst>
                <a:ext uri="{FF2B5EF4-FFF2-40B4-BE49-F238E27FC236}">
                  <a16:creationId xmlns:a16="http://schemas.microsoft.com/office/drawing/2014/main" id="{9802ABBD-DC2C-4465-A170-AF7A236ED1FE}"/>
                </a:ext>
              </a:extLst>
            </p:cNvPr>
            <p:cNvSpPr>
              <a:spLocks noChangeArrowheads="1"/>
            </p:cNvSpPr>
            <p:nvPr/>
          </p:nvSpPr>
          <p:spPr bwMode="auto">
            <a:xfrm>
              <a:off x="1030" y="2901"/>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33" name="Text Box 119">
              <a:extLst>
                <a:ext uri="{FF2B5EF4-FFF2-40B4-BE49-F238E27FC236}">
                  <a16:creationId xmlns:a16="http://schemas.microsoft.com/office/drawing/2014/main" id="{747BFBD7-C73F-48B3-AB71-CB51A9FCE369}"/>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10</a:t>
              </a:r>
              <a:endParaRPr lang="en-US" altLang="en-US" sz="2000">
                <a:solidFill>
                  <a:schemeClr val="bg1"/>
                </a:solidFill>
                <a:latin typeface="Arial Rounded MT Bold" panose="020F0704030504030204" pitchFamily="34" charset="0"/>
              </a:endParaRPr>
            </a:p>
          </p:txBody>
        </p:sp>
      </p:grpSp>
      <p:grpSp>
        <p:nvGrpSpPr>
          <p:cNvPr id="334" name="Group 122">
            <a:extLst>
              <a:ext uri="{FF2B5EF4-FFF2-40B4-BE49-F238E27FC236}">
                <a16:creationId xmlns:a16="http://schemas.microsoft.com/office/drawing/2014/main" id="{EF66FFB3-DE80-4A81-91A8-11B2111400F3}"/>
              </a:ext>
            </a:extLst>
          </p:cNvPr>
          <p:cNvGrpSpPr>
            <a:grpSpLocks/>
          </p:cNvGrpSpPr>
          <p:nvPr/>
        </p:nvGrpSpPr>
        <p:grpSpPr bwMode="auto">
          <a:xfrm>
            <a:off x="1541463" y="2286000"/>
            <a:ext cx="4927600" cy="2498725"/>
            <a:chOff x="875" y="1344"/>
            <a:chExt cx="3104" cy="1574"/>
          </a:xfrm>
        </p:grpSpPr>
        <p:sp>
          <p:nvSpPr>
            <p:cNvPr id="335" name="Oval 66">
              <a:extLst>
                <a:ext uri="{FF2B5EF4-FFF2-40B4-BE49-F238E27FC236}">
                  <a16:creationId xmlns:a16="http://schemas.microsoft.com/office/drawing/2014/main" id="{0A5E4940-3560-42EF-B214-5E2B315F1BCC}"/>
                </a:ext>
              </a:extLst>
            </p:cNvPr>
            <p:cNvSpPr>
              <a:spLocks noChangeArrowheads="1"/>
            </p:cNvSpPr>
            <p:nvPr/>
          </p:nvSpPr>
          <p:spPr bwMode="auto">
            <a:xfrm>
              <a:off x="875" y="2537"/>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36" name="Text Box 121">
              <a:extLst>
                <a:ext uri="{FF2B5EF4-FFF2-40B4-BE49-F238E27FC236}">
                  <a16:creationId xmlns:a16="http://schemas.microsoft.com/office/drawing/2014/main" id="{D90D0C57-8E5A-4215-837B-2011AFA61F6C}"/>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9</a:t>
              </a:r>
              <a:endParaRPr lang="en-US" altLang="en-US" sz="2000">
                <a:solidFill>
                  <a:schemeClr val="bg1"/>
                </a:solidFill>
                <a:latin typeface="Arial Rounded MT Bold" panose="020F0704030504030204" pitchFamily="34" charset="0"/>
              </a:endParaRPr>
            </a:p>
          </p:txBody>
        </p:sp>
      </p:grpSp>
      <p:grpSp>
        <p:nvGrpSpPr>
          <p:cNvPr id="337" name="Group 124">
            <a:extLst>
              <a:ext uri="{FF2B5EF4-FFF2-40B4-BE49-F238E27FC236}">
                <a16:creationId xmlns:a16="http://schemas.microsoft.com/office/drawing/2014/main" id="{1C10861F-03E0-47E3-B6EC-80268170A49B}"/>
              </a:ext>
            </a:extLst>
          </p:cNvPr>
          <p:cNvGrpSpPr>
            <a:grpSpLocks/>
          </p:cNvGrpSpPr>
          <p:nvPr/>
        </p:nvGrpSpPr>
        <p:grpSpPr bwMode="auto">
          <a:xfrm>
            <a:off x="1400175" y="2286000"/>
            <a:ext cx="5068888" cy="2286000"/>
            <a:chOff x="786" y="1344"/>
            <a:chExt cx="3193" cy="1440"/>
          </a:xfrm>
        </p:grpSpPr>
        <p:sp>
          <p:nvSpPr>
            <p:cNvPr id="338" name="Oval 67">
              <a:extLst>
                <a:ext uri="{FF2B5EF4-FFF2-40B4-BE49-F238E27FC236}">
                  <a16:creationId xmlns:a16="http://schemas.microsoft.com/office/drawing/2014/main" id="{A3ABBCDF-1C29-48B5-B01D-19E0B854CB85}"/>
                </a:ext>
              </a:extLst>
            </p:cNvPr>
            <p:cNvSpPr>
              <a:spLocks noChangeArrowheads="1"/>
            </p:cNvSpPr>
            <p:nvPr/>
          </p:nvSpPr>
          <p:spPr bwMode="auto">
            <a:xfrm>
              <a:off x="786" y="2131"/>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39" name="Text Box 123">
              <a:extLst>
                <a:ext uri="{FF2B5EF4-FFF2-40B4-BE49-F238E27FC236}">
                  <a16:creationId xmlns:a16="http://schemas.microsoft.com/office/drawing/2014/main" id="{D1C09874-777B-432F-9410-F8006BA6C856}"/>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8</a:t>
              </a:r>
              <a:endParaRPr lang="en-US" altLang="en-US" sz="2000">
                <a:solidFill>
                  <a:schemeClr val="bg1"/>
                </a:solidFill>
                <a:latin typeface="Arial Rounded MT Bold" panose="020F0704030504030204" pitchFamily="34" charset="0"/>
              </a:endParaRPr>
            </a:p>
          </p:txBody>
        </p:sp>
      </p:grpSp>
      <p:grpSp>
        <p:nvGrpSpPr>
          <p:cNvPr id="340" name="Group 126">
            <a:extLst>
              <a:ext uri="{FF2B5EF4-FFF2-40B4-BE49-F238E27FC236}">
                <a16:creationId xmlns:a16="http://schemas.microsoft.com/office/drawing/2014/main" id="{D8CA1424-7344-489C-B25C-E88D0CA6EBA8}"/>
              </a:ext>
            </a:extLst>
          </p:cNvPr>
          <p:cNvGrpSpPr>
            <a:grpSpLocks/>
          </p:cNvGrpSpPr>
          <p:nvPr/>
        </p:nvGrpSpPr>
        <p:grpSpPr bwMode="auto">
          <a:xfrm>
            <a:off x="1374775" y="2286000"/>
            <a:ext cx="5094288" cy="2286000"/>
            <a:chOff x="770" y="1344"/>
            <a:chExt cx="3209" cy="1440"/>
          </a:xfrm>
        </p:grpSpPr>
        <p:sp>
          <p:nvSpPr>
            <p:cNvPr id="341" name="Oval 68">
              <a:extLst>
                <a:ext uri="{FF2B5EF4-FFF2-40B4-BE49-F238E27FC236}">
                  <a16:creationId xmlns:a16="http://schemas.microsoft.com/office/drawing/2014/main" id="{7B5D04AA-3DAC-4B4A-96EE-CE4608491569}"/>
                </a:ext>
              </a:extLst>
            </p:cNvPr>
            <p:cNvSpPr>
              <a:spLocks noChangeArrowheads="1"/>
            </p:cNvSpPr>
            <p:nvPr/>
          </p:nvSpPr>
          <p:spPr bwMode="auto">
            <a:xfrm>
              <a:off x="770" y="1743"/>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42" name="Text Box 125">
              <a:extLst>
                <a:ext uri="{FF2B5EF4-FFF2-40B4-BE49-F238E27FC236}">
                  <a16:creationId xmlns:a16="http://schemas.microsoft.com/office/drawing/2014/main" id="{77566B92-0F8A-490C-826D-BEE0379EB5F6}"/>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7</a:t>
              </a:r>
              <a:endParaRPr lang="en-US" altLang="en-US" sz="2000">
                <a:solidFill>
                  <a:schemeClr val="bg1"/>
                </a:solidFill>
                <a:latin typeface="Arial Rounded MT Bold" panose="020F0704030504030204" pitchFamily="34" charset="0"/>
              </a:endParaRPr>
            </a:p>
          </p:txBody>
        </p:sp>
      </p:grpSp>
      <p:grpSp>
        <p:nvGrpSpPr>
          <p:cNvPr id="343" name="Group 128">
            <a:extLst>
              <a:ext uri="{FF2B5EF4-FFF2-40B4-BE49-F238E27FC236}">
                <a16:creationId xmlns:a16="http://schemas.microsoft.com/office/drawing/2014/main" id="{11C62099-8B49-4D7C-ACE7-A23B47D5386D}"/>
              </a:ext>
            </a:extLst>
          </p:cNvPr>
          <p:cNvGrpSpPr>
            <a:grpSpLocks/>
          </p:cNvGrpSpPr>
          <p:nvPr/>
        </p:nvGrpSpPr>
        <p:grpSpPr bwMode="auto">
          <a:xfrm>
            <a:off x="1516063" y="2286000"/>
            <a:ext cx="4953000" cy="2286000"/>
            <a:chOff x="859" y="1344"/>
            <a:chExt cx="3120" cy="1440"/>
          </a:xfrm>
        </p:grpSpPr>
        <p:sp>
          <p:nvSpPr>
            <p:cNvPr id="344" name="Oval 69">
              <a:extLst>
                <a:ext uri="{FF2B5EF4-FFF2-40B4-BE49-F238E27FC236}">
                  <a16:creationId xmlns:a16="http://schemas.microsoft.com/office/drawing/2014/main" id="{4AB0E681-3B53-4997-8973-C983BD71B478}"/>
                </a:ext>
              </a:extLst>
            </p:cNvPr>
            <p:cNvSpPr>
              <a:spLocks noChangeArrowheads="1"/>
            </p:cNvSpPr>
            <p:nvPr/>
          </p:nvSpPr>
          <p:spPr bwMode="auto">
            <a:xfrm>
              <a:off x="859" y="1361"/>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45" name="Text Box 127">
              <a:extLst>
                <a:ext uri="{FF2B5EF4-FFF2-40B4-BE49-F238E27FC236}">
                  <a16:creationId xmlns:a16="http://schemas.microsoft.com/office/drawing/2014/main" id="{E67469D0-2634-4086-BB13-92070579C2C5}"/>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6</a:t>
              </a:r>
              <a:endParaRPr lang="en-US" altLang="en-US" sz="2000">
                <a:solidFill>
                  <a:schemeClr val="bg1"/>
                </a:solidFill>
                <a:latin typeface="Arial Rounded MT Bold" panose="020F0704030504030204" pitchFamily="34" charset="0"/>
              </a:endParaRPr>
            </a:p>
          </p:txBody>
        </p:sp>
      </p:grpSp>
      <p:grpSp>
        <p:nvGrpSpPr>
          <p:cNvPr id="346" name="Group 130">
            <a:extLst>
              <a:ext uri="{FF2B5EF4-FFF2-40B4-BE49-F238E27FC236}">
                <a16:creationId xmlns:a16="http://schemas.microsoft.com/office/drawing/2014/main" id="{1C73C77E-4A83-46DD-9011-D7AFE7B3F5F0}"/>
              </a:ext>
            </a:extLst>
          </p:cNvPr>
          <p:cNvGrpSpPr>
            <a:grpSpLocks/>
          </p:cNvGrpSpPr>
          <p:nvPr/>
        </p:nvGrpSpPr>
        <p:grpSpPr bwMode="auto">
          <a:xfrm>
            <a:off x="1773238" y="1720850"/>
            <a:ext cx="4695825" cy="2851150"/>
            <a:chOff x="1021" y="988"/>
            <a:chExt cx="2958" cy="1796"/>
          </a:xfrm>
        </p:grpSpPr>
        <p:sp>
          <p:nvSpPr>
            <p:cNvPr id="347" name="Oval 70">
              <a:extLst>
                <a:ext uri="{FF2B5EF4-FFF2-40B4-BE49-F238E27FC236}">
                  <a16:creationId xmlns:a16="http://schemas.microsoft.com/office/drawing/2014/main" id="{9741A1A1-A284-488E-B7C6-672BD7BB35C8}"/>
                </a:ext>
              </a:extLst>
            </p:cNvPr>
            <p:cNvSpPr>
              <a:spLocks noChangeArrowheads="1"/>
            </p:cNvSpPr>
            <p:nvPr/>
          </p:nvSpPr>
          <p:spPr bwMode="auto">
            <a:xfrm>
              <a:off x="1021" y="98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48" name="Text Box 129">
              <a:extLst>
                <a:ext uri="{FF2B5EF4-FFF2-40B4-BE49-F238E27FC236}">
                  <a16:creationId xmlns:a16="http://schemas.microsoft.com/office/drawing/2014/main" id="{1C346D2B-ECC8-4A7F-81F4-FC63EB8B2837}"/>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5</a:t>
              </a:r>
              <a:endParaRPr lang="en-US" altLang="en-US" sz="2000">
                <a:solidFill>
                  <a:schemeClr val="bg1"/>
                </a:solidFill>
                <a:latin typeface="Arial Rounded MT Bold" panose="020F0704030504030204" pitchFamily="34" charset="0"/>
              </a:endParaRPr>
            </a:p>
          </p:txBody>
        </p:sp>
      </p:grpSp>
      <p:grpSp>
        <p:nvGrpSpPr>
          <p:cNvPr id="349" name="Group 132">
            <a:extLst>
              <a:ext uri="{FF2B5EF4-FFF2-40B4-BE49-F238E27FC236}">
                <a16:creationId xmlns:a16="http://schemas.microsoft.com/office/drawing/2014/main" id="{DD2B6C23-F5BC-4AE5-A9ED-A7D3610AE2C4}"/>
              </a:ext>
            </a:extLst>
          </p:cNvPr>
          <p:cNvGrpSpPr>
            <a:grpSpLocks/>
          </p:cNvGrpSpPr>
          <p:nvPr/>
        </p:nvGrpSpPr>
        <p:grpSpPr bwMode="auto">
          <a:xfrm>
            <a:off x="2173288" y="1231900"/>
            <a:ext cx="4295775" cy="3340100"/>
            <a:chOff x="1273" y="680"/>
            <a:chExt cx="2706" cy="2104"/>
          </a:xfrm>
        </p:grpSpPr>
        <p:sp>
          <p:nvSpPr>
            <p:cNvPr id="350" name="Oval 71">
              <a:extLst>
                <a:ext uri="{FF2B5EF4-FFF2-40B4-BE49-F238E27FC236}">
                  <a16:creationId xmlns:a16="http://schemas.microsoft.com/office/drawing/2014/main" id="{E3F24BC6-C3D4-450C-8082-5F52D72FB438}"/>
                </a:ext>
              </a:extLst>
            </p:cNvPr>
            <p:cNvSpPr>
              <a:spLocks noChangeArrowheads="1"/>
            </p:cNvSpPr>
            <p:nvPr/>
          </p:nvSpPr>
          <p:spPr bwMode="auto">
            <a:xfrm>
              <a:off x="1273" y="680"/>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51" name="Text Box 131">
              <a:extLst>
                <a:ext uri="{FF2B5EF4-FFF2-40B4-BE49-F238E27FC236}">
                  <a16:creationId xmlns:a16="http://schemas.microsoft.com/office/drawing/2014/main" id="{37B05C95-C54A-4B2D-8457-B7A10CC65B0C}"/>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4</a:t>
              </a:r>
              <a:endParaRPr lang="en-US" altLang="en-US" sz="2000">
                <a:solidFill>
                  <a:schemeClr val="bg1"/>
                </a:solidFill>
                <a:latin typeface="Arial Rounded MT Bold" panose="020F0704030504030204" pitchFamily="34" charset="0"/>
              </a:endParaRPr>
            </a:p>
          </p:txBody>
        </p:sp>
      </p:grpSp>
      <p:grpSp>
        <p:nvGrpSpPr>
          <p:cNvPr id="352" name="Group 134">
            <a:extLst>
              <a:ext uri="{FF2B5EF4-FFF2-40B4-BE49-F238E27FC236}">
                <a16:creationId xmlns:a16="http://schemas.microsoft.com/office/drawing/2014/main" id="{3D59E32C-A395-4E5C-921C-B44AB6742892}"/>
              </a:ext>
            </a:extLst>
          </p:cNvPr>
          <p:cNvGrpSpPr>
            <a:grpSpLocks/>
          </p:cNvGrpSpPr>
          <p:nvPr/>
        </p:nvGrpSpPr>
        <p:grpSpPr bwMode="auto">
          <a:xfrm>
            <a:off x="2687638" y="820738"/>
            <a:ext cx="3781425" cy="3751262"/>
            <a:chOff x="1597" y="421"/>
            <a:chExt cx="2382" cy="2363"/>
          </a:xfrm>
        </p:grpSpPr>
        <p:sp>
          <p:nvSpPr>
            <p:cNvPr id="353" name="Oval 72">
              <a:extLst>
                <a:ext uri="{FF2B5EF4-FFF2-40B4-BE49-F238E27FC236}">
                  <a16:creationId xmlns:a16="http://schemas.microsoft.com/office/drawing/2014/main" id="{7068107B-839F-4638-887F-139CA093B8E3}"/>
                </a:ext>
              </a:extLst>
            </p:cNvPr>
            <p:cNvSpPr>
              <a:spLocks noChangeArrowheads="1"/>
            </p:cNvSpPr>
            <p:nvPr/>
          </p:nvSpPr>
          <p:spPr bwMode="auto">
            <a:xfrm>
              <a:off x="1597" y="421"/>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54" name="Text Box 133">
              <a:extLst>
                <a:ext uri="{FF2B5EF4-FFF2-40B4-BE49-F238E27FC236}">
                  <a16:creationId xmlns:a16="http://schemas.microsoft.com/office/drawing/2014/main" id="{71BBAD2D-10DD-40CE-ABC6-C600DBAA4796}"/>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3</a:t>
              </a:r>
              <a:endParaRPr lang="en-US" altLang="en-US" sz="2000">
                <a:solidFill>
                  <a:schemeClr val="bg1"/>
                </a:solidFill>
                <a:latin typeface="Arial Rounded MT Bold" panose="020F0704030504030204" pitchFamily="34" charset="0"/>
              </a:endParaRPr>
            </a:p>
          </p:txBody>
        </p:sp>
      </p:grpSp>
      <p:grpSp>
        <p:nvGrpSpPr>
          <p:cNvPr id="355" name="Group 136">
            <a:extLst>
              <a:ext uri="{FF2B5EF4-FFF2-40B4-BE49-F238E27FC236}">
                <a16:creationId xmlns:a16="http://schemas.microsoft.com/office/drawing/2014/main" id="{834C8ED3-E706-4450-9C33-A0BFF712A83C}"/>
              </a:ext>
            </a:extLst>
          </p:cNvPr>
          <p:cNvGrpSpPr>
            <a:grpSpLocks/>
          </p:cNvGrpSpPr>
          <p:nvPr/>
        </p:nvGrpSpPr>
        <p:grpSpPr bwMode="auto">
          <a:xfrm>
            <a:off x="3124200" y="498475"/>
            <a:ext cx="3344863" cy="4073525"/>
            <a:chOff x="1872" y="218"/>
            <a:chExt cx="2107" cy="2566"/>
          </a:xfrm>
        </p:grpSpPr>
        <p:sp>
          <p:nvSpPr>
            <p:cNvPr id="356" name="Oval 73">
              <a:extLst>
                <a:ext uri="{FF2B5EF4-FFF2-40B4-BE49-F238E27FC236}">
                  <a16:creationId xmlns:a16="http://schemas.microsoft.com/office/drawing/2014/main" id="{7E6F4C8E-2496-4A6A-BE7E-2F3E506EF906}"/>
                </a:ext>
              </a:extLst>
            </p:cNvPr>
            <p:cNvSpPr>
              <a:spLocks noChangeArrowheads="1"/>
            </p:cNvSpPr>
            <p:nvPr/>
          </p:nvSpPr>
          <p:spPr bwMode="auto">
            <a:xfrm>
              <a:off x="1946" y="218"/>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57" name="Text Box 135">
              <a:extLst>
                <a:ext uri="{FF2B5EF4-FFF2-40B4-BE49-F238E27FC236}">
                  <a16:creationId xmlns:a16="http://schemas.microsoft.com/office/drawing/2014/main" id="{A0D8C01A-1C03-477F-98CF-F9F9EDE51B2C}"/>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2</a:t>
              </a:r>
              <a:endParaRPr lang="en-US" altLang="en-US" sz="2000">
                <a:solidFill>
                  <a:schemeClr val="bg1"/>
                </a:solidFill>
                <a:latin typeface="Arial Rounded MT Bold" panose="020F0704030504030204" pitchFamily="34" charset="0"/>
              </a:endParaRPr>
            </a:p>
          </p:txBody>
        </p:sp>
      </p:grpSp>
      <p:grpSp>
        <p:nvGrpSpPr>
          <p:cNvPr id="358" name="Group 138">
            <a:extLst>
              <a:ext uri="{FF2B5EF4-FFF2-40B4-BE49-F238E27FC236}">
                <a16:creationId xmlns:a16="http://schemas.microsoft.com/office/drawing/2014/main" id="{86410B56-8B03-4D65-9404-284D8FA6D1E1}"/>
              </a:ext>
            </a:extLst>
          </p:cNvPr>
          <p:cNvGrpSpPr>
            <a:grpSpLocks/>
          </p:cNvGrpSpPr>
          <p:nvPr/>
        </p:nvGrpSpPr>
        <p:grpSpPr bwMode="auto">
          <a:xfrm>
            <a:off x="3124200" y="306388"/>
            <a:ext cx="3344863" cy="4265612"/>
            <a:chOff x="1872" y="97"/>
            <a:chExt cx="2107" cy="2687"/>
          </a:xfrm>
        </p:grpSpPr>
        <p:sp>
          <p:nvSpPr>
            <p:cNvPr id="359" name="Oval 74">
              <a:extLst>
                <a:ext uri="{FF2B5EF4-FFF2-40B4-BE49-F238E27FC236}">
                  <a16:creationId xmlns:a16="http://schemas.microsoft.com/office/drawing/2014/main" id="{D7EAD524-9076-45C7-AF47-DEDF1D06DAAD}"/>
                </a:ext>
              </a:extLst>
            </p:cNvPr>
            <p:cNvSpPr>
              <a:spLocks noChangeArrowheads="1"/>
            </p:cNvSpPr>
            <p:nvPr/>
          </p:nvSpPr>
          <p:spPr bwMode="auto">
            <a:xfrm>
              <a:off x="2335" y="97"/>
              <a:ext cx="397" cy="381"/>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60" name="Text Box 137">
              <a:extLst>
                <a:ext uri="{FF2B5EF4-FFF2-40B4-BE49-F238E27FC236}">
                  <a16:creationId xmlns:a16="http://schemas.microsoft.com/office/drawing/2014/main" id="{E6750AAF-4757-4E3B-A3CF-F47B56236CD2}"/>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a:solidFill>
                    <a:schemeClr val="bg1"/>
                  </a:solidFill>
                  <a:latin typeface="Clarendon Extended" pitchFamily="18" charset="0"/>
                </a:rPr>
                <a:t>1</a:t>
              </a:r>
              <a:endParaRPr lang="en-US" altLang="en-US" sz="2000">
                <a:solidFill>
                  <a:schemeClr val="bg1"/>
                </a:solidFill>
                <a:latin typeface="Arial Rounded MT Bold" panose="020F0704030504030204" pitchFamily="34" charset="0"/>
              </a:endParaRPr>
            </a:p>
          </p:txBody>
        </p:sp>
      </p:grpSp>
      <p:grpSp>
        <p:nvGrpSpPr>
          <p:cNvPr id="361" name="Group 140">
            <a:extLst>
              <a:ext uri="{FF2B5EF4-FFF2-40B4-BE49-F238E27FC236}">
                <a16:creationId xmlns:a16="http://schemas.microsoft.com/office/drawing/2014/main" id="{D9912394-3932-41D2-B750-C36BB2CD0FF4}"/>
              </a:ext>
            </a:extLst>
          </p:cNvPr>
          <p:cNvGrpSpPr>
            <a:grpSpLocks/>
          </p:cNvGrpSpPr>
          <p:nvPr/>
        </p:nvGrpSpPr>
        <p:grpSpPr bwMode="auto">
          <a:xfrm>
            <a:off x="3124200" y="152400"/>
            <a:ext cx="3344863" cy="4419600"/>
            <a:chOff x="1872" y="0"/>
            <a:chExt cx="2107" cy="2784"/>
          </a:xfrm>
        </p:grpSpPr>
        <p:sp>
          <p:nvSpPr>
            <p:cNvPr id="362" name="Oval 75">
              <a:extLst>
                <a:ext uri="{FF2B5EF4-FFF2-40B4-BE49-F238E27FC236}">
                  <a16:creationId xmlns:a16="http://schemas.microsoft.com/office/drawing/2014/main" id="{6F87AB7C-D298-4576-97B3-341BFD7F6E25}"/>
                </a:ext>
              </a:extLst>
            </p:cNvPr>
            <p:cNvSpPr>
              <a:spLocks noChangeArrowheads="1"/>
            </p:cNvSpPr>
            <p:nvPr/>
          </p:nvSpPr>
          <p:spPr bwMode="auto">
            <a:xfrm>
              <a:off x="2724" y="0"/>
              <a:ext cx="397" cy="478"/>
            </a:xfrm>
            <a:prstGeom prst="ellipse">
              <a:avLst/>
            </a:prstGeom>
            <a:solidFill>
              <a:schemeClr val="tx1"/>
            </a:solidFill>
            <a:ln w="9525">
              <a:solidFill>
                <a:schemeClr val="tx1"/>
              </a:solidFill>
              <a:round/>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
          <p:nvSpPr>
            <p:cNvPr id="363" name="Text Box 139">
              <a:extLst>
                <a:ext uri="{FF2B5EF4-FFF2-40B4-BE49-F238E27FC236}">
                  <a16:creationId xmlns:a16="http://schemas.microsoft.com/office/drawing/2014/main" id="{DF06A13E-9D59-4C61-BD9A-DE462218FF46}"/>
                </a:ext>
              </a:extLst>
            </p:cNvPr>
            <p:cNvSpPr txBox="1">
              <a:spLocks noChangeArrowheads="1"/>
            </p:cNvSpPr>
            <p:nvPr/>
          </p:nvSpPr>
          <p:spPr bwMode="auto">
            <a:xfrm>
              <a:off x="1872" y="1344"/>
              <a:ext cx="2107" cy="144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4400" dirty="0">
                  <a:solidFill>
                    <a:schemeClr val="bg1"/>
                  </a:solidFill>
                  <a:latin typeface="Clarendon Extended" pitchFamily="18" charset="0"/>
                </a:rPr>
                <a:t>0</a:t>
              </a:r>
              <a:endParaRPr lang="en-US" altLang="en-US" sz="2000" dirty="0">
                <a:solidFill>
                  <a:schemeClr val="bg1"/>
                </a:solidFill>
                <a:latin typeface="Arial Rounded MT Bold" panose="020F0704030504030204" pitchFamily="34" charset="0"/>
              </a:endParaRPr>
            </a:p>
          </p:txBody>
        </p:sp>
      </p:grpSp>
      <p:sp>
        <p:nvSpPr>
          <p:cNvPr id="364" name="AutoShape 141">
            <a:hlinkClick r:id="" action="ppaction://hlinkshowjump?jump=lastslideviewed" highlightClick="1"/>
            <a:extLst>
              <a:ext uri="{FF2B5EF4-FFF2-40B4-BE49-F238E27FC236}">
                <a16:creationId xmlns:a16="http://schemas.microsoft.com/office/drawing/2014/main" id="{3CE89FC7-D184-4C25-B3EC-3B8A724CCDA9}"/>
              </a:ext>
            </a:extLst>
          </p:cNvPr>
          <p:cNvSpPr>
            <a:spLocks noChangeArrowheads="1"/>
          </p:cNvSpPr>
          <p:nvPr/>
        </p:nvSpPr>
        <p:spPr bwMode="auto">
          <a:xfrm>
            <a:off x="8686800" y="6400800"/>
            <a:ext cx="457200" cy="457200"/>
          </a:xfrm>
          <a:prstGeom prst="actionButtonReturn">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65" name="mill_clock2.wav">
            <a:hlinkClick r:id="" action="ppaction://media"/>
            <a:extLst>
              <a:ext uri="{FF2B5EF4-FFF2-40B4-BE49-F238E27FC236}">
                <a16:creationId xmlns:a16="http://schemas.microsoft.com/office/drawing/2014/main" id="{47CAAC44-4D3B-414E-BA6B-F26FFE8A1E3A}"/>
              </a:ext>
            </a:extLst>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8763000" y="3810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6" name="Rectangle 143">
            <a:extLst>
              <a:ext uri="{FF2B5EF4-FFF2-40B4-BE49-F238E27FC236}">
                <a16:creationId xmlns:a16="http://schemas.microsoft.com/office/drawing/2014/main" id="{AEED2558-B94C-4C04-94AC-64ED989400A5}"/>
              </a:ext>
            </a:extLst>
          </p:cNvPr>
          <p:cNvSpPr>
            <a:spLocks noChangeArrowheads="1"/>
          </p:cNvSpPr>
          <p:nvPr/>
        </p:nvSpPr>
        <p:spPr bwMode="auto">
          <a:xfrm>
            <a:off x="8164512" y="0"/>
            <a:ext cx="979488" cy="10160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367" name="Picture 17" descr="image006">
            <a:extLst>
              <a:ext uri="{FF2B5EF4-FFF2-40B4-BE49-F238E27FC236}">
                <a16:creationId xmlns:a16="http://schemas.microsoft.com/office/drawing/2014/main" id="{37B0D361-17BB-47DC-B65A-27134126442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57155" y="6408736"/>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73"/>
                                        </p:tgtEl>
                                        <p:attrNameLst>
                                          <p:attrName>style.visibility</p:attrName>
                                        </p:attrNameLst>
                                      </p:cBhvr>
                                      <p:to>
                                        <p:strVal val="visible"/>
                                      </p:to>
                                    </p:set>
                                  </p:childTnLst>
                                </p:cTn>
                              </p:par>
                            </p:childTnLst>
                          </p:cTn>
                        </p:par>
                        <p:par>
                          <p:cTn id="7" fill="hold">
                            <p:stCondLst>
                              <p:cond delay="500"/>
                            </p:stCondLst>
                            <p:childTnLst>
                              <p:par>
                                <p:cTn id="8" presetID="1" presetClass="mediacall" presetSubtype="0" fill="hold" nodeType="afterEffect">
                                  <p:stCondLst>
                                    <p:cond delay="0"/>
                                  </p:stCondLst>
                                  <p:childTnLst>
                                    <p:cmd type="call" cmd="playFrom(0.0)">
                                      <p:cBhvr>
                                        <p:cTn id="9" dur="1" fill="hold"/>
                                        <p:tgtEl>
                                          <p:spTgt spid="365"/>
                                        </p:tgtEl>
                                      </p:cBhvr>
                                    </p:cmd>
                                  </p:childTnLst>
                                </p:cTn>
                              </p:par>
                              <p:par>
                                <p:cTn id="10" presetID="1" presetClass="entr" presetSubtype="0" fill="hold" nodeType="withEffect">
                                  <p:stCondLst>
                                    <p:cond delay="1000"/>
                                  </p:stCondLst>
                                  <p:childTnLst>
                                    <p:set>
                                      <p:cBhvr>
                                        <p:cTn id="11" dur="1" fill="hold">
                                          <p:stCondLst>
                                            <p:cond delay="499"/>
                                          </p:stCondLst>
                                        </p:cTn>
                                        <p:tgtEl>
                                          <p:spTgt spid="274"/>
                                        </p:tgtEl>
                                        <p:attrNameLst>
                                          <p:attrName>style.visibility</p:attrName>
                                        </p:attrNameLst>
                                      </p:cBhvr>
                                      <p:to>
                                        <p:strVal val="visible"/>
                                      </p:to>
                                    </p:set>
                                  </p:childTnLst>
                                </p:cTn>
                              </p:par>
                            </p:childTnLst>
                          </p:cTn>
                        </p:par>
                        <p:par>
                          <p:cTn id="12" fill="hold">
                            <p:stCondLst>
                              <p:cond delay="2000"/>
                            </p:stCondLst>
                            <p:childTnLst>
                              <p:par>
                                <p:cTn id="13" presetID="1" presetClass="entr" presetSubtype="0" fill="hold" nodeType="afterEffect">
                                  <p:stCondLst>
                                    <p:cond delay="1000"/>
                                  </p:stCondLst>
                                  <p:childTnLst>
                                    <p:set>
                                      <p:cBhvr>
                                        <p:cTn id="14" dur="1" fill="hold">
                                          <p:stCondLst>
                                            <p:cond delay="499"/>
                                          </p:stCondLst>
                                        </p:cTn>
                                        <p:tgtEl>
                                          <p:spTgt spid="277"/>
                                        </p:tgtEl>
                                        <p:attrNameLst>
                                          <p:attrName>style.visibility</p:attrName>
                                        </p:attrNameLst>
                                      </p:cBhvr>
                                      <p:to>
                                        <p:strVal val="visible"/>
                                      </p:to>
                                    </p:set>
                                  </p:childTnLst>
                                </p:cTn>
                              </p:par>
                            </p:childTnLst>
                          </p:cTn>
                        </p:par>
                        <p:par>
                          <p:cTn id="15" fill="hold">
                            <p:stCondLst>
                              <p:cond delay="3500"/>
                            </p:stCondLst>
                            <p:childTnLst>
                              <p:par>
                                <p:cTn id="16" presetID="1" presetClass="entr" presetSubtype="0" fill="hold" nodeType="afterEffect">
                                  <p:stCondLst>
                                    <p:cond delay="1000"/>
                                  </p:stCondLst>
                                  <p:childTnLst>
                                    <p:set>
                                      <p:cBhvr>
                                        <p:cTn id="17" dur="1" fill="hold">
                                          <p:stCondLst>
                                            <p:cond delay="499"/>
                                          </p:stCondLst>
                                        </p:cTn>
                                        <p:tgtEl>
                                          <p:spTgt spid="280"/>
                                        </p:tgtEl>
                                        <p:attrNameLst>
                                          <p:attrName>style.visibility</p:attrName>
                                        </p:attrNameLst>
                                      </p:cBhvr>
                                      <p:to>
                                        <p:strVal val="visible"/>
                                      </p:to>
                                    </p:set>
                                  </p:childTnLst>
                                </p:cTn>
                              </p:par>
                            </p:childTnLst>
                          </p:cTn>
                        </p:par>
                        <p:par>
                          <p:cTn id="18" fill="hold">
                            <p:stCondLst>
                              <p:cond delay="5000"/>
                            </p:stCondLst>
                            <p:childTnLst>
                              <p:par>
                                <p:cTn id="19" presetID="1" presetClass="entr" presetSubtype="0" fill="hold" nodeType="afterEffect">
                                  <p:stCondLst>
                                    <p:cond delay="1000"/>
                                  </p:stCondLst>
                                  <p:childTnLst>
                                    <p:set>
                                      <p:cBhvr>
                                        <p:cTn id="20" dur="1" fill="hold">
                                          <p:stCondLst>
                                            <p:cond delay="499"/>
                                          </p:stCondLst>
                                        </p:cTn>
                                        <p:tgtEl>
                                          <p:spTgt spid="283"/>
                                        </p:tgtEl>
                                        <p:attrNameLst>
                                          <p:attrName>style.visibility</p:attrName>
                                        </p:attrNameLst>
                                      </p:cBhvr>
                                      <p:to>
                                        <p:strVal val="visible"/>
                                      </p:to>
                                    </p:set>
                                  </p:childTnLst>
                                </p:cTn>
                              </p:par>
                            </p:childTnLst>
                          </p:cTn>
                        </p:par>
                        <p:par>
                          <p:cTn id="21" fill="hold">
                            <p:stCondLst>
                              <p:cond delay="6500"/>
                            </p:stCondLst>
                            <p:childTnLst>
                              <p:par>
                                <p:cTn id="22" presetID="1" presetClass="entr" presetSubtype="0" fill="hold" nodeType="afterEffect">
                                  <p:stCondLst>
                                    <p:cond delay="1000"/>
                                  </p:stCondLst>
                                  <p:childTnLst>
                                    <p:set>
                                      <p:cBhvr>
                                        <p:cTn id="23" dur="1" fill="hold">
                                          <p:stCondLst>
                                            <p:cond delay="499"/>
                                          </p:stCondLst>
                                        </p:cTn>
                                        <p:tgtEl>
                                          <p:spTgt spid="286"/>
                                        </p:tgtEl>
                                        <p:attrNameLst>
                                          <p:attrName>style.visibility</p:attrName>
                                        </p:attrNameLst>
                                      </p:cBhvr>
                                      <p:to>
                                        <p:strVal val="visible"/>
                                      </p:to>
                                    </p:set>
                                  </p:childTnLst>
                                </p:cTn>
                              </p:par>
                            </p:childTnLst>
                          </p:cTn>
                        </p:par>
                        <p:par>
                          <p:cTn id="24" fill="hold">
                            <p:stCondLst>
                              <p:cond delay="8000"/>
                            </p:stCondLst>
                            <p:childTnLst>
                              <p:par>
                                <p:cTn id="25" presetID="1" presetClass="entr" presetSubtype="0" fill="hold" nodeType="afterEffect">
                                  <p:stCondLst>
                                    <p:cond delay="1000"/>
                                  </p:stCondLst>
                                  <p:childTnLst>
                                    <p:set>
                                      <p:cBhvr>
                                        <p:cTn id="26" dur="1" fill="hold">
                                          <p:stCondLst>
                                            <p:cond delay="499"/>
                                          </p:stCondLst>
                                        </p:cTn>
                                        <p:tgtEl>
                                          <p:spTgt spid="289"/>
                                        </p:tgtEl>
                                        <p:attrNameLst>
                                          <p:attrName>style.visibility</p:attrName>
                                        </p:attrNameLst>
                                      </p:cBhvr>
                                      <p:to>
                                        <p:strVal val="visible"/>
                                      </p:to>
                                    </p:set>
                                  </p:childTnLst>
                                </p:cTn>
                              </p:par>
                            </p:childTnLst>
                          </p:cTn>
                        </p:par>
                        <p:par>
                          <p:cTn id="27" fill="hold">
                            <p:stCondLst>
                              <p:cond delay="9500"/>
                            </p:stCondLst>
                            <p:childTnLst>
                              <p:par>
                                <p:cTn id="28" presetID="1" presetClass="entr" presetSubtype="0" fill="hold" nodeType="afterEffect">
                                  <p:stCondLst>
                                    <p:cond delay="1000"/>
                                  </p:stCondLst>
                                  <p:childTnLst>
                                    <p:set>
                                      <p:cBhvr>
                                        <p:cTn id="29" dur="1" fill="hold">
                                          <p:stCondLst>
                                            <p:cond delay="499"/>
                                          </p:stCondLst>
                                        </p:cTn>
                                        <p:tgtEl>
                                          <p:spTgt spid="292"/>
                                        </p:tgtEl>
                                        <p:attrNameLst>
                                          <p:attrName>style.visibility</p:attrName>
                                        </p:attrNameLst>
                                      </p:cBhvr>
                                      <p:to>
                                        <p:strVal val="visible"/>
                                      </p:to>
                                    </p:set>
                                  </p:childTnLst>
                                </p:cTn>
                              </p:par>
                            </p:childTnLst>
                          </p:cTn>
                        </p:par>
                        <p:par>
                          <p:cTn id="30" fill="hold">
                            <p:stCondLst>
                              <p:cond delay="11000"/>
                            </p:stCondLst>
                            <p:childTnLst>
                              <p:par>
                                <p:cTn id="31" presetID="1" presetClass="entr" presetSubtype="0" fill="hold" nodeType="afterEffect">
                                  <p:stCondLst>
                                    <p:cond delay="1000"/>
                                  </p:stCondLst>
                                  <p:childTnLst>
                                    <p:set>
                                      <p:cBhvr>
                                        <p:cTn id="32" dur="1" fill="hold">
                                          <p:stCondLst>
                                            <p:cond delay="499"/>
                                          </p:stCondLst>
                                        </p:cTn>
                                        <p:tgtEl>
                                          <p:spTgt spid="295"/>
                                        </p:tgtEl>
                                        <p:attrNameLst>
                                          <p:attrName>style.visibility</p:attrName>
                                        </p:attrNameLst>
                                      </p:cBhvr>
                                      <p:to>
                                        <p:strVal val="visible"/>
                                      </p:to>
                                    </p:set>
                                  </p:childTnLst>
                                </p:cTn>
                              </p:par>
                            </p:childTnLst>
                          </p:cTn>
                        </p:par>
                        <p:par>
                          <p:cTn id="33" fill="hold">
                            <p:stCondLst>
                              <p:cond delay="12500"/>
                            </p:stCondLst>
                            <p:childTnLst>
                              <p:par>
                                <p:cTn id="34" presetID="1" presetClass="entr" presetSubtype="0" fill="hold" nodeType="afterEffect">
                                  <p:stCondLst>
                                    <p:cond delay="1000"/>
                                  </p:stCondLst>
                                  <p:childTnLst>
                                    <p:set>
                                      <p:cBhvr>
                                        <p:cTn id="35" dur="1" fill="hold">
                                          <p:stCondLst>
                                            <p:cond delay="499"/>
                                          </p:stCondLst>
                                        </p:cTn>
                                        <p:tgtEl>
                                          <p:spTgt spid="298"/>
                                        </p:tgtEl>
                                        <p:attrNameLst>
                                          <p:attrName>style.visibility</p:attrName>
                                        </p:attrNameLst>
                                      </p:cBhvr>
                                      <p:to>
                                        <p:strVal val="visible"/>
                                      </p:to>
                                    </p:set>
                                  </p:childTnLst>
                                </p:cTn>
                              </p:par>
                            </p:childTnLst>
                          </p:cTn>
                        </p:par>
                        <p:par>
                          <p:cTn id="36" fill="hold">
                            <p:stCondLst>
                              <p:cond delay="14000"/>
                            </p:stCondLst>
                            <p:childTnLst>
                              <p:par>
                                <p:cTn id="37" presetID="1" presetClass="entr" presetSubtype="0" fill="hold" nodeType="afterEffect">
                                  <p:stCondLst>
                                    <p:cond delay="1000"/>
                                  </p:stCondLst>
                                  <p:childTnLst>
                                    <p:set>
                                      <p:cBhvr>
                                        <p:cTn id="38" dur="1" fill="hold">
                                          <p:stCondLst>
                                            <p:cond delay="499"/>
                                          </p:stCondLst>
                                        </p:cTn>
                                        <p:tgtEl>
                                          <p:spTgt spid="301"/>
                                        </p:tgtEl>
                                        <p:attrNameLst>
                                          <p:attrName>style.visibility</p:attrName>
                                        </p:attrNameLst>
                                      </p:cBhvr>
                                      <p:to>
                                        <p:strVal val="visible"/>
                                      </p:to>
                                    </p:set>
                                  </p:childTnLst>
                                </p:cTn>
                              </p:par>
                            </p:childTnLst>
                          </p:cTn>
                        </p:par>
                        <p:par>
                          <p:cTn id="39" fill="hold">
                            <p:stCondLst>
                              <p:cond delay="15500"/>
                            </p:stCondLst>
                            <p:childTnLst>
                              <p:par>
                                <p:cTn id="40" presetID="1" presetClass="entr" presetSubtype="0" fill="hold" nodeType="afterEffect">
                                  <p:stCondLst>
                                    <p:cond delay="1000"/>
                                  </p:stCondLst>
                                  <p:childTnLst>
                                    <p:set>
                                      <p:cBhvr>
                                        <p:cTn id="41" dur="1" fill="hold">
                                          <p:stCondLst>
                                            <p:cond delay="499"/>
                                          </p:stCondLst>
                                        </p:cTn>
                                        <p:tgtEl>
                                          <p:spTgt spid="304"/>
                                        </p:tgtEl>
                                        <p:attrNameLst>
                                          <p:attrName>style.visibility</p:attrName>
                                        </p:attrNameLst>
                                      </p:cBhvr>
                                      <p:to>
                                        <p:strVal val="visible"/>
                                      </p:to>
                                    </p:set>
                                  </p:childTnLst>
                                </p:cTn>
                              </p:par>
                            </p:childTnLst>
                          </p:cTn>
                        </p:par>
                        <p:par>
                          <p:cTn id="42" fill="hold">
                            <p:stCondLst>
                              <p:cond delay="17000"/>
                            </p:stCondLst>
                            <p:childTnLst>
                              <p:par>
                                <p:cTn id="43" presetID="1" presetClass="entr" presetSubtype="0" fill="hold" nodeType="afterEffect">
                                  <p:stCondLst>
                                    <p:cond delay="1000"/>
                                  </p:stCondLst>
                                  <p:childTnLst>
                                    <p:set>
                                      <p:cBhvr>
                                        <p:cTn id="44" dur="1" fill="hold">
                                          <p:stCondLst>
                                            <p:cond delay="499"/>
                                          </p:stCondLst>
                                        </p:cTn>
                                        <p:tgtEl>
                                          <p:spTgt spid="307"/>
                                        </p:tgtEl>
                                        <p:attrNameLst>
                                          <p:attrName>style.visibility</p:attrName>
                                        </p:attrNameLst>
                                      </p:cBhvr>
                                      <p:to>
                                        <p:strVal val="visible"/>
                                      </p:to>
                                    </p:set>
                                  </p:childTnLst>
                                </p:cTn>
                              </p:par>
                            </p:childTnLst>
                          </p:cTn>
                        </p:par>
                        <p:par>
                          <p:cTn id="45" fill="hold">
                            <p:stCondLst>
                              <p:cond delay="18500"/>
                            </p:stCondLst>
                            <p:childTnLst>
                              <p:par>
                                <p:cTn id="46" presetID="1" presetClass="entr" presetSubtype="0" fill="hold" nodeType="afterEffect">
                                  <p:stCondLst>
                                    <p:cond delay="1000"/>
                                  </p:stCondLst>
                                  <p:childTnLst>
                                    <p:set>
                                      <p:cBhvr>
                                        <p:cTn id="47" dur="1" fill="hold">
                                          <p:stCondLst>
                                            <p:cond delay="499"/>
                                          </p:stCondLst>
                                        </p:cTn>
                                        <p:tgtEl>
                                          <p:spTgt spid="310"/>
                                        </p:tgtEl>
                                        <p:attrNameLst>
                                          <p:attrName>style.visibility</p:attrName>
                                        </p:attrNameLst>
                                      </p:cBhvr>
                                      <p:to>
                                        <p:strVal val="visible"/>
                                      </p:to>
                                    </p:set>
                                  </p:childTnLst>
                                </p:cTn>
                              </p:par>
                            </p:childTnLst>
                          </p:cTn>
                        </p:par>
                        <p:par>
                          <p:cTn id="48" fill="hold">
                            <p:stCondLst>
                              <p:cond delay="20000"/>
                            </p:stCondLst>
                            <p:childTnLst>
                              <p:par>
                                <p:cTn id="49" presetID="1" presetClass="entr" presetSubtype="0" fill="hold" nodeType="afterEffect">
                                  <p:stCondLst>
                                    <p:cond delay="1000"/>
                                  </p:stCondLst>
                                  <p:childTnLst>
                                    <p:set>
                                      <p:cBhvr>
                                        <p:cTn id="50" dur="1" fill="hold">
                                          <p:stCondLst>
                                            <p:cond delay="499"/>
                                          </p:stCondLst>
                                        </p:cTn>
                                        <p:tgtEl>
                                          <p:spTgt spid="313"/>
                                        </p:tgtEl>
                                        <p:attrNameLst>
                                          <p:attrName>style.visibility</p:attrName>
                                        </p:attrNameLst>
                                      </p:cBhvr>
                                      <p:to>
                                        <p:strVal val="visible"/>
                                      </p:to>
                                    </p:set>
                                  </p:childTnLst>
                                </p:cTn>
                              </p:par>
                            </p:childTnLst>
                          </p:cTn>
                        </p:par>
                        <p:par>
                          <p:cTn id="51" fill="hold">
                            <p:stCondLst>
                              <p:cond delay="21500"/>
                            </p:stCondLst>
                            <p:childTnLst>
                              <p:par>
                                <p:cTn id="52" presetID="1" presetClass="entr" presetSubtype="0" fill="hold" nodeType="afterEffect">
                                  <p:stCondLst>
                                    <p:cond delay="1000"/>
                                  </p:stCondLst>
                                  <p:childTnLst>
                                    <p:set>
                                      <p:cBhvr>
                                        <p:cTn id="53" dur="1" fill="hold">
                                          <p:stCondLst>
                                            <p:cond delay="499"/>
                                          </p:stCondLst>
                                        </p:cTn>
                                        <p:tgtEl>
                                          <p:spTgt spid="316"/>
                                        </p:tgtEl>
                                        <p:attrNameLst>
                                          <p:attrName>style.visibility</p:attrName>
                                        </p:attrNameLst>
                                      </p:cBhvr>
                                      <p:to>
                                        <p:strVal val="visible"/>
                                      </p:to>
                                    </p:set>
                                  </p:childTnLst>
                                </p:cTn>
                              </p:par>
                            </p:childTnLst>
                          </p:cTn>
                        </p:par>
                        <p:par>
                          <p:cTn id="54" fill="hold">
                            <p:stCondLst>
                              <p:cond delay="23000"/>
                            </p:stCondLst>
                            <p:childTnLst>
                              <p:par>
                                <p:cTn id="55" presetID="1" presetClass="entr" presetSubtype="0" fill="hold" nodeType="afterEffect">
                                  <p:stCondLst>
                                    <p:cond delay="1000"/>
                                  </p:stCondLst>
                                  <p:childTnLst>
                                    <p:set>
                                      <p:cBhvr>
                                        <p:cTn id="56" dur="1" fill="hold">
                                          <p:stCondLst>
                                            <p:cond delay="499"/>
                                          </p:stCondLst>
                                        </p:cTn>
                                        <p:tgtEl>
                                          <p:spTgt spid="319"/>
                                        </p:tgtEl>
                                        <p:attrNameLst>
                                          <p:attrName>style.visibility</p:attrName>
                                        </p:attrNameLst>
                                      </p:cBhvr>
                                      <p:to>
                                        <p:strVal val="visible"/>
                                      </p:to>
                                    </p:set>
                                  </p:childTnLst>
                                </p:cTn>
                              </p:par>
                            </p:childTnLst>
                          </p:cTn>
                        </p:par>
                        <p:par>
                          <p:cTn id="57" fill="hold">
                            <p:stCondLst>
                              <p:cond delay="24500"/>
                            </p:stCondLst>
                            <p:childTnLst>
                              <p:par>
                                <p:cTn id="58" presetID="1" presetClass="entr" presetSubtype="0" fill="hold" nodeType="afterEffect">
                                  <p:stCondLst>
                                    <p:cond delay="1000"/>
                                  </p:stCondLst>
                                  <p:childTnLst>
                                    <p:set>
                                      <p:cBhvr>
                                        <p:cTn id="59" dur="1" fill="hold">
                                          <p:stCondLst>
                                            <p:cond delay="499"/>
                                          </p:stCondLst>
                                        </p:cTn>
                                        <p:tgtEl>
                                          <p:spTgt spid="322"/>
                                        </p:tgtEl>
                                        <p:attrNameLst>
                                          <p:attrName>style.visibility</p:attrName>
                                        </p:attrNameLst>
                                      </p:cBhvr>
                                      <p:to>
                                        <p:strVal val="visible"/>
                                      </p:to>
                                    </p:set>
                                  </p:childTnLst>
                                </p:cTn>
                              </p:par>
                            </p:childTnLst>
                          </p:cTn>
                        </p:par>
                        <p:par>
                          <p:cTn id="60" fill="hold">
                            <p:stCondLst>
                              <p:cond delay="26000"/>
                            </p:stCondLst>
                            <p:childTnLst>
                              <p:par>
                                <p:cTn id="61" presetID="1" presetClass="entr" presetSubtype="0" fill="hold" nodeType="afterEffect">
                                  <p:stCondLst>
                                    <p:cond delay="1000"/>
                                  </p:stCondLst>
                                  <p:childTnLst>
                                    <p:set>
                                      <p:cBhvr>
                                        <p:cTn id="62" dur="1" fill="hold">
                                          <p:stCondLst>
                                            <p:cond delay="499"/>
                                          </p:stCondLst>
                                        </p:cTn>
                                        <p:tgtEl>
                                          <p:spTgt spid="325"/>
                                        </p:tgtEl>
                                        <p:attrNameLst>
                                          <p:attrName>style.visibility</p:attrName>
                                        </p:attrNameLst>
                                      </p:cBhvr>
                                      <p:to>
                                        <p:strVal val="visible"/>
                                      </p:to>
                                    </p:set>
                                  </p:childTnLst>
                                </p:cTn>
                              </p:par>
                            </p:childTnLst>
                          </p:cTn>
                        </p:par>
                        <p:par>
                          <p:cTn id="63" fill="hold">
                            <p:stCondLst>
                              <p:cond delay="27500"/>
                            </p:stCondLst>
                            <p:childTnLst>
                              <p:par>
                                <p:cTn id="64" presetID="1" presetClass="entr" presetSubtype="0" fill="hold" nodeType="afterEffect">
                                  <p:stCondLst>
                                    <p:cond delay="1000"/>
                                  </p:stCondLst>
                                  <p:childTnLst>
                                    <p:set>
                                      <p:cBhvr>
                                        <p:cTn id="65" dur="1" fill="hold">
                                          <p:stCondLst>
                                            <p:cond delay="499"/>
                                          </p:stCondLst>
                                        </p:cTn>
                                        <p:tgtEl>
                                          <p:spTgt spid="328"/>
                                        </p:tgtEl>
                                        <p:attrNameLst>
                                          <p:attrName>style.visibility</p:attrName>
                                        </p:attrNameLst>
                                      </p:cBhvr>
                                      <p:to>
                                        <p:strVal val="visible"/>
                                      </p:to>
                                    </p:set>
                                  </p:childTnLst>
                                </p:cTn>
                              </p:par>
                            </p:childTnLst>
                          </p:cTn>
                        </p:par>
                        <p:par>
                          <p:cTn id="66" fill="hold">
                            <p:stCondLst>
                              <p:cond delay="29000"/>
                            </p:stCondLst>
                            <p:childTnLst>
                              <p:par>
                                <p:cTn id="67" presetID="1" presetClass="entr" presetSubtype="0" fill="hold" nodeType="afterEffect">
                                  <p:stCondLst>
                                    <p:cond delay="1000"/>
                                  </p:stCondLst>
                                  <p:childTnLst>
                                    <p:set>
                                      <p:cBhvr>
                                        <p:cTn id="68" dur="1" fill="hold">
                                          <p:stCondLst>
                                            <p:cond delay="499"/>
                                          </p:stCondLst>
                                        </p:cTn>
                                        <p:tgtEl>
                                          <p:spTgt spid="331"/>
                                        </p:tgtEl>
                                        <p:attrNameLst>
                                          <p:attrName>style.visibility</p:attrName>
                                        </p:attrNameLst>
                                      </p:cBhvr>
                                      <p:to>
                                        <p:strVal val="visible"/>
                                      </p:to>
                                    </p:set>
                                  </p:childTnLst>
                                </p:cTn>
                              </p:par>
                            </p:childTnLst>
                          </p:cTn>
                        </p:par>
                        <p:par>
                          <p:cTn id="69" fill="hold">
                            <p:stCondLst>
                              <p:cond delay="30500"/>
                            </p:stCondLst>
                            <p:childTnLst>
                              <p:par>
                                <p:cTn id="70" presetID="1" presetClass="entr" presetSubtype="0" fill="hold" nodeType="afterEffect">
                                  <p:stCondLst>
                                    <p:cond delay="1000"/>
                                  </p:stCondLst>
                                  <p:childTnLst>
                                    <p:set>
                                      <p:cBhvr>
                                        <p:cTn id="71" dur="1" fill="hold">
                                          <p:stCondLst>
                                            <p:cond delay="499"/>
                                          </p:stCondLst>
                                        </p:cTn>
                                        <p:tgtEl>
                                          <p:spTgt spid="334"/>
                                        </p:tgtEl>
                                        <p:attrNameLst>
                                          <p:attrName>style.visibility</p:attrName>
                                        </p:attrNameLst>
                                      </p:cBhvr>
                                      <p:to>
                                        <p:strVal val="visible"/>
                                      </p:to>
                                    </p:set>
                                  </p:childTnLst>
                                </p:cTn>
                              </p:par>
                            </p:childTnLst>
                          </p:cTn>
                        </p:par>
                        <p:par>
                          <p:cTn id="72" fill="hold">
                            <p:stCondLst>
                              <p:cond delay="32000"/>
                            </p:stCondLst>
                            <p:childTnLst>
                              <p:par>
                                <p:cTn id="73" presetID="1" presetClass="entr" presetSubtype="0" fill="hold" nodeType="afterEffect">
                                  <p:stCondLst>
                                    <p:cond delay="1000"/>
                                  </p:stCondLst>
                                  <p:childTnLst>
                                    <p:set>
                                      <p:cBhvr>
                                        <p:cTn id="74" dur="1" fill="hold">
                                          <p:stCondLst>
                                            <p:cond delay="499"/>
                                          </p:stCondLst>
                                        </p:cTn>
                                        <p:tgtEl>
                                          <p:spTgt spid="337"/>
                                        </p:tgtEl>
                                        <p:attrNameLst>
                                          <p:attrName>style.visibility</p:attrName>
                                        </p:attrNameLst>
                                      </p:cBhvr>
                                      <p:to>
                                        <p:strVal val="visible"/>
                                      </p:to>
                                    </p:set>
                                  </p:childTnLst>
                                </p:cTn>
                              </p:par>
                            </p:childTnLst>
                          </p:cTn>
                        </p:par>
                        <p:par>
                          <p:cTn id="75" fill="hold">
                            <p:stCondLst>
                              <p:cond delay="33500"/>
                            </p:stCondLst>
                            <p:childTnLst>
                              <p:par>
                                <p:cTn id="76" presetID="1" presetClass="entr" presetSubtype="0" fill="hold" nodeType="afterEffect">
                                  <p:stCondLst>
                                    <p:cond delay="1000"/>
                                  </p:stCondLst>
                                  <p:childTnLst>
                                    <p:set>
                                      <p:cBhvr>
                                        <p:cTn id="77" dur="1" fill="hold">
                                          <p:stCondLst>
                                            <p:cond delay="499"/>
                                          </p:stCondLst>
                                        </p:cTn>
                                        <p:tgtEl>
                                          <p:spTgt spid="340"/>
                                        </p:tgtEl>
                                        <p:attrNameLst>
                                          <p:attrName>style.visibility</p:attrName>
                                        </p:attrNameLst>
                                      </p:cBhvr>
                                      <p:to>
                                        <p:strVal val="visible"/>
                                      </p:to>
                                    </p:set>
                                  </p:childTnLst>
                                </p:cTn>
                              </p:par>
                            </p:childTnLst>
                          </p:cTn>
                        </p:par>
                        <p:par>
                          <p:cTn id="78" fill="hold">
                            <p:stCondLst>
                              <p:cond delay="35000"/>
                            </p:stCondLst>
                            <p:childTnLst>
                              <p:par>
                                <p:cTn id="79" presetID="1" presetClass="entr" presetSubtype="0" fill="hold" nodeType="afterEffect">
                                  <p:stCondLst>
                                    <p:cond delay="1000"/>
                                  </p:stCondLst>
                                  <p:childTnLst>
                                    <p:set>
                                      <p:cBhvr>
                                        <p:cTn id="80" dur="1" fill="hold">
                                          <p:stCondLst>
                                            <p:cond delay="499"/>
                                          </p:stCondLst>
                                        </p:cTn>
                                        <p:tgtEl>
                                          <p:spTgt spid="343"/>
                                        </p:tgtEl>
                                        <p:attrNameLst>
                                          <p:attrName>style.visibility</p:attrName>
                                        </p:attrNameLst>
                                      </p:cBhvr>
                                      <p:to>
                                        <p:strVal val="visible"/>
                                      </p:to>
                                    </p:set>
                                  </p:childTnLst>
                                </p:cTn>
                              </p:par>
                            </p:childTnLst>
                          </p:cTn>
                        </p:par>
                        <p:par>
                          <p:cTn id="81" fill="hold">
                            <p:stCondLst>
                              <p:cond delay="36500"/>
                            </p:stCondLst>
                            <p:childTnLst>
                              <p:par>
                                <p:cTn id="82" presetID="1" presetClass="entr" presetSubtype="0" fill="hold" nodeType="afterEffect">
                                  <p:stCondLst>
                                    <p:cond delay="1000"/>
                                  </p:stCondLst>
                                  <p:childTnLst>
                                    <p:set>
                                      <p:cBhvr>
                                        <p:cTn id="83" dur="1" fill="hold">
                                          <p:stCondLst>
                                            <p:cond delay="499"/>
                                          </p:stCondLst>
                                        </p:cTn>
                                        <p:tgtEl>
                                          <p:spTgt spid="346"/>
                                        </p:tgtEl>
                                        <p:attrNameLst>
                                          <p:attrName>style.visibility</p:attrName>
                                        </p:attrNameLst>
                                      </p:cBhvr>
                                      <p:to>
                                        <p:strVal val="visible"/>
                                      </p:to>
                                    </p:set>
                                  </p:childTnLst>
                                </p:cTn>
                              </p:par>
                            </p:childTnLst>
                          </p:cTn>
                        </p:par>
                        <p:par>
                          <p:cTn id="84" fill="hold">
                            <p:stCondLst>
                              <p:cond delay="38000"/>
                            </p:stCondLst>
                            <p:childTnLst>
                              <p:par>
                                <p:cTn id="85" presetID="1" presetClass="entr" presetSubtype="0" fill="hold" nodeType="afterEffect">
                                  <p:stCondLst>
                                    <p:cond delay="1000"/>
                                  </p:stCondLst>
                                  <p:childTnLst>
                                    <p:set>
                                      <p:cBhvr>
                                        <p:cTn id="86" dur="1" fill="hold">
                                          <p:stCondLst>
                                            <p:cond delay="499"/>
                                          </p:stCondLst>
                                        </p:cTn>
                                        <p:tgtEl>
                                          <p:spTgt spid="349"/>
                                        </p:tgtEl>
                                        <p:attrNameLst>
                                          <p:attrName>style.visibility</p:attrName>
                                        </p:attrNameLst>
                                      </p:cBhvr>
                                      <p:to>
                                        <p:strVal val="visible"/>
                                      </p:to>
                                    </p:set>
                                  </p:childTnLst>
                                </p:cTn>
                              </p:par>
                            </p:childTnLst>
                          </p:cTn>
                        </p:par>
                        <p:par>
                          <p:cTn id="87" fill="hold">
                            <p:stCondLst>
                              <p:cond delay="39500"/>
                            </p:stCondLst>
                            <p:childTnLst>
                              <p:par>
                                <p:cTn id="88" presetID="1" presetClass="entr" presetSubtype="0" fill="hold" nodeType="afterEffect">
                                  <p:stCondLst>
                                    <p:cond delay="1000"/>
                                  </p:stCondLst>
                                  <p:childTnLst>
                                    <p:set>
                                      <p:cBhvr>
                                        <p:cTn id="89" dur="1" fill="hold">
                                          <p:stCondLst>
                                            <p:cond delay="499"/>
                                          </p:stCondLst>
                                        </p:cTn>
                                        <p:tgtEl>
                                          <p:spTgt spid="352"/>
                                        </p:tgtEl>
                                        <p:attrNameLst>
                                          <p:attrName>style.visibility</p:attrName>
                                        </p:attrNameLst>
                                      </p:cBhvr>
                                      <p:to>
                                        <p:strVal val="visible"/>
                                      </p:to>
                                    </p:set>
                                  </p:childTnLst>
                                </p:cTn>
                              </p:par>
                            </p:childTnLst>
                          </p:cTn>
                        </p:par>
                        <p:par>
                          <p:cTn id="90" fill="hold">
                            <p:stCondLst>
                              <p:cond delay="41000"/>
                            </p:stCondLst>
                            <p:childTnLst>
                              <p:par>
                                <p:cTn id="91" presetID="1" presetClass="entr" presetSubtype="0" fill="hold" nodeType="afterEffect">
                                  <p:stCondLst>
                                    <p:cond delay="1000"/>
                                  </p:stCondLst>
                                  <p:childTnLst>
                                    <p:set>
                                      <p:cBhvr>
                                        <p:cTn id="92" dur="1" fill="hold">
                                          <p:stCondLst>
                                            <p:cond delay="499"/>
                                          </p:stCondLst>
                                        </p:cTn>
                                        <p:tgtEl>
                                          <p:spTgt spid="355"/>
                                        </p:tgtEl>
                                        <p:attrNameLst>
                                          <p:attrName>style.visibility</p:attrName>
                                        </p:attrNameLst>
                                      </p:cBhvr>
                                      <p:to>
                                        <p:strVal val="visible"/>
                                      </p:to>
                                    </p:set>
                                  </p:childTnLst>
                                </p:cTn>
                              </p:par>
                            </p:childTnLst>
                          </p:cTn>
                        </p:par>
                        <p:par>
                          <p:cTn id="93" fill="hold">
                            <p:stCondLst>
                              <p:cond delay="42500"/>
                            </p:stCondLst>
                            <p:childTnLst>
                              <p:par>
                                <p:cTn id="94" presetID="1" presetClass="entr" presetSubtype="0" fill="hold" nodeType="afterEffect">
                                  <p:stCondLst>
                                    <p:cond delay="1000"/>
                                  </p:stCondLst>
                                  <p:childTnLst>
                                    <p:set>
                                      <p:cBhvr>
                                        <p:cTn id="95" dur="1" fill="hold">
                                          <p:stCondLst>
                                            <p:cond delay="499"/>
                                          </p:stCondLst>
                                        </p:cTn>
                                        <p:tgtEl>
                                          <p:spTgt spid="358"/>
                                        </p:tgtEl>
                                        <p:attrNameLst>
                                          <p:attrName>style.visibility</p:attrName>
                                        </p:attrNameLst>
                                      </p:cBhvr>
                                      <p:to>
                                        <p:strVal val="visible"/>
                                      </p:to>
                                    </p:set>
                                  </p:childTnLst>
                                </p:cTn>
                              </p:par>
                            </p:childTnLst>
                          </p:cTn>
                        </p:par>
                        <p:par>
                          <p:cTn id="96" fill="hold">
                            <p:stCondLst>
                              <p:cond delay="44000"/>
                            </p:stCondLst>
                            <p:childTnLst>
                              <p:par>
                                <p:cTn id="97" presetID="1" presetClass="entr" presetSubtype="0" fill="hold" nodeType="afterEffect">
                                  <p:stCondLst>
                                    <p:cond delay="1000"/>
                                  </p:stCondLst>
                                  <p:childTnLst>
                                    <p:set>
                                      <p:cBhvr>
                                        <p:cTn id="98" dur="1" fill="hold">
                                          <p:stCondLst>
                                            <p:cond delay="499"/>
                                          </p:stCondLst>
                                        </p:cTn>
                                        <p:tgtEl>
                                          <p:spTgt spid="3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99" fill="hold" display="0">
                  <p:stCondLst>
                    <p:cond delay="indefinite"/>
                  </p:stCondLst>
                  <p:endCondLst>
                    <p:cond evt="onPrev" delay="0">
                      <p:tgtEl>
                        <p:sldTgt/>
                      </p:tgtEl>
                    </p:cond>
                    <p:cond evt="onStopAudio" delay="0">
                      <p:tgtEl>
                        <p:sldTgt/>
                      </p:tgtEl>
                    </p:cond>
                  </p:endCondLst>
                </p:cTn>
                <p:tgtEl>
                  <p:spTgt spid="365"/>
                </p:tgtEl>
              </p:cMediaNode>
            </p:audio>
          </p:childTnLst>
        </p:cTn>
      </p:par>
    </p:tnLst>
    <p:bldLst>
      <p:bldP spid="273" grpId="0" animBg="1" autoUpdateAnimBg="0"/>
    </p:bldLst>
  </p:timing>
</p:sld>
</file>

<file path=ppt/slides/slide6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18786" name="Picture 2" descr="C:\WINDOWS\Desktop\REAL Millionaire Template\logo_millionaire_end.gif">
            <a:extLst>
              <a:ext uri="{FF2B5EF4-FFF2-40B4-BE49-F238E27FC236}">
                <a16:creationId xmlns:a16="http://schemas.microsoft.com/office/drawing/2014/main" id="{BD35E4AD-4B65-4C4B-9BD7-70A549C259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457200"/>
            <a:ext cx="6934200" cy="586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7283" name="mill_host_entrance.wav">
            <a:hlinkClick r:id="" action="ppaction://media"/>
            <a:extLst>
              <a:ext uri="{FF2B5EF4-FFF2-40B4-BE49-F238E27FC236}">
                <a16:creationId xmlns:a16="http://schemas.microsoft.com/office/drawing/2014/main" id="{D34E53C1-3F5F-421A-A1D9-27964E09D07C}"/>
              </a:ext>
            </a:extLst>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228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7284" name="Text Box 4">
            <a:extLst>
              <a:ext uri="{FF2B5EF4-FFF2-40B4-BE49-F238E27FC236}">
                <a16:creationId xmlns:a16="http://schemas.microsoft.com/office/drawing/2014/main" id="{95F06614-A1F7-44B1-9279-B26DFC8F1458}"/>
              </a:ext>
            </a:extLst>
          </p:cNvPr>
          <p:cNvSpPr txBox="1">
            <a:spLocks noChangeArrowheads="1"/>
          </p:cNvSpPr>
          <p:nvPr/>
        </p:nvSpPr>
        <p:spPr bwMode="auto">
          <a:xfrm>
            <a:off x="1676400" y="152400"/>
            <a:ext cx="6019800" cy="655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r>
              <a:rPr lang="en-US" altLang="en-US" sz="1800">
                <a:solidFill>
                  <a:schemeClr val="bg1"/>
                </a:solidFill>
                <a:latin typeface="Arial Rounded MT Bold" panose="020F0704030504030204" pitchFamily="34" charset="0"/>
              </a:rPr>
              <a:t>“Who Wants To Be A Millionaire”</a:t>
            </a:r>
          </a:p>
          <a:p>
            <a:pPr algn="ctr">
              <a:spcBef>
                <a:spcPct val="0"/>
              </a:spcBef>
              <a:buFontTx/>
              <a:buNone/>
            </a:pPr>
            <a:r>
              <a:rPr lang="en-US" altLang="en-US" sz="1800">
                <a:solidFill>
                  <a:schemeClr val="bg1"/>
                </a:solidFill>
                <a:latin typeface="Arial Rounded MT Bold" panose="020F0704030504030204" pitchFamily="34" charset="0"/>
              </a:rPr>
              <a:t>Powerpoint (Advanced) Template</a:t>
            </a: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r>
              <a:rPr lang="en-US" altLang="en-US" sz="1800">
                <a:solidFill>
                  <a:schemeClr val="bg1"/>
                </a:solidFill>
                <a:latin typeface="Arial Rounded MT Bold" panose="020F0704030504030204" pitchFamily="34" charset="0"/>
              </a:rPr>
              <a:t>Designed and Created by</a:t>
            </a:r>
          </a:p>
          <a:p>
            <a:pPr algn="ctr">
              <a:spcBef>
                <a:spcPct val="0"/>
              </a:spcBef>
              <a:buFontTx/>
              <a:buNone/>
            </a:pPr>
            <a:r>
              <a:rPr lang="en-US" altLang="en-US" sz="1800">
                <a:solidFill>
                  <a:schemeClr val="bg1"/>
                </a:solidFill>
                <a:latin typeface="Arial Rounded MT Bold" panose="020F0704030504030204" pitchFamily="34" charset="0"/>
              </a:rPr>
              <a:t>Jeff White</a:t>
            </a:r>
          </a:p>
          <a:p>
            <a:pPr algn="ctr">
              <a:spcBef>
                <a:spcPct val="0"/>
              </a:spcBef>
              <a:buFontTx/>
              <a:buNone/>
            </a:pPr>
            <a:r>
              <a:rPr lang="en-US" altLang="en-US" sz="1800">
                <a:solidFill>
                  <a:schemeClr val="bg1"/>
                </a:solidFill>
                <a:latin typeface="Arial Rounded MT Bold" panose="020F0704030504030204" pitchFamily="34" charset="0"/>
                <a:hlinkClick r:id="rId5"/>
              </a:rPr>
              <a:t>jcteacher@yahoo.com</a:t>
            </a:r>
            <a:endParaRPr lang="en-US" altLang="en-US" sz="1800">
              <a:solidFill>
                <a:schemeClr val="bg1"/>
              </a:solidFill>
              <a:latin typeface="Arial Rounded MT Bold" panose="020F0704030504030204" pitchFamily="34" charset="0"/>
            </a:endParaRP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r>
              <a:rPr lang="en-US" altLang="en-US" sz="1800">
                <a:solidFill>
                  <a:schemeClr val="bg1"/>
                </a:solidFill>
                <a:latin typeface="Arial Rounded MT Bold" panose="020F0704030504030204" pitchFamily="34" charset="0"/>
              </a:rPr>
              <a:t>Copyright © 2000</a:t>
            </a: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r>
              <a:rPr lang="en-US" altLang="en-US" sz="1800">
                <a:solidFill>
                  <a:schemeClr val="bg1"/>
                </a:solidFill>
                <a:latin typeface="Arial Rounded MT Bold" panose="020F0704030504030204" pitchFamily="34" charset="0"/>
              </a:rPr>
              <a:t>Version 2.1 - Last updated 20 June, 2001</a:t>
            </a: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r>
              <a:rPr lang="en-US" altLang="en-US" sz="1800">
                <a:solidFill>
                  <a:schemeClr val="bg1"/>
                </a:solidFill>
                <a:latin typeface="Arial Rounded MT Bold" panose="020F0704030504030204" pitchFamily="34" charset="0"/>
              </a:rPr>
              <a:t>The graphics and sounds used in this template are recorded from the television show “Who Wants To Be A Millionaire,” and were obtained from both the</a:t>
            </a:r>
          </a:p>
          <a:p>
            <a:pPr algn="ctr">
              <a:spcBef>
                <a:spcPct val="0"/>
              </a:spcBef>
              <a:buFontTx/>
              <a:buNone/>
            </a:pPr>
            <a:r>
              <a:rPr lang="en-US" altLang="en-US" sz="1800">
                <a:solidFill>
                  <a:schemeClr val="bg1"/>
                </a:solidFill>
                <a:latin typeface="Arial Rounded MT Bold" panose="020F0704030504030204" pitchFamily="34" charset="0"/>
              </a:rPr>
              <a:t> </a:t>
            </a:r>
            <a:r>
              <a:rPr lang="en-US" altLang="en-US" sz="1800">
                <a:solidFill>
                  <a:schemeClr val="bg1"/>
                </a:solidFill>
                <a:latin typeface="Arial Rounded MT Bold" panose="020F0704030504030204" pitchFamily="34" charset="0"/>
                <a:hlinkClick r:id="rId6"/>
              </a:rPr>
              <a:t>ABC “WWTBAM” website</a:t>
            </a:r>
            <a:r>
              <a:rPr lang="en-US" altLang="en-US" sz="1800">
                <a:solidFill>
                  <a:schemeClr val="bg1"/>
                </a:solidFill>
                <a:latin typeface="Arial Rounded MT Bold" panose="020F0704030504030204" pitchFamily="34" charset="0"/>
              </a:rPr>
              <a:t> and the</a:t>
            </a:r>
          </a:p>
          <a:p>
            <a:pPr algn="ctr">
              <a:spcBef>
                <a:spcPct val="0"/>
              </a:spcBef>
              <a:buFontTx/>
              <a:buNone/>
            </a:pPr>
            <a:r>
              <a:rPr lang="en-US" altLang="en-US" sz="1800">
                <a:solidFill>
                  <a:schemeClr val="bg1"/>
                </a:solidFill>
                <a:latin typeface="Arial Rounded MT Bold" panose="020F0704030504030204" pitchFamily="34" charset="0"/>
              </a:rPr>
              <a:t> </a:t>
            </a:r>
            <a:r>
              <a:rPr lang="en-US" altLang="en-US" sz="1800">
                <a:solidFill>
                  <a:schemeClr val="bg1"/>
                </a:solidFill>
                <a:latin typeface="Arial Rounded MT Bold" panose="020F0704030504030204" pitchFamily="34" charset="0"/>
                <a:hlinkClick r:id="rId7"/>
              </a:rPr>
              <a:t>ITV “WWTBAM” website</a:t>
            </a:r>
            <a:r>
              <a:rPr lang="en-US" altLang="en-US" sz="1800">
                <a:solidFill>
                  <a:schemeClr val="bg1"/>
                </a:solidFill>
                <a:latin typeface="Arial Rounded MT Bold" panose="020F0704030504030204" pitchFamily="34" charset="0"/>
              </a:rPr>
              <a:t>. </a:t>
            </a:r>
          </a:p>
          <a:p>
            <a:pPr algn="ctr">
              <a:spcBef>
                <a:spcPct val="0"/>
              </a:spcBef>
              <a:buFontTx/>
              <a:buNone/>
            </a:pPr>
            <a:r>
              <a:rPr lang="en-US" altLang="en-US" sz="1600">
                <a:solidFill>
                  <a:schemeClr val="bg1"/>
                </a:solidFill>
                <a:latin typeface="Arial Rounded MT Bold" panose="020F0704030504030204" pitchFamily="34" charset="0"/>
                <a:hlinkClick r:id="rId8"/>
              </a:rPr>
              <a:t>ABC</a:t>
            </a:r>
            <a:r>
              <a:rPr lang="en-US" altLang="en-US" sz="1600">
                <a:solidFill>
                  <a:schemeClr val="bg1"/>
                </a:solidFill>
                <a:latin typeface="Arial Rounded MT Bold" panose="020F0704030504030204" pitchFamily="34" charset="0"/>
              </a:rPr>
              <a:t> is the American Broadcasting Corporation;</a:t>
            </a:r>
          </a:p>
          <a:p>
            <a:pPr algn="ctr">
              <a:spcBef>
                <a:spcPct val="0"/>
              </a:spcBef>
              <a:buFontTx/>
              <a:buNone/>
            </a:pPr>
            <a:r>
              <a:rPr lang="en-US" altLang="en-US" sz="1600">
                <a:solidFill>
                  <a:schemeClr val="bg1"/>
                </a:solidFill>
                <a:latin typeface="Arial Rounded MT Bold" panose="020F0704030504030204" pitchFamily="34" charset="0"/>
              </a:rPr>
              <a:t> </a:t>
            </a:r>
            <a:r>
              <a:rPr lang="en-US" altLang="en-US" sz="1600">
                <a:solidFill>
                  <a:schemeClr val="bg1"/>
                </a:solidFill>
                <a:latin typeface="Arial Rounded MT Bold" panose="020F0704030504030204" pitchFamily="34" charset="0"/>
                <a:hlinkClick r:id="rId9"/>
              </a:rPr>
              <a:t>ITV</a:t>
            </a:r>
            <a:r>
              <a:rPr lang="en-US" altLang="en-US" sz="1600">
                <a:solidFill>
                  <a:schemeClr val="bg1"/>
                </a:solidFill>
                <a:latin typeface="Arial Rounded MT Bold" panose="020F0704030504030204" pitchFamily="34" charset="0"/>
              </a:rPr>
              <a:t> is the Channel 3 (UK) broadcasting company.</a:t>
            </a: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endParaRPr lang="en-US" altLang="en-US" sz="1800">
              <a:solidFill>
                <a:schemeClr val="bg1"/>
              </a:solidFill>
              <a:latin typeface="Arial Rounded MT Bold" panose="020F0704030504030204" pitchFamily="34" charset="0"/>
            </a:endParaRPr>
          </a:p>
          <a:p>
            <a:pPr algn="ctr">
              <a:spcBef>
                <a:spcPct val="0"/>
              </a:spcBef>
              <a:buFontTx/>
              <a:buNone/>
            </a:pPr>
            <a:r>
              <a:rPr lang="en-US" altLang="en-US" sz="1400" i="1">
                <a:solidFill>
                  <a:schemeClr val="bg1"/>
                </a:solidFill>
                <a:latin typeface="Arial Rounded MT Bold" panose="020F0704030504030204" pitchFamily="34" charset="0"/>
              </a:rPr>
              <a:t>Visit </a:t>
            </a:r>
            <a:r>
              <a:rPr lang="en-US" altLang="en-US" sz="1400" i="1">
                <a:solidFill>
                  <a:schemeClr val="bg1"/>
                </a:solidFill>
                <a:latin typeface="Arial Rounded MT Bold" panose="020F0704030504030204" pitchFamily="34" charset="0"/>
                <a:hlinkClick r:id="rId10"/>
              </a:rPr>
              <a:t>http://www.geocities.com/jcteacher/tech/</a:t>
            </a:r>
            <a:r>
              <a:rPr lang="en-US" altLang="en-US" sz="1400" i="1">
                <a:solidFill>
                  <a:schemeClr val="bg1"/>
                </a:solidFill>
                <a:latin typeface="Arial Rounded MT Bold" panose="020F0704030504030204" pitchFamily="34" charset="0"/>
              </a:rPr>
              <a:t> for updated versions!</a:t>
            </a:r>
            <a:endParaRPr lang="en-US" altLang="en-US" sz="1400">
              <a:solidFill>
                <a:schemeClr val="bg1"/>
              </a:solidFill>
              <a:latin typeface="Arial Rounded MT Bold" panose="020F0704030504030204" pitchFamily="34" charset="0"/>
            </a:endParaRPr>
          </a:p>
        </p:txBody>
      </p:sp>
      <p:sp>
        <p:nvSpPr>
          <p:cNvPr id="118789" name="Rectangle 5">
            <a:extLst>
              <a:ext uri="{FF2B5EF4-FFF2-40B4-BE49-F238E27FC236}">
                <a16:creationId xmlns:a16="http://schemas.microsoft.com/office/drawing/2014/main" id="{678F52E6-E736-41F9-8FE6-418702C62790}"/>
              </a:ext>
            </a:extLst>
          </p:cNvPr>
          <p:cNvSpPr>
            <a:spLocks noChangeArrowheads="1"/>
          </p:cNvSpPr>
          <p:nvPr/>
        </p:nvSpPr>
        <p:spPr bwMode="auto">
          <a:xfrm>
            <a:off x="0" y="0"/>
            <a:ext cx="762000" cy="685800"/>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97283"/>
                                        </p:tgtEl>
                                      </p:cBhvr>
                                    </p:cmd>
                                  </p:childTnLst>
                                </p:cTn>
                              </p:par>
                              <p:par>
                                <p:cTn id="7" presetID="7" presetClass="entr" presetSubtype="4" fill="hold" grpId="0" nodeType="withEffect">
                                  <p:stCondLst>
                                    <p:cond delay="2000"/>
                                  </p:stCondLst>
                                  <p:childTnLst>
                                    <p:set>
                                      <p:cBhvr>
                                        <p:cTn id="8" dur="1" fill="hold">
                                          <p:stCondLst>
                                            <p:cond delay="0"/>
                                          </p:stCondLst>
                                        </p:cTn>
                                        <p:tgtEl>
                                          <p:spTgt spid="97284"/>
                                        </p:tgtEl>
                                        <p:attrNameLst>
                                          <p:attrName>style.visibility</p:attrName>
                                        </p:attrNameLst>
                                      </p:cBhvr>
                                      <p:to>
                                        <p:strVal val="visible"/>
                                      </p:to>
                                    </p:set>
                                    <p:anim calcmode="lin" valueType="num">
                                      <p:cBhvr additive="base">
                                        <p:cTn id="9" dur="5000" fill="hold"/>
                                        <p:tgtEl>
                                          <p:spTgt spid="97284"/>
                                        </p:tgtEl>
                                        <p:attrNameLst>
                                          <p:attrName>ppt_x</p:attrName>
                                        </p:attrNameLst>
                                      </p:cBhvr>
                                      <p:tavLst>
                                        <p:tav tm="0">
                                          <p:val>
                                            <p:strVal val="#ppt_x"/>
                                          </p:val>
                                        </p:tav>
                                        <p:tav tm="100000">
                                          <p:val>
                                            <p:strVal val="#ppt_x"/>
                                          </p:val>
                                        </p:tav>
                                      </p:tavLst>
                                    </p:anim>
                                    <p:anim calcmode="lin" valueType="num">
                                      <p:cBhvr additive="base">
                                        <p:cTn id="10" dur="5000" fill="hold"/>
                                        <p:tgtEl>
                                          <p:spTgt spid="9728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audio>
              <p:cMediaNode>
                <p:cTn id="11" fill="hold" display="0">
                  <p:stCondLst>
                    <p:cond delay="indefinite"/>
                  </p:stCondLst>
                  <p:endCondLst>
                    <p:cond evt="onPrev" delay="0">
                      <p:tgtEl>
                        <p:sldTgt/>
                      </p:tgtEl>
                    </p:cond>
                    <p:cond evt="onStopAudio" delay="0">
                      <p:tgtEl>
                        <p:sldTgt/>
                      </p:tgtEl>
                    </p:cond>
                  </p:endCondLst>
                </p:cTn>
                <p:tgtEl>
                  <p:spTgt spid="97283"/>
                </p:tgtEl>
              </p:cMediaNode>
            </p:audio>
          </p:childTnLst>
        </p:cTn>
      </p:par>
    </p:tnLst>
    <p:bldLst>
      <p:bldP spid="97284" grpId="0" autoUpdateAnimBg="0"/>
    </p:bldLst>
  </p:timing>
</p:sld>
</file>

<file path=ppt/slides/slide6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a:extLst>
              <a:ext uri="{FF2B5EF4-FFF2-40B4-BE49-F238E27FC236}">
                <a16:creationId xmlns:a16="http://schemas.microsoft.com/office/drawing/2014/main" id="{BB836197-DD2D-4575-A87C-16FB63EC0D76}"/>
              </a:ext>
            </a:extLst>
          </p:cNvPr>
          <p:cNvSpPr>
            <a:spLocks noGrp="1" noChangeArrowheads="1"/>
          </p:cNvSpPr>
          <p:nvPr>
            <p:ph type="title"/>
          </p:nvPr>
        </p:nvSpPr>
        <p:spPr>
          <a:xfrm>
            <a:off x="639763" y="228600"/>
            <a:ext cx="2895600" cy="1143000"/>
          </a:xfrm>
        </p:spPr>
        <p:txBody>
          <a:bodyPr/>
          <a:lstStyle/>
          <a:p>
            <a:pPr algn="l"/>
            <a:r>
              <a:rPr lang="en-US" altLang="en-US" sz="2600" b="1" dirty="0">
                <a:solidFill>
                  <a:srgbClr val="00385F"/>
                </a:solidFill>
                <a:latin typeface="Arial" panose="020B0604020202020204" pitchFamily="34" charset="0"/>
                <a:cs typeface="Arial" panose="020B0604020202020204" pitchFamily="34" charset="0"/>
              </a:rPr>
              <a:t>Setting up Game</a:t>
            </a:r>
          </a:p>
        </p:txBody>
      </p:sp>
      <p:sp>
        <p:nvSpPr>
          <p:cNvPr id="37891" name="Rectangle 3">
            <a:extLst>
              <a:ext uri="{FF2B5EF4-FFF2-40B4-BE49-F238E27FC236}">
                <a16:creationId xmlns:a16="http://schemas.microsoft.com/office/drawing/2014/main" id="{6610D723-F487-48FF-AE39-24108562EC38}"/>
              </a:ext>
            </a:extLst>
          </p:cNvPr>
          <p:cNvSpPr>
            <a:spLocks noGrp="1" noChangeArrowheads="1"/>
          </p:cNvSpPr>
          <p:nvPr>
            <p:ph type="body" idx="1"/>
          </p:nvPr>
        </p:nvSpPr>
        <p:spPr>
          <a:xfrm>
            <a:off x="633413" y="990600"/>
            <a:ext cx="7772400" cy="4876800"/>
          </a:xfrm>
        </p:spPr>
        <p:txBody>
          <a:bodyPr/>
          <a:lstStyle/>
          <a:p>
            <a:r>
              <a:rPr lang="en-US" altLang="en-US" sz="1300" dirty="0">
                <a:latin typeface="Arial" panose="020B0604020202020204" pitchFamily="34" charset="0"/>
                <a:cs typeface="Arial" panose="020B0604020202020204" pitchFamily="34" charset="0"/>
              </a:rPr>
              <a:t>Use the </a:t>
            </a:r>
            <a:r>
              <a:rPr lang="en-US" altLang="en-US" sz="1300" b="1" dirty="0">
                <a:latin typeface="Arial" panose="020B0604020202020204" pitchFamily="34" charset="0"/>
                <a:cs typeface="Arial" panose="020B0604020202020204" pitchFamily="34" charset="0"/>
              </a:rPr>
              <a:t>Edit</a:t>
            </a:r>
            <a:r>
              <a:rPr lang="en-US" altLang="en-US" sz="1300" dirty="0">
                <a:latin typeface="Arial" panose="020B0604020202020204" pitchFamily="34" charset="0"/>
                <a:cs typeface="Arial" panose="020B0604020202020204" pitchFamily="34" charset="0"/>
              </a:rPr>
              <a:t> menu and </a:t>
            </a:r>
            <a:r>
              <a:rPr lang="en-US" altLang="en-US" sz="1300" b="1" dirty="0">
                <a:latin typeface="Arial" panose="020B0604020202020204" pitchFamily="34" charset="0"/>
                <a:cs typeface="Arial" panose="020B0604020202020204" pitchFamily="34" charset="0"/>
              </a:rPr>
              <a:t>Replace…</a:t>
            </a:r>
            <a:r>
              <a:rPr lang="en-US" altLang="en-US" sz="1300" dirty="0">
                <a:latin typeface="Arial" panose="020B0604020202020204" pitchFamily="34" charset="0"/>
                <a:cs typeface="Arial" panose="020B0604020202020204" pitchFamily="34" charset="0"/>
              </a:rPr>
              <a:t> to insert questions and answers. In the Find box, type in “Question X” (where X is the question number, 1 through 15). In the Replace box, type in the question. Then, enter “Answer X-1” and the first answer, “Answer X-2” and the second answer, etc. (Capitalize as indicated.)</a:t>
            </a:r>
          </a:p>
          <a:p>
            <a:r>
              <a:rPr lang="en-US" altLang="en-US" sz="1300" dirty="0">
                <a:latin typeface="Arial" panose="020B0604020202020204" pitchFamily="34" charset="0"/>
                <a:cs typeface="Arial" panose="020B0604020202020204" pitchFamily="34" charset="0"/>
              </a:rPr>
              <a:t>To set up the 50-50 Lifeline slides (Slides 37-51):</a:t>
            </a:r>
          </a:p>
          <a:p>
            <a:pPr lvl="1"/>
            <a:r>
              <a:rPr lang="en-US" altLang="en-US" sz="1300" dirty="0">
                <a:latin typeface="Arial" panose="020B0604020202020204" pitchFamily="34" charset="0"/>
                <a:cs typeface="Arial" panose="020B0604020202020204" pitchFamily="34" charset="0"/>
              </a:rPr>
              <a:t>1. Select the first answer to be eliminated by clicking on the </a:t>
            </a:r>
            <a:r>
              <a:rPr lang="en-US" altLang="en-US" sz="1300" b="1" dirty="0">
                <a:latin typeface="Arial" panose="020B0604020202020204" pitchFamily="34" charset="0"/>
                <a:cs typeface="Arial" panose="020B0604020202020204" pitchFamily="34" charset="0"/>
              </a:rPr>
              <a:t>text</a:t>
            </a:r>
            <a:r>
              <a:rPr lang="en-US" altLang="en-US" sz="1300" dirty="0">
                <a:latin typeface="Arial" panose="020B0604020202020204" pitchFamily="34" charset="0"/>
                <a:cs typeface="Arial" panose="020B0604020202020204" pitchFamily="34" charset="0"/>
              </a:rPr>
              <a:t> of the answer.  Select the text and delete it. (This should leave a blank hexagon.)</a:t>
            </a:r>
          </a:p>
          <a:p>
            <a:pPr lvl="1"/>
            <a:r>
              <a:rPr lang="en-US" altLang="en-US" sz="1300" dirty="0">
                <a:latin typeface="Arial" panose="020B0604020202020204" pitchFamily="34" charset="0"/>
                <a:cs typeface="Arial" panose="020B0604020202020204" pitchFamily="34" charset="0"/>
              </a:rPr>
              <a:t>2.Repeat with the second eliminated answer, and then repeat with each further slide.</a:t>
            </a:r>
          </a:p>
          <a:p>
            <a:r>
              <a:rPr lang="en-US" altLang="en-US" sz="1300" dirty="0">
                <a:latin typeface="Arial" panose="020B0604020202020204" pitchFamily="34" charset="0"/>
                <a:cs typeface="Arial" panose="020B0604020202020204" pitchFamily="34" charset="0"/>
              </a:rPr>
              <a:t>To set up the Answer slides (Slides 21-35):</a:t>
            </a:r>
          </a:p>
          <a:p>
            <a:pPr lvl="1"/>
            <a:r>
              <a:rPr lang="en-US" altLang="en-US" sz="1300" dirty="0">
                <a:latin typeface="Arial" panose="020B0604020202020204" pitchFamily="34" charset="0"/>
                <a:cs typeface="Arial" panose="020B0604020202020204" pitchFamily="34" charset="0"/>
              </a:rPr>
              <a:t>1. Select the hexagon behind the correct answer by right-clicking on the </a:t>
            </a:r>
            <a:r>
              <a:rPr lang="en-US" altLang="en-US" sz="1300" b="1" dirty="0">
                <a:latin typeface="Arial" panose="020B0604020202020204" pitchFamily="34" charset="0"/>
                <a:cs typeface="Arial" panose="020B0604020202020204" pitchFamily="34" charset="0"/>
              </a:rPr>
              <a:t>hexagon</a:t>
            </a:r>
            <a:r>
              <a:rPr lang="en-US" altLang="en-US" sz="1300" dirty="0">
                <a:latin typeface="Arial" panose="020B0604020202020204" pitchFamily="34" charset="0"/>
                <a:cs typeface="Arial" panose="020B0604020202020204" pitchFamily="34" charset="0"/>
              </a:rPr>
              <a:t>. (Click above or below the answer text to avoid selecting the text instead. Once selected, the hexagon should have a rectangular border around it.) Select </a:t>
            </a:r>
            <a:r>
              <a:rPr lang="en-US" altLang="en-US" sz="1300" b="1" dirty="0">
                <a:latin typeface="Arial" panose="020B0604020202020204" pitchFamily="34" charset="0"/>
                <a:cs typeface="Arial" panose="020B0604020202020204" pitchFamily="34" charset="0"/>
              </a:rPr>
              <a:t>Format </a:t>
            </a:r>
            <a:r>
              <a:rPr lang="en-US" altLang="en-US" sz="1300" b="1" dirty="0" err="1">
                <a:latin typeface="Arial" panose="020B0604020202020204" pitchFamily="34" charset="0"/>
                <a:cs typeface="Arial" panose="020B0604020202020204" pitchFamily="34" charset="0"/>
              </a:rPr>
              <a:t>Autoshape</a:t>
            </a:r>
            <a:r>
              <a:rPr lang="en-US" altLang="en-US" sz="1300" dirty="0">
                <a:latin typeface="Arial" panose="020B0604020202020204" pitchFamily="34" charset="0"/>
                <a:cs typeface="Arial" panose="020B0604020202020204" pitchFamily="34" charset="0"/>
              </a:rPr>
              <a:t>; choose the </a:t>
            </a:r>
            <a:r>
              <a:rPr lang="en-US" altLang="en-US" sz="1300" b="1" dirty="0">
                <a:latin typeface="Arial" panose="020B0604020202020204" pitchFamily="34" charset="0"/>
                <a:cs typeface="Arial" panose="020B0604020202020204" pitchFamily="34" charset="0"/>
              </a:rPr>
              <a:t>Colors and Lines </a:t>
            </a:r>
            <a:r>
              <a:rPr lang="en-US" altLang="en-US" sz="1300" dirty="0">
                <a:latin typeface="Arial" panose="020B0604020202020204" pitchFamily="34" charset="0"/>
                <a:cs typeface="Arial" panose="020B0604020202020204" pitchFamily="34" charset="0"/>
              </a:rPr>
              <a:t>tab, choose the </a:t>
            </a:r>
            <a:r>
              <a:rPr lang="en-US" altLang="en-US" sz="1300" b="1" dirty="0">
                <a:latin typeface="Arial" panose="020B0604020202020204" pitchFamily="34" charset="0"/>
                <a:cs typeface="Arial" panose="020B0604020202020204" pitchFamily="34" charset="0"/>
              </a:rPr>
              <a:t>Fill </a:t>
            </a:r>
            <a:r>
              <a:rPr lang="en-US" altLang="en-US" sz="1300" dirty="0">
                <a:latin typeface="Arial" panose="020B0604020202020204" pitchFamily="34" charset="0"/>
                <a:cs typeface="Arial" panose="020B0604020202020204" pitchFamily="34" charset="0"/>
              </a:rPr>
              <a:t>color and change its color to light green. (The green should be provided in the bottom row of colors.)</a:t>
            </a:r>
          </a:p>
          <a:p>
            <a:pPr lvl="1"/>
            <a:r>
              <a:rPr lang="en-US" altLang="en-US" sz="1300" dirty="0">
                <a:latin typeface="Arial" panose="020B0604020202020204" pitchFamily="34" charset="0"/>
                <a:cs typeface="Arial" panose="020B0604020202020204" pitchFamily="34" charset="0"/>
              </a:rPr>
              <a:t>2. Repeat with each further slide.</a:t>
            </a:r>
          </a:p>
          <a:p>
            <a:r>
              <a:rPr lang="en-US" altLang="en-US" sz="1300" dirty="0">
                <a:latin typeface="Arial" panose="020B0604020202020204" pitchFamily="34" charset="0"/>
                <a:cs typeface="Arial" panose="020B0604020202020204" pitchFamily="34" charset="0"/>
              </a:rPr>
              <a:t>Slides 52-66 are the Money Won slides.</a:t>
            </a:r>
          </a:p>
          <a:p>
            <a:r>
              <a:rPr lang="en-US" altLang="en-US" sz="1300" dirty="0">
                <a:latin typeface="Arial" panose="020B0604020202020204" pitchFamily="34" charset="0"/>
                <a:cs typeface="Arial" panose="020B0604020202020204" pitchFamily="34" charset="0"/>
              </a:rPr>
              <a:t>On the title screen, the </a:t>
            </a:r>
            <a:r>
              <a:rPr lang="en-US" altLang="en-US" sz="1300" b="1" dirty="0">
                <a:latin typeface="Arial" panose="020B0604020202020204" pitchFamily="34" charset="0"/>
                <a:cs typeface="Arial" panose="020B0604020202020204" pitchFamily="34" charset="0"/>
              </a:rPr>
              <a:t>finger</a:t>
            </a:r>
            <a:r>
              <a:rPr lang="en-US" altLang="en-US" sz="1300" dirty="0">
                <a:latin typeface="Arial" panose="020B0604020202020204" pitchFamily="34" charset="0"/>
                <a:cs typeface="Arial" panose="020B0604020202020204" pitchFamily="34" charset="0"/>
              </a:rPr>
              <a:t> icon will link to a Fastest Finger slide, if you would like to use it. To set up the Fastest Finger slide (Slide 70), fill in the Fastest Finger question, and the four answers. On the answer slide (Slide 71), replace each orange question mark with the letter of the appropriate answer in order, starting at the top. Fill in the answer corresponding to each letter accordingly. Clicking on the </a:t>
            </a:r>
            <a:r>
              <a:rPr lang="en-US" altLang="en-US" sz="1300" b="1" dirty="0">
                <a:latin typeface="Arial" panose="020B0604020202020204" pitchFamily="34" charset="0"/>
                <a:cs typeface="Arial" panose="020B0604020202020204" pitchFamily="34" charset="0"/>
              </a:rPr>
              <a:t>?</a:t>
            </a:r>
            <a:r>
              <a:rPr lang="en-US" altLang="en-US" sz="1300" dirty="0">
                <a:latin typeface="Arial" panose="020B0604020202020204" pitchFamily="34" charset="0"/>
                <a:cs typeface="Arial" panose="020B0604020202020204" pitchFamily="34" charset="0"/>
              </a:rPr>
              <a:t> icon on Slide 70 will go to the answer slide; clicking on the </a:t>
            </a:r>
            <a:r>
              <a:rPr lang="en-US" altLang="en-US" sz="1300" b="1" dirty="0">
                <a:latin typeface="Arial" panose="020B0604020202020204" pitchFamily="34" charset="0"/>
                <a:cs typeface="Arial" panose="020B0604020202020204" pitchFamily="34" charset="0"/>
              </a:rPr>
              <a:t>house</a:t>
            </a:r>
            <a:r>
              <a:rPr lang="en-US" altLang="en-US" sz="1300" dirty="0">
                <a:latin typeface="Arial" panose="020B0604020202020204" pitchFamily="34" charset="0"/>
                <a:cs typeface="Arial" panose="020B0604020202020204" pitchFamily="34" charset="0"/>
              </a:rPr>
              <a:t> icon will link to the main game board. </a:t>
            </a:r>
          </a:p>
        </p:txBody>
      </p:sp>
      <p:pic>
        <p:nvPicPr>
          <p:cNvPr id="37892" name="Picture 17" descr="image006">
            <a:extLst>
              <a:ext uri="{FF2B5EF4-FFF2-40B4-BE49-F238E27FC236}">
                <a16:creationId xmlns:a16="http://schemas.microsoft.com/office/drawing/2014/main" id="{EA129AAC-EC20-4F99-B73F-186406EF70D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1400" y="5707063"/>
            <a:ext cx="1485900"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3" name="TextBox 1">
            <a:extLst>
              <a:ext uri="{FF2B5EF4-FFF2-40B4-BE49-F238E27FC236}">
                <a16:creationId xmlns:a16="http://schemas.microsoft.com/office/drawing/2014/main" id="{C1E93EEA-3D1A-4149-8149-992FC61DB3DB}"/>
              </a:ext>
            </a:extLst>
          </p:cNvPr>
          <p:cNvSpPr txBox="1">
            <a:spLocks noChangeArrowheads="1"/>
          </p:cNvSpPr>
          <p:nvPr/>
        </p:nvSpPr>
        <p:spPr bwMode="auto">
          <a:xfrm>
            <a:off x="639763" y="5829300"/>
            <a:ext cx="659923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000" b="1">
                <a:solidFill>
                  <a:schemeClr val="bg1"/>
                </a:solidFill>
                <a:latin typeface="Arial Rounded MT Bold" panose="020F0704030504030204" pitchFamily="34" charset="0"/>
              </a:defRPr>
            </a:lvl1pPr>
            <a:lvl2pPr marL="742950" indent="-285750">
              <a:defRPr sz="2000" b="1">
                <a:solidFill>
                  <a:schemeClr val="bg1"/>
                </a:solidFill>
                <a:latin typeface="Arial Rounded MT Bold" panose="020F0704030504030204" pitchFamily="34" charset="0"/>
              </a:defRPr>
            </a:lvl2pPr>
            <a:lvl3pPr marL="1143000" indent="-228600">
              <a:defRPr sz="2000" b="1">
                <a:solidFill>
                  <a:schemeClr val="bg1"/>
                </a:solidFill>
                <a:latin typeface="Arial Rounded MT Bold" panose="020F0704030504030204" pitchFamily="34" charset="0"/>
              </a:defRPr>
            </a:lvl3pPr>
            <a:lvl4pPr marL="1600200" indent="-228600">
              <a:defRPr sz="2000" b="1">
                <a:solidFill>
                  <a:schemeClr val="bg1"/>
                </a:solidFill>
                <a:latin typeface="Arial Rounded MT Bold" panose="020F0704030504030204" pitchFamily="34" charset="0"/>
              </a:defRPr>
            </a:lvl4pPr>
            <a:lvl5pPr marL="2057400" indent="-228600">
              <a:defRPr sz="2000" b="1">
                <a:solidFill>
                  <a:schemeClr val="bg1"/>
                </a:solidFill>
                <a:latin typeface="Arial Rounded MT Bold" panose="020F0704030504030204" pitchFamily="34" charset="0"/>
              </a:defRPr>
            </a:lvl5pPr>
            <a:lvl6pPr marL="2514600" indent="-228600" eaLnBrk="0" fontAlgn="base" hangingPunct="0">
              <a:spcBef>
                <a:spcPct val="0"/>
              </a:spcBef>
              <a:spcAft>
                <a:spcPct val="0"/>
              </a:spcAft>
              <a:defRPr sz="2000" b="1">
                <a:solidFill>
                  <a:schemeClr val="bg1"/>
                </a:solidFill>
                <a:latin typeface="Arial Rounded MT Bold" panose="020F0704030504030204" pitchFamily="34" charset="0"/>
              </a:defRPr>
            </a:lvl6pPr>
            <a:lvl7pPr marL="2971800" indent="-228600" eaLnBrk="0" fontAlgn="base" hangingPunct="0">
              <a:spcBef>
                <a:spcPct val="0"/>
              </a:spcBef>
              <a:spcAft>
                <a:spcPct val="0"/>
              </a:spcAft>
              <a:defRPr sz="2000" b="1">
                <a:solidFill>
                  <a:schemeClr val="bg1"/>
                </a:solidFill>
                <a:latin typeface="Arial Rounded MT Bold" panose="020F0704030504030204" pitchFamily="34" charset="0"/>
              </a:defRPr>
            </a:lvl7pPr>
            <a:lvl8pPr marL="3429000" indent="-228600" eaLnBrk="0" fontAlgn="base" hangingPunct="0">
              <a:spcBef>
                <a:spcPct val="0"/>
              </a:spcBef>
              <a:spcAft>
                <a:spcPct val="0"/>
              </a:spcAft>
              <a:defRPr sz="2000" b="1">
                <a:solidFill>
                  <a:schemeClr val="bg1"/>
                </a:solidFill>
                <a:latin typeface="Arial Rounded MT Bold" panose="020F0704030504030204" pitchFamily="34" charset="0"/>
              </a:defRPr>
            </a:lvl8pPr>
            <a:lvl9pPr marL="3886200" indent="-228600" eaLnBrk="0" fontAlgn="base" hangingPunct="0">
              <a:spcBef>
                <a:spcPct val="0"/>
              </a:spcBef>
              <a:spcAft>
                <a:spcPct val="0"/>
              </a:spcAft>
              <a:defRPr sz="2000" b="1">
                <a:solidFill>
                  <a:schemeClr val="bg1"/>
                </a:solidFill>
                <a:latin typeface="Arial Rounded MT Bold" panose="020F0704030504030204" pitchFamily="34" charset="0"/>
              </a:defRPr>
            </a:lvl9pPr>
          </a:lstStyle>
          <a:p>
            <a:r>
              <a:rPr lang="en-US" altLang="en-US" sz="1200" dirty="0">
                <a:solidFill>
                  <a:srgbClr val="00385F"/>
                </a:solidFill>
                <a:latin typeface="Arial" panose="020B0604020202020204" pitchFamily="34" charset="0"/>
                <a:cs typeface="Arial" panose="020B0604020202020204" pitchFamily="34" charset="0"/>
              </a:rPr>
              <a:t>USAGE NOTE: the Fastest Finger question slide includes the music for Fastest Finger; this music is 25 seconds long. Use the music as a timer; when the music ends, go to the answer slide.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AutoShape 6">
            <a:extLst>
              <a:ext uri="{FF2B5EF4-FFF2-40B4-BE49-F238E27FC236}">
                <a16:creationId xmlns:a16="http://schemas.microsoft.com/office/drawing/2014/main" id="{94D5785D-42EC-4278-A8E7-358364B24F03}"/>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151" name="Text Box 7">
            <a:extLst>
              <a:ext uri="{FF2B5EF4-FFF2-40B4-BE49-F238E27FC236}">
                <a16:creationId xmlns:a16="http://schemas.microsoft.com/office/drawing/2014/main" id="{A8E9851C-3457-474A-91EB-B92806893249}"/>
              </a:ext>
            </a:extLst>
          </p:cNvPr>
          <p:cNvSpPr txBox="1">
            <a:spLocks noChangeArrowheads="1"/>
          </p:cNvSpPr>
          <p:nvPr/>
        </p:nvSpPr>
        <p:spPr bwMode="auto">
          <a:xfrm>
            <a:off x="685800" y="4800600"/>
            <a:ext cx="213693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100,000 lives</a:t>
            </a:r>
          </a:p>
        </p:txBody>
      </p:sp>
      <p:sp>
        <p:nvSpPr>
          <p:cNvPr id="11268" name="Line 8">
            <a:extLst>
              <a:ext uri="{FF2B5EF4-FFF2-40B4-BE49-F238E27FC236}">
                <a16:creationId xmlns:a16="http://schemas.microsoft.com/office/drawing/2014/main" id="{F73D8DFC-2E01-4B39-81D3-7E1709ADF99B}"/>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69" name="Line 9">
            <a:extLst>
              <a:ext uri="{FF2B5EF4-FFF2-40B4-BE49-F238E27FC236}">
                <a16:creationId xmlns:a16="http://schemas.microsoft.com/office/drawing/2014/main" id="{B1D67E6C-2330-49C6-9FEA-EFCB28076B42}"/>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0" name="Line 10">
            <a:extLst>
              <a:ext uri="{FF2B5EF4-FFF2-40B4-BE49-F238E27FC236}">
                <a16:creationId xmlns:a16="http://schemas.microsoft.com/office/drawing/2014/main" id="{D7F02140-E276-43C0-8874-62BDA0405FF7}"/>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1" name="Line 11">
            <a:extLst>
              <a:ext uri="{FF2B5EF4-FFF2-40B4-BE49-F238E27FC236}">
                <a16:creationId xmlns:a16="http://schemas.microsoft.com/office/drawing/2014/main" id="{3AC878A9-4732-464B-BD80-16AD19115E65}"/>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2" name="Line 12">
            <a:extLst>
              <a:ext uri="{FF2B5EF4-FFF2-40B4-BE49-F238E27FC236}">
                <a16:creationId xmlns:a16="http://schemas.microsoft.com/office/drawing/2014/main" id="{CEA1E087-DB92-4DFB-83DF-08330F716391}"/>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1273" name="Line 13">
            <a:extLst>
              <a:ext uri="{FF2B5EF4-FFF2-40B4-BE49-F238E27FC236}">
                <a16:creationId xmlns:a16="http://schemas.microsoft.com/office/drawing/2014/main" id="{CE0A3357-E0F2-410B-9E31-DF240D45BA28}"/>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1274" name="Group 14">
            <a:extLst>
              <a:ext uri="{FF2B5EF4-FFF2-40B4-BE49-F238E27FC236}">
                <a16:creationId xmlns:a16="http://schemas.microsoft.com/office/drawing/2014/main" id="{61512ECB-59C0-4DE8-ABA3-B307FF500568}"/>
              </a:ext>
            </a:extLst>
          </p:cNvPr>
          <p:cNvGrpSpPr>
            <a:grpSpLocks/>
          </p:cNvGrpSpPr>
          <p:nvPr/>
        </p:nvGrpSpPr>
        <p:grpSpPr bwMode="auto">
          <a:xfrm>
            <a:off x="0" y="609600"/>
            <a:ext cx="9144000" cy="3200400"/>
            <a:chOff x="0" y="768"/>
            <a:chExt cx="5760" cy="2016"/>
          </a:xfrm>
          <a:solidFill>
            <a:srgbClr val="5B89C1"/>
          </a:solidFill>
        </p:grpSpPr>
        <p:sp>
          <p:nvSpPr>
            <p:cNvPr id="11290" name="AutoShape 15">
              <a:extLst>
                <a:ext uri="{FF2B5EF4-FFF2-40B4-BE49-F238E27FC236}">
                  <a16:creationId xmlns:a16="http://schemas.microsoft.com/office/drawing/2014/main" id="{2E1136FE-3B37-4DEF-B374-D6702A5AA30F}"/>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1291" name="Line 16">
              <a:extLst>
                <a:ext uri="{FF2B5EF4-FFF2-40B4-BE49-F238E27FC236}">
                  <a16:creationId xmlns:a16="http://schemas.microsoft.com/office/drawing/2014/main" id="{AD135E36-0960-4416-9D2F-A0246EC301C7}"/>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11292" name="Line 17">
              <a:extLst>
                <a:ext uri="{FF2B5EF4-FFF2-40B4-BE49-F238E27FC236}">
                  <a16:creationId xmlns:a16="http://schemas.microsoft.com/office/drawing/2014/main" id="{27E532A2-DD35-432B-A317-2C97CB18EAE5}"/>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11275" name="Picture 18" descr="C:\WINDOWS\Desktop\REAL Millionaire Template\5050.gif">
            <a:hlinkClick r:id="rId5" action="ppaction://hlinksldjump"/>
            <a:extLst>
              <a:ext uri="{FF2B5EF4-FFF2-40B4-BE49-F238E27FC236}">
                <a16:creationId xmlns:a16="http://schemas.microsoft.com/office/drawing/2014/main" id="{A086F8F6-73F8-4836-AB9D-8208C4B30C5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6" name="Picture 19" descr="C:\WINDOWS\Desktop\REAL Millionaire Template\phone.gif">
            <a:hlinkClick r:id="rId7" action="ppaction://hlinksldjump"/>
            <a:extLst>
              <a:ext uri="{FF2B5EF4-FFF2-40B4-BE49-F238E27FC236}">
                <a16:creationId xmlns:a16="http://schemas.microsoft.com/office/drawing/2014/main" id="{EEC8FD2A-4293-48DE-AB84-8554CE0F651A}"/>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7" name="Picture 20" descr="C:\WINDOWS\Desktop\REAL Millionaire Template\audience.gif">
            <a:hlinkClick r:id="rId9" action="ppaction://hlinksldjump"/>
            <a:extLst>
              <a:ext uri="{FF2B5EF4-FFF2-40B4-BE49-F238E27FC236}">
                <a16:creationId xmlns:a16="http://schemas.microsoft.com/office/drawing/2014/main" id="{CA53533C-178B-4002-8772-D6B70D72AFA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65" name="Text Box 21">
            <a:extLst>
              <a:ext uri="{FF2B5EF4-FFF2-40B4-BE49-F238E27FC236}">
                <a16:creationId xmlns:a16="http://schemas.microsoft.com/office/drawing/2014/main" id="{635F882F-7FE5-4BD8-A943-10F2A214410F}"/>
              </a:ext>
            </a:extLst>
          </p:cNvPr>
          <p:cNvSpPr txBox="1">
            <a:spLocks noChangeArrowheads="1"/>
          </p:cNvSpPr>
          <p:nvPr/>
        </p:nvSpPr>
        <p:spPr bwMode="auto">
          <a:xfrm>
            <a:off x="1146313" y="873047"/>
            <a:ext cx="6858000" cy="298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400" dirty="0">
                <a:solidFill>
                  <a:schemeClr val="bg1"/>
                </a:solidFill>
                <a:latin typeface="Arial" panose="020B0604020202020204" pitchFamily="34" charset="0"/>
                <a:cs typeface="Arial" panose="020B0604020202020204" pitchFamily="34" charset="0"/>
              </a:rPr>
              <a:t>In 2019, GTCUW touched the lives of how many people in our community?</a:t>
            </a:r>
          </a:p>
        </p:txBody>
      </p:sp>
      <p:sp>
        <p:nvSpPr>
          <p:cNvPr id="11279" name="AutoShape 22">
            <a:extLst>
              <a:ext uri="{FF2B5EF4-FFF2-40B4-BE49-F238E27FC236}">
                <a16:creationId xmlns:a16="http://schemas.microsoft.com/office/drawing/2014/main" id="{7487F6C2-AABF-4552-8578-4F0E32609C3D}"/>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167" name="Text Box 23">
            <a:extLst>
              <a:ext uri="{FF2B5EF4-FFF2-40B4-BE49-F238E27FC236}">
                <a16:creationId xmlns:a16="http://schemas.microsoft.com/office/drawing/2014/main" id="{A47F1AD9-8A8F-4E79-8F20-D037902D110A}"/>
              </a:ext>
            </a:extLst>
          </p:cNvPr>
          <p:cNvSpPr txBox="1">
            <a:spLocks noChangeArrowheads="1"/>
          </p:cNvSpPr>
          <p:nvPr/>
        </p:nvSpPr>
        <p:spPr bwMode="auto">
          <a:xfrm>
            <a:off x="4724400" y="4800600"/>
            <a:ext cx="212391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250,000 lives</a:t>
            </a:r>
          </a:p>
        </p:txBody>
      </p:sp>
      <p:sp>
        <p:nvSpPr>
          <p:cNvPr id="11281" name="AutoShape 24">
            <a:extLst>
              <a:ext uri="{FF2B5EF4-FFF2-40B4-BE49-F238E27FC236}">
                <a16:creationId xmlns:a16="http://schemas.microsoft.com/office/drawing/2014/main" id="{8F54F67D-8A61-43CD-9D75-B625C1C45493}"/>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169" name="Text Box 25">
            <a:extLst>
              <a:ext uri="{FF2B5EF4-FFF2-40B4-BE49-F238E27FC236}">
                <a16:creationId xmlns:a16="http://schemas.microsoft.com/office/drawing/2014/main" id="{861980A6-EA40-4FC5-BD4F-F4AFB29998B7}"/>
              </a:ext>
            </a:extLst>
          </p:cNvPr>
          <p:cNvSpPr txBox="1">
            <a:spLocks noChangeArrowheads="1"/>
          </p:cNvSpPr>
          <p:nvPr/>
        </p:nvSpPr>
        <p:spPr bwMode="auto">
          <a:xfrm>
            <a:off x="685800" y="5791200"/>
            <a:ext cx="212898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400,000 lives</a:t>
            </a:r>
          </a:p>
        </p:txBody>
      </p:sp>
      <p:sp>
        <p:nvSpPr>
          <p:cNvPr id="11283" name="AutoShape 26">
            <a:extLst>
              <a:ext uri="{FF2B5EF4-FFF2-40B4-BE49-F238E27FC236}">
                <a16:creationId xmlns:a16="http://schemas.microsoft.com/office/drawing/2014/main" id="{AB0DE4AC-8E33-4C7D-ACF6-C55479A500FA}"/>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6171" name="Text Box 27">
            <a:extLst>
              <a:ext uri="{FF2B5EF4-FFF2-40B4-BE49-F238E27FC236}">
                <a16:creationId xmlns:a16="http://schemas.microsoft.com/office/drawing/2014/main" id="{F94871D3-B514-4482-99D9-7AA654DFE23C}"/>
              </a:ext>
            </a:extLst>
          </p:cNvPr>
          <p:cNvSpPr txBox="1">
            <a:spLocks noChangeArrowheads="1"/>
          </p:cNvSpPr>
          <p:nvPr/>
        </p:nvSpPr>
        <p:spPr bwMode="auto">
          <a:xfrm>
            <a:off x="4724400" y="5791200"/>
            <a:ext cx="212244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500,000 lives</a:t>
            </a:r>
          </a:p>
        </p:txBody>
      </p:sp>
      <p:sp>
        <p:nvSpPr>
          <p:cNvPr id="11285" name="AutoShape 30">
            <a:hlinkClick r:id="rId11" action="ppaction://hlinksldjump" highlightClick="1"/>
            <a:extLst>
              <a:ext uri="{FF2B5EF4-FFF2-40B4-BE49-F238E27FC236}">
                <a16:creationId xmlns:a16="http://schemas.microsoft.com/office/drawing/2014/main" id="{5A7D145C-65F0-49DF-80AD-5D147E547EAE}"/>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176" name="millionaire1.wav">
            <a:hlinkClick r:id="" action="ppaction://media"/>
            <a:extLst>
              <a:ext uri="{FF2B5EF4-FFF2-40B4-BE49-F238E27FC236}">
                <a16:creationId xmlns:a16="http://schemas.microsoft.com/office/drawing/2014/main" id="{48AE475A-5020-4002-8AA0-D4226B0F4F81}"/>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87" name="Rectangle 33">
            <a:extLst>
              <a:ext uri="{FF2B5EF4-FFF2-40B4-BE49-F238E27FC236}">
                <a16:creationId xmlns:a16="http://schemas.microsoft.com/office/drawing/2014/main" id="{77100837-CC58-4943-81AB-BD81D7FA91E8}"/>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6179" name="mill_lets_see.wav">
            <a:hlinkClick r:id="" action="ppaction://media"/>
            <a:extLst>
              <a:ext uri="{FF2B5EF4-FFF2-40B4-BE49-F238E27FC236}">
                <a16:creationId xmlns:a16="http://schemas.microsoft.com/office/drawing/2014/main" id="{FEE5B4C3-C095-4102-8AE5-0A2641E8A3DA}"/>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89" name="Rectangle 36">
            <a:extLst>
              <a:ext uri="{FF2B5EF4-FFF2-40B4-BE49-F238E27FC236}">
                <a16:creationId xmlns:a16="http://schemas.microsoft.com/office/drawing/2014/main" id="{C797E79F-7EFC-4EA0-BAB6-8193679AF77F}"/>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4F60EC6E-384D-43D5-8871-97438314500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6179"/>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6176"/>
                                        </p:tgtEl>
                                      </p:cBhvr>
                                    </p:cmd>
                                  </p:childTnLst>
                                </p:cTn>
                              </p:par>
                              <p:par>
                                <p:cTn id="10" presetID="1" presetClass="entr" presetSubtype="0" fill="hold" grpId="0" nodeType="withEffect">
                                  <p:stCondLst>
                                    <p:cond delay="0"/>
                                  </p:stCondLst>
                                  <p:childTnLst>
                                    <p:set>
                                      <p:cBhvr>
                                        <p:cTn id="11" dur="1" fill="hold">
                                          <p:stCondLst>
                                            <p:cond delay="499"/>
                                          </p:stCondLst>
                                        </p:cTn>
                                        <p:tgtEl>
                                          <p:spTgt spid="6165"/>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6151"/>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6167"/>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6169"/>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617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6179"/>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6176"/>
                </p:tgtEl>
              </p:cMediaNode>
            </p:audio>
          </p:childTnLst>
        </p:cTn>
      </p:par>
    </p:tnLst>
    <p:bldLst>
      <p:bldP spid="6151" grpId="0" autoUpdateAnimBg="0"/>
      <p:bldP spid="6165" grpId="0" autoUpdateAnimBg="0"/>
      <p:bldP spid="6167" grpId="0" autoUpdateAnimBg="0"/>
      <p:bldP spid="6169" grpId="0" autoUpdateAnimBg="0"/>
      <p:bldP spid="617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AutoShape 6">
            <a:extLst>
              <a:ext uri="{FF2B5EF4-FFF2-40B4-BE49-F238E27FC236}">
                <a16:creationId xmlns:a16="http://schemas.microsoft.com/office/drawing/2014/main" id="{F40704A3-1720-4F3C-A3D2-90D661CCF9E0}"/>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75" name="Text Box 7">
            <a:extLst>
              <a:ext uri="{FF2B5EF4-FFF2-40B4-BE49-F238E27FC236}">
                <a16:creationId xmlns:a16="http://schemas.microsoft.com/office/drawing/2014/main" id="{FB320D4B-EAA6-4C92-93F5-A1C498F01769}"/>
              </a:ext>
            </a:extLst>
          </p:cNvPr>
          <p:cNvSpPr txBox="1">
            <a:spLocks noChangeArrowheads="1"/>
          </p:cNvSpPr>
          <p:nvPr/>
        </p:nvSpPr>
        <p:spPr bwMode="auto">
          <a:xfrm>
            <a:off x="685800" y="4800600"/>
            <a:ext cx="10382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A.</a:t>
            </a:r>
            <a:r>
              <a:rPr lang="en-US" altLang="en-US" sz="2000" b="0">
                <a:solidFill>
                  <a:schemeClr val="bg1"/>
                </a:solidFill>
                <a:latin typeface="Arial Rounded MT Bold" panose="020F0704030504030204" pitchFamily="34" charset="0"/>
              </a:rPr>
              <a:t> </a:t>
            </a:r>
            <a:r>
              <a:rPr lang="en-US" altLang="en-US" sz="2000" b="0">
                <a:solidFill>
                  <a:schemeClr val="bg1"/>
                </a:solidFill>
                <a:latin typeface="Arial Rounded MT Bold" panose="020F0704030504030204" pitchFamily="34" charset="0"/>
                <a:hlinkClick r:id="rId5" action="ppaction://hlinksldjump"/>
              </a:rPr>
              <a:t>40%</a:t>
            </a:r>
            <a:endParaRPr lang="en-US" altLang="en-US" sz="2000" b="0">
              <a:solidFill>
                <a:schemeClr val="bg1"/>
              </a:solidFill>
              <a:latin typeface="Arial Rounded MT Bold" panose="020F0704030504030204" pitchFamily="34" charset="0"/>
            </a:endParaRPr>
          </a:p>
        </p:txBody>
      </p:sp>
      <p:sp>
        <p:nvSpPr>
          <p:cNvPr id="13316" name="Line 8">
            <a:extLst>
              <a:ext uri="{FF2B5EF4-FFF2-40B4-BE49-F238E27FC236}">
                <a16:creationId xmlns:a16="http://schemas.microsoft.com/office/drawing/2014/main" id="{68E9505D-0425-4449-AE18-0400AD245AEE}"/>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7" name="Line 9">
            <a:extLst>
              <a:ext uri="{FF2B5EF4-FFF2-40B4-BE49-F238E27FC236}">
                <a16:creationId xmlns:a16="http://schemas.microsoft.com/office/drawing/2014/main" id="{D105E998-338C-4E80-8EB0-34B7811ABD98}"/>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8" name="Line 10">
            <a:extLst>
              <a:ext uri="{FF2B5EF4-FFF2-40B4-BE49-F238E27FC236}">
                <a16:creationId xmlns:a16="http://schemas.microsoft.com/office/drawing/2014/main" id="{0F9329CA-9EE7-4BE9-B6C1-0049FC8D1707}"/>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19" name="Line 11">
            <a:extLst>
              <a:ext uri="{FF2B5EF4-FFF2-40B4-BE49-F238E27FC236}">
                <a16:creationId xmlns:a16="http://schemas.microsoft.com/office/drawing/2014/main" id="{FB794CC6-79C2-41F0-86BA-D4E9B76E5E61}"/>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0" name="Line 12">
            <a:extLst>
              <a:ext uri="{FF2B5EF4-FFF2-40B4-BE49-F238E27FC236}">
                <a16:creationId xmlns:a16="http://schemas.microsoft.com/office/drawing/2014/main" id="{01D75930-7708-49B0-B90C-C33F806CADF8}"/>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3321" name="Line 13">
            <a:extLst>
              <a:ext uri="{FF2B5EF4-FFF2-40B4-BE49-F238E27FC236}">
                <a16:creationId xmlns:a16="http://schemas.microsoft.com/office/drawing/2014/main" id="{5889DAF1-1820-4C38-8013-81F653153484}"/>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3322" name="Group 14">
            <a:extLst>
              <a:ext uri="{FF2B5EF4-FFF2-40B4-BE49-F238E27FC236}">
                <a16:creationId xmlns:a16="http://schemas.microsoft.com/office/drawing/2014/main" id="{77C87520-4B54-4EAA-8DAC-5E4DCF701DF1}"/>
              </a:ext>
            </a:extLst>
          </p:cNvPr>
          <p:cNvGrpSpPr>
            <a:grpSpLocks/>
          </p:cNvGrpSpPr>
          <p:nvPr/>
        </p:nvGrpSpPr>
        <p:grpSpPr bwMode="auto">
          <a:xfrm>
            <a:off x="0" y="609600"/>
            <a:ext cx="9144000" cy="3200400"/>
            <a:chOff x="0" y="768"/>
            <a:chExt cx="5760" cy="2016"/>
          </a:xfrm>
          <a:solidFill>
            <a:srgbClr val="5B89C1"/>
          </a:solidFill>
        </p:grpSpPr>
        <p:sp>
          <p:nvSpPr>
            <p:cNvPr id="13338" name="AutoShape 15">
              <a:extLst>
                <a:ext uri="{FF2B5EF4-FFF2-40B4-BE49-F238E27FC236}">
                  <a16:creationId xmlns:a16="http://schemas.microsoft.com/office/drawing/2014/main" id="{805EC15A-D1AB-4553-AD64-92A0D560024B}"/>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3339" name="Line 16">
              <a:extLst>
                <a:ext uri="{FF2B5EF4-FFF2-40B4-BE49-F238E27FC236}">
                  <a16:creationId xmlns:a16="http://schemas.microsoft.com/office/drawing/2014/main" id="{B3F2516E-24C9-4CB0-8F4A-BDDD62D7F224}"/>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13340" name="Line 17">
              <a:extLst>
                <a:ext uri="{FF2B5EF4-FFF2-40B4-BE49-F238E27FC236}">
                  <a16:creationId xmlns:a16="http://schemas.microsoft.com/office/drawing/2014/main" id="{71DCA776-1E5D-4152-9317-3591078818A5}"/>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13323" name="Picture 18" descr="C:\WINDOWS\Desktop\REAL Millionaire Template\5050.gif">
            <a:hlinkClick r:id="rId6" action="ppaction://hlinksldjump"/>
            <a:extLst>
              <a:ext uri="{FF2B5EF4-FFF2-40B4-BE49-F238E27FC236}">
                <a16:creationId xmlns:a16="http://schemas.microsoft.com/office/drawing/2014/main" id="{EB23D4DD-9657-47E5-8A82-AFC0815D9738}"/>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4" name="Picture 19" descr="C:\WINDOWS\Desktop\REAL Millionaire Template\phone.gif">
            <a:hlinkClick r:id="rId8" action="ppaction://hlinksldjump"/>
            <a:extLst>
              <a:ext uri="{FF2B5EF4-FFF2-40B4-BE49-F238E27FC236}">
                <a16:creationId xmlns:a16="http://schemas.microsoft.com/office/drawing/2014/main" id="{1823954B-9A62-45EF-8C1F-632615C7BAD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20" descr="C:\WINDOWS\Desktop\REAL Millionaire Template\audience.gif">
            <a:hlinkClick r:id="rId10" action="ppaction://hlinksldjump"/>
            <a:extLst>
              <a:ext uri="{FF2B5EF4-FFF2-40B4-BE49-F238E27FC236}">
                <a16:creationId xmlns:a16="http://schemas.microsoft.com/office/drawing/2014/main" id="{09BFE967-A0D5-4002-B980-5707AF7F08B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89" name="Text Box 21">
            <a:extLst>
              <a:ext uri="{FF2B5EF4-FFF2-40B4-BE49-F238E27FC236}">
                <a16:creationId xmlns:a16="http://schemas.microsoft.com/office/drawing/2014/main" id="{290CD8CB-E305-46C8-8B1A-7B9CBB09B90D}"/>
              </a:ext>
            </a:extLst>
          </p:cNvPr>
          <p:cNvSpPr txBox="1">
            <a:spLocks noChangeArrowheads="1"/>
          </p:cNvSpPr>
          <p:nvPr/>
        </p:nvSpPr>
        <p:spPr bwMode="auto">
          <a:xfrm>
            <a:off x="612913" y="876307"/>
            <a:ext cx="7924800" cy="28955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400" dirty="0">
                <a:solidFill>
                  <a:schemeClr val="bg1"/>
                </a:solidFill>
                <a:latin typeface="Arial" panose="020B0604020202020204" pitchFamily="34" charset="0"/>
                <a:cs typeface="Arial" panose="020B0604020202020204" pitchFamily="34" charset="0"/>
              </a:rPr>
              <a:t>What percentage of young people experiencing homelessness identify as LGBTQ?</a:t>
            </a:r>
          </a:p>
        </p:txBody>
      </p:sp>
      <p:sp>
        <p:nvSpPr>
          <p:cNvPr id="13327" name="AutoShape 22">
            <a:extLst>
              <a:ext uri="{FF2B5EF4-FFF2-40B4-BE49-F238E27FC236}">
                <a16:creationId xmlns:a16="http://schemas.microsoft.com/office/drawing/2014/main" id="{35AD232B-67C0-4FCB-BC53-7321F784AE37}"/>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91" name="Text Box 23">
            <a:extLst>
              <a:ext uri="{FF2B5EF4-FFF2-40B4-BE49-F238E27FC236}">
                <a16:creationId xmlns:a16="http://schemas.microsoft.com/office/drawing/2014/main" id="{10320FD0-290B-470E-9F92-DF1356958474}"/>
              </a:ext>
            </a:extLst>
          </p:cNvPr>
          <p:cNvSpPr txBox="1">
            <a:spLocks noChangeArrowheads="1"/>
          </p:cNvSpPr>
          <p:nvPr/>
        </p:nvSpPr>
        <p:spPr bwMode="auto">
          <a:xfrm>
            <a:off x="4724400" y="4800600"/>
            <a:ext cx="102393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15%</a:t>
            </a:r>
          </a:p>
        </p:txBody>
      </p:sp>
      <p:sp>
        <p:nvSpPr>
          <p:cNvPr id="13329" name="AutoShape 24">
            <a:extLst>
              <a:ext uri="{FF2B5EF4-FFF2-40B4-BE49-F238E27FC236}">
                <a16:creationId xmlns:a16="http://schemas.microsoft.com/office/drawing/2014/main" id="{A78AE0BC-0F7A-401A-8D82-DA50F0EB3526}"/>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93" name="Text Box 25">
            <a:extLst>
              <a:ext uri="{FF2B5EF4-FFF2-40B4-BE49-F238E27FC236}">
                <a16:creationId xmlns:a16="http://schemas.microsoft.com/office/drawing/2014/main" id="{8BD58117-2D78-4BB6-9575-9DEC316EA9B9}"/>
              </a:ext>
            </a:extLst>
          </p:cNvPr>
          <p:cNvSpPr txBox="1">
            <a:spLocks noChangeArrowheads="1"/>
          </p:cNvSpPr>
          <p:nvPr/>
        </p:nvSpPr>
        <p:spPr bwMode="auto">
          <a:xfrm>
            <a:off x="685800" y="5791200"/>
            <a:ext cx="1030288"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C.</a:t>
            </a:r>
            <a:r>
              <a:rPr lang="en-US" altLang="en-US" sz="2000" b="0">
                <a:solidFill>
                  <a:schemeClr val="bg1"/>
                </a:solidFill>
                <a:latin typeface="Arial Rounded MT Bold" panose="020F0704030504030204" pitchFamily="34" charset="0"/>
              </a:rPr>
              <a:t> </a:t>
            </a:r>
            <a:r>
              <a:rPr lang="en-US" altLang="en-US" sz="2000" b="0" u="sng">
                <a:solidFill>
                  <a:schemeClr val="bg1"/>
                </a:solidFill>
                <a:latin typeface="Arial Rounded MT Bold" panose="020F0704030504030204" pitchFamily="34" charset="0"/>
              </a:rPr>
              <a:t>25%</a:t>
            </a:r>
          </a:p>
        </p:txBody>
      </p:sp>
      <p:sp>
        <p:nvSpPr>
          <p:cNvPr id="13331" name="AutoShape 26">
            <a:extLst>
              <a:ext uri="{FF2B5EF4-FFF2-40B4-BE49-F238E27FC236}">
                <a16:creationId xmlns:a16="http://schemas.microsoft.com/office/drawing/2014/main" id="{5802EC37-6159-4D8E-A85B-589EBBCC272D}"/>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7195" name="Text Box 27">
            <a:extLst>
              <a:ext uri="{FF2B5EF4-FFF2-40B4-BE49-F238E27FC236}">
                <a16:creationId xmlns:a16="http://schemas.microsoft.com/office/drawing/2014/main" id="{406945A6-047F-4A67-8696-2DB997FBCB56}"/>
              </a:ext>
            </a:extLst>
          </p:cNvPr>
          <p:cNvSpPr txBox="1">
            <a:spLocks noChangeArrowheads="1"/>
          </p:cNvSpPr>
          <p:nvPr/>
        </p:nvSpPr>
        <p:spPr bwMode="auto">
          <a:xfrm>
            <a:off x="4724400" y="5791200"/>
            <a:ext cx="102235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a:solidFill>
                  <a:srgbClr val="FF9933"/>
                </a:solidFill>
                <a:latin typeface="Arial Rounded MT Bold" panose="020F0704030504030204" pitchFamily="34" charset="0"/>
              </a:rPr>
              <a:t>D.</a:t>
            </a:r>
            <a:r>
              <a:rPr lang="en-US" altLang="en-US" sz="2000" b="0">
                <a:solidFill>
                  <a:schemeClr val="bg1"/>
                </a:solidFill>
                <a:latin typeface="Arial Rounded MT Bold" panose="020F0704030504030204" pitchFamily="34" charset="0"/>
              </a:rPr>
              <a:t> </a:t>
            </a:r>
            <a:r>
              <a:rPr lang="en-US" altLang="en-US" sz="2000" b="0" u="sng">
                <a:solidFill>
                  <a:schemeClr val="bg1"/>
                </a:solidFill>
                <a:latin typeface="Arial Rounded MT Bold" panose="020F0704030504030204" pitchFamily="34" charset="0"/>
              </a:rPr>
              <a:t>60%</a:t>
            </a:r>
          </a:p>
        </p:txBody>
      </p:sp>
      <p:sp>
        <p:nvSpPr>
          <p:cNvPr id="13333" name="AutoShape 30">
            <a:hlinkClick r:id="rId5" action="ppaction://hlinksldjump" highlightClick="1"/>
            <a:extLst>
              <a:ext uri="{FF2B5EF4-FFF2-40B4-BE49-F238E27FC236}">
                <a16:creationId xmlns:a16="http://schemas.microsoft.com/office/drawing/2014/main" id="{CF6F5EA2-95A6-4325-9413-5F701F3220F1}"/>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7200" name="millionaire1.wav">
            <a:hlinkClick r:id="" action="ppaction://media"/>
            <a:extLst>
              <a:ext uri="{FF2B5EF4-FFF2-40B4-BE49-F238E27FC236}">
                <a16:creationId xmlns:a16="http://schemas.microsoft.com/office/drawing/2014/main" id="{F3AFFF09-DC29-4922-8CE4-A777DC82F2F6}"/>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5" name="Rectangle 33">
            <a:extLst>
              <a:ext uri="{FF2B5EF4-FFF2-40B4-BE49-F238E27FC236}">
                <a16:creationId xmlns:a16="http://schemas.microsoft.com/office/drawing/2014/main" id="{AE9D285E-62F6-4AE5-B112-7A7A0A79D2C5}"/>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7203" name="mill_lets_see.wav">
            <a:hlinkClick r:id="" action="ppaction://media"/>
            <a:extLst>
              <a:ext uri="{FF2B5EF4-FFF2-40B4-BE49-F238E27FC236}">
                <a16:creationId xmlns:a16="http://schemas.microsoft.com/office/drawing/2014/main" id="{81DE3BF5-7B26-44FB-944F-89F3E35F9F14}"/>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37" name="Rectangle 36">
            <a:extLst>
              <a:ext uri="{FF2B5EF4-FFF2-40B4-BE49-F238E27FC236}">
                <a16:creationId xmlns:a16="http://schemas.microsoft.com/office/drawing/2014/main" id="{91BAB133-017A-4902-B1AA-73A60DA5308C}"/>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7722D832-CB10-4A0A-A470-6DE64FFAADD1}"/>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7203"/>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7200"/>
                                        </p:tgtEl>
                                      </p:cBhvr>
                                    </p:cmd>
                                  </p:childTnLst>
                                </p:cTn>
                              </p:par>
                              <p:par>
                                <p:cTn id="10" presetID="1" presetClass="entr" presetSubtype="0" fill="hold" grpId="0" nodeType="withEffect">
                                  <p:stCondLst>
                                    <p:cond delay="0"/>
                                  </p:stCondLst>
                                  <p:childTnLst>
                                    <p:set>
                                      <p:cBhvr>
                                        <p:cTn id="11" dur="1" fill="hold">
                                          <p:stCondLst>
                                            <p:cond delay="499"/>
                                          </p:stCondLst>
                                        </p:cTn>
                                        <p:tgtEl>
                                          <p:spTgt spid="7189"/>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7175"/>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7191"/>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7193"/>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719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7203"/>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7200"/>
                </p:tgtEl>
              </p:cMediaNode>
            </p:audio>
          </p:childTnLst>
        </p:cTn>
      </p:par>
    </p:tnLst>
    <p:bldLst>
      <p:bldP spid="7175" grpId="0" autoUpdateAnimBg="0"/>
      <p:bldP spid="7189" grpId="0" autoUpdateAnimBg="0"/>
      <p:bldP spid="7191" grpId="0" autoUpdateAnimBg="0"/>
      <p:bldP spid="7193" grpId="0" autoUpdateAnimBg="0"/>
      <p:bldP spid="7195"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AutoShape 6">
            <a:extLst>
              <a:ext uri="{FF2B5EF4-FFF2-40B4-BE49-F238E27FC236}">
                <a16:creationId xmlns:a16="http://schemas.microsoft.com/office/drawing/2014/main" id="{FCD8D903-D79E-4278-86E4-111384A9CD90}"/>
              </a:ext>
            </a:extLst>
          </p:cNvPr>
          <p:cNvSpPr>
            <a:spLocks noChangeArrowheads="1"/>
          </p:cNvSpPr>
          <p:nvPr/>
        </p:nvSpPr>
        <p:spPr bwMode="auto">
          <a:xfrm>
            <a:off x="6096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199" name="Text Box 7">
            <a:extLst>
              <a:ext uri="{FF2B5EF4-FFF2-40B4-BE49-F238E27FC236}">
                <a16:creationId xmlns:a16="http://schemas.microsoft.com/office/drawing/2014/main" id="{EC2F5C56-3D79-47BD-96EC-9CF05FF15283}"/>
              </a:ext>
            </a:extLst>
          </p:cNvPr>
          <p:cNvSpPr txBox="1">
            <a:spLocks noChangeArrowheads="1"/>
          </p:cNvSpPr>
          <p:nvPr/>
        </p:nvSpPr>
        <p:spPr bwMode="auto">
          <a:xfrm>
            <a:off x="685800" y="4800600"/>
            <a:ext cx="2520242"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A.</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3.4 million times</a:t>
            </a:r>
          </a:p>
        </p:txBody>
      </p:sp>
      <p:sp>
        <p:nvSpPr>
          <p:cNvPr id="15364" name="Line 8">
            <a:extLst>
              <a:ext uri="{FF2B5EF4-FFF2-40B4-BE49-F238E27FC236}">
                <a16:creationId xmlns:a16="http://schemas.microsoft.com/office/drawing/2014/main" id="{369E4B73-0F30-44AB-8DA0-C141F8A84F12}"/>
              </a:ext>
            </a:extLst>
          </p:cNvPr>
          <p:cNvSpPr>
            <a:spLocks noChangeShapeType="1"/>
          </p:cNvSpPr>
          <p:nvPr/>
        </p:nvSpPr>
        <p:spPr bwMode="auto">
          <a:xfrm>
            <a:off x="4341813" y="50292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5" name="Line 9">
            <a:extLst>
              <a:ext uri="{FF2B5EF4-FFF2-40B4-BE49-F238E27FC236}">
                <a16:creationId xmlns:a16="http://schemas.microsoft.com/office/drawing/2014/main" id="{8745127C-3669-4489-B1B4-536757E6E9A7}"/>
              </a:ext>
            </a:extLst>
          </p:cNvPr>
          <p:cNvSpPr>
            <a:spLocks noChangeShapeType="1"/>
          </p:cNvSpPr>
          <p:nvPr/>
        </p:nvSpPr>
        <p:spPr bwMode="auto">
          <a:xfrm>
            <a:off x="8382000" y="50292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6" name="Line 10">
            <a:extLst>
              <a:ext uri="{FF2B5EF4-FFF2-40B4-BE49-F238E27FC236}">
                <a16:creationId xmlns:a16="http://schemas.microsoft.com/office/drawing/2014/main" id="{60C4115B-7AA3-492D-B962-582790358B54}"/>
              </a:ext>
            </a:extLst>
          </p:cNvPr>
          <p:cNvSpPr>
            <a:spLocks noChangeShapeType="1"/>
          </p:cNvSpPr>
          <p:nvPr/>
        </p:nvSpPr>
        <p:spPr bwMode="auto">
          <a:xfrm flipH="1">
            <a:off x="0" y="50292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7" name="Line 11">
            <a:extLst>
              <a:ext uri="{FF2B5EF4-FFF2-40B4-BE49-F238E27FC236}">
                <a16:creationId xmlns:a16="http://schemas.microsoft.com/office/drawing/2014/main" id="{E98CBA4E-361A-461B-B0C7-66DF6A835F97}"/>
              </a:ext>
            </a:extLst>
          </p:cNvPr>
          <p:cNvSpPr>
            <a:spLocks noChangeShapeType="1"/>
          </p:cNvSpPr>
          <p:nvPr/>
        </p:nvSpPr>
        <p:spPr bwMode="auto">
          <a:xfrm flipH="1">
            <a:off x="0" y="6019800"/>
            <a:ext cx="6096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8" name="Line 12">
            <a:extLst>
              <a:ext uri="{FF2B5EF4-FFF2-40B4-BE49-F238E27FC236}">
                <a16:creationId xmlns:a16="http://schemas.microsoft.com/office/drawing/2014/main" id="{88147E68-67FC-4B05-86B2-8C6A0DCD5882}"/>
              </a:ext>
            </a:extLst>
          </p:cNvPr>
          <p:cNvSpPr>
            <a:spLocks noChangeShapeType="1"/>
          </p:cNvSpPr>
          <p:nvPr/>
        </p:nvSpPr>
        <p:spPr bwMode="auto">
          <a:xfrm>
            <a:off x="8382000" y="6019800"/>
            <a:ext cx="762000"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15369" name="Line 13">
            <a:extLst>
              <a:ext uri="{FF2B5EF4-FFF2-40B4-BE49-F238E27FC236}">
                <a16:creationId xmlns:a16="http://schemas.microsoft.com/office/drawing/2014/main" id="{CEAEDA30-1E3D-417E-BDD2-1D938BB088E5}"/>
              </a:ext>
            </a:extLst>
          </p:cNvPr>
          <p:cNvSpPr>
            <a:spLocks noChangeShapeType="1"/>
          </p:cNvSpPr>
          <p:nvPr/>
        </p:nvSpPr>
        <p:spPr bwMode="auto">
          <a:xfrm>
            <a:off x="4343400" y="6019800"/>
            <a:ext cx="301625" cy="0"/>
          </a:xfrm>
          <a:prstGeom prst="line">
            <a:avLst/>
          </a:prstGeom>
          <a:noFill/>
          <a:ln w="254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grpSp>
        <p:nvGrpSpPr>
          <p:cNvPr id="15370" name="Group 14">
            <a:extLst>
              <a:ext uri="{FF2B5EF4-FFF2-40B4-BE49-F238E27FC236}">
                <a16:creationId xmlns:a16="http://schemas.microsoft.com/office/drawing/2014/main" id="{585C4F93-E742-4EB3-B346-28A93D8B8716}"/>
              </a:ext>
            </a:extLst>
          </p:cNvPr>
          <p:cNvGrpSpPr>
            <a:grpSpLocks/>
          </p:cNvGrpSpPr>
          <p:nvPr/>
        </p:nvGrpSpPr>
        <p:grpSpPr bwMode="auto">
          <a:xfrm>
            <a:off x="0" y="609600"/>
            <a:ext cx="9144000" cy="3200400"/>
            <a:chOff x="0" y="768"/>
            <a:chExt cx="5760" cy="2016"/>
          </a:xfrm>
          <a:solidFill>
            <a:srgbClr val="5B89C1"/>
          </a:solidFill>
        </p:grpSpPr>
        <p:sp>
          <p:nvSpPr>
            <p:cNvPr id="15386" name="AutoShape 15">
              <a:extLst>
                <a:ext uri="{FF2B5EF4-FFF2-40B4-BE49-F238E27FC236}">
                  <a16:creationId xmlns:a16="http://schemas.microsoft.com/office/drawing/2014/main" id="{E9C35651-3380-44DA-ADC4-351F2A5706FD}"/>
                </a:ext>
              </a:extLst>
            </p:cNvPr>
            <p:cNvSpPr>
              <a:spLocks noChangeArrowheads="1"/>
            </p:cNvSpPr>
            <p:nvPr/>
          </p:nvSpPr>
          <p:spPr bwMode="auto">
            <a:xfrm>
              <a:off x="144" y="768"/>
              <a:ext cx="5472" cy="2016"/>
            </a:xfrm>
            <a:prstGeom prst="hexagon">
              <a:avLst>
                <a:gd name="adj" fmla="val 32446"/>
                <a:gd name="vf" fmla="val 115470"/>
              </a:avLst>
            </a:prstGeom>
            <a:grpFill/>
            <a:ln w="635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15387" name="Line 16">
              <a:extLst>
                <a:ext uri="{FF2B5EF4-FFF2-40B4-BE49-F238E27FC236}">
                  <a16:creationId xmlns:a16="http://schemas.microsoft.com/office/drawing/2014/main" id="{9CEE22C9-FED7-4485-A941-485E24867CB1}"/>
                </a:ext>
              </a:extLst>
            </p:cNvPr>
            <p:cNvSpPr>
              <a:spLocks noChangeShapeType="1"/>
            </p:cNvSpPr>
            <p:nvPr/>
          </p:nvSpPr>
          <p:spPr bwMode="auto">
            <a:xfrm>
              <a:off x="5616" y="1776"/>
              <a:ext cx="144" cy="0"/>
            </a:xfrm>
            <a:prstGeom prst="line">
              <a:avLst/>
            </a:prstGeom>
            <a:grpFill/>
            <a:ln w="63500">
              <a:solidFill>
                <a:srgbClr val="00385F"/>
              </a:solidFill>
              <a:round/>
              <a:headEnd/>
              <a:tailEnd/>
            </a:ln>
          </p:spPr>
          <p:txBody>
            <a:bodyPr wrap="none" anchor="ctr"/>
            <a:lstStyle/>
            <a:p>
              <a:endParaRPr lang="en-US"/>
            </a:p>
          </p:txBody>
        </p:sp>
        <p:sp>
          <p:nvSpPr>
            <p:cNvPr id="15388" name="Line 17">
              <a:extLst>
                <a:ext uri="{FF2B5EF4-FFF2-40B4-BE49-F238E27FC236}">
                  <a16:creationId xmlns:a16="http://schemas.microsoft.com/office/drawing/2014/main" id="{C313C9F4-C315-4F76-9A17-5CC2AEE33C55}"/>
                </a:ext>
              </a:extLst>
            </p:cNvPr>
            <p:cNvSpPr>
              <a:spLocks noChangeShapeType="1"/>
            </p:cNvSpPr>
            <p:nvPr/>
          </p:nvSpPr>
          <p:spPr bwMode="auto">
            <a:xfrm>
              <a:off x="0" y="1776"/>
              <a:ext cx="144" cy="0"/>
            </a:xfrm>
            <a:prstGeom prst="line">
              <a:avLst/>
            </a:prstGeom>
            <a:grpFill/>
            <a:ln w="63500">
              <a:solidFill>
                <a:srgbClr val="00385F"/>
              </a:solidFill>
              <a:round/>
              <a:headEnd/>
              <a:tailEnd/>
            </a:ln>
          </p:spPr>
          <p:txBody>
            <a:bodyPr wrap="none" anchor="ctr"/>
            <a:lstStyle/>
            <a:p>
              <a:endParaRPr lang="en-US"/>
            </a:p>
          </p:txBody>
        </p:sp>
      </p:grpSp>
      <p:pic>
        <p:nvPicPr>
          <p:cNvPr id="15371" name="Picture 18" descr="C:\WINDOWS\Desktop\REAL Millionaire Template\5050.gif">
            <a:hlinkClick r:id="rId5" action="ppaction://hlinksldjump"/>
            <a:extLst>
              <a:ext uri="{FF2B5EF4-FFF2-40B4-BE49-F238E27FC236}">
                <a16:creationId xmlns:a16="http://schemas.microsoft.com/office/drawing/2014/main" id="{13098095-C569-48C0-A954-DA1C2895EB0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743200" y="3962400"/>
            <a:ext cx="99060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2" name="Picture 19" descr="C:\WINDOWS\Desktop\REAL Millionaire Template\phone.gif">
            <a:hlinkClick r:id="rId7" action="ppaction://hlinksldjump"/>
            <a:extLst>
              <a:ext uri="{FF2B5EF4-FFF2-40B4-BE49-F238E27FC236}">
                <a16:creationId xmlns:a16="http://schemas.microsoft.com/office/drawing/2014/main" id="{E54D02B9-A342-4B7D-AA37-0AB32B5C2714}"/>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3962400"/>
            <a:ext cx="1066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73" name="Picture 20" descr="C:\WINDOWS\Desktop\REAL Millionaire Template\audience.gif">
            <a:hlinkClick r:id="rId9" action="ppaction://hlinksldjump"/>
            <a:extLst>
              <a:ext uri="{FF2B5EF4-FFF2-40B4-BE49-F238E27FC236}">
                <a16:creationId xmlns:a16="http://schemas.microsoft.com/office/drawing/2014/main" id="{2B80F7C4-14F5-438B-8F08-43F04EEA8AF6}"/>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257800" y="3962400"/>
            <a:ext cx="990600"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13" name="Text Box 21">
            <a:extLst>
              <a:ext uri="{FF2B5EF4-FFF2-40B4-BE49-F238E27FC236}">
                <a16:creationId xmlns:a16="http://schemas.microsoft.com/office/drawing/2014/main" id="{7A4613A5-6EB0-42E1-BC8A-D8A3F3C19837}"/>
              </a:ext>
            </a:extLst>
          </p:cNvPr>
          <p:cNvSpPr txBox="1">
            <a:spLocks noChangeArrowheads="1"/>
          </p:cNvSpPr>
          <p:nvPr/>
        </p:nvSpPr>
        <p:spPr bwMode="auto">
          <a:xfrm>
            <a:off x="685800" y="990600"/>
            <a:ext cx="7696200" cy="2362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1"/>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50000"/>
              </a:spcBef>
              <a:buFontTx/>
              <a:buNone/>
            </a:pPr>
            <a:r>
              <a:rPr lang="en-US" altLang="en-US" sz="4800" dirty="0">
                <a:solidFill>
                  <a:schemeClr val="bg1"/>
                </a:solidFill>
                <a:latin typeface="Arial" panose="020B0604020202020204" pitchFamily="34" charset="0"/>
                <a:cs typeface="Arial" panose="020B0604020202020204" pitchFamily="34" charset="0"/>
              </a:rPr>
              <a:t>In 2017, Minnesotans visited food shelves how many times?</a:t>
            </a:r>
          </a:p>
        </p:txBody>
      </p:sp>
      <p:sp>
        <p:nvSpPr>
          <p:cNvPr id="15375" name="AutoShape 22">
            <a:extLst>
              <a:ext uri="{FF2B5EF4-FFF2-40B4-BE49-F238E27FC236}">
                <a16:creationId xmlns:a16="http://schemas.microsoft.com/office/drawing/2014/main" id="{8C5EA160-271B-473E-8FAE-5004CA0C8E1C}"/>
              </a:ext>
            </a:extLst>
          </p:cNvPr>
          <p:cNvSpPr>
            <a:spLocks noChangeArrowheads="1"/>
          </p:cNvSpPr>
          <p:nvPr/>
        </p:nvSpPr>
        <p:spPr bwMode="auto">
          <a:xfrm>
            <a:off x="4648200" y="46482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215" name="Text Box 23">
            <a:extLst>
              <a:ext uri="{FF2B5EF4-FFF2-40B4-BE49-F238E27FC236}">
                <a16:creationId xmlns:a16="http://schemas.microsoft.com/office/drawing/2014/main" id="{DB2B81C5-AC7D-468E-BBE4-BC5FAE7FFDCE}"/>
              </a:ext>
            </a:extLst>
          </p:cNvPr>
          <p:cNvSpPr txBox="1">
            <a:spLocks noChangeArrowheads="1"/>
          </p:cNvSpPr>
          <p:nvPr/>
        </p:nvSpPr>
        <p:spPr bwMode="auto">
          <a:xfrm>
            <a:off x="4724400" y="4800600"/>
            <a:ext cx="250722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B.</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1.2 million times</a:t>
            </a:r>
          </a:p>
        </p:txBody>
      </p:sp>
      <p:sp>
        <p:nvSpPr>
          <p:cNvPr id="15377" name="AutoShape 24">
            <a:extLst>
              <a:ext uri="{FF2B5EF4-FFF2-40B4-BE49-F238E27FC236}">
                <a16:creationId xmlns:a16="http://schemas.microsoft.com/office/drawing/2014/main" id="{5D8FD28F-54E2-4CF4-B563-242D06D3678B}"/>
              </a:ext>
            </a:extLst>
          </p:cNvPr>
          <p:cNvSpPr>
            <a:spLocks noChangeArrowheads="1"/>
          </p:cNvSpPr>
          <p:nvPr/>
        </p:nvSpPr>
        <p:spPr bwMode="auto">
          <a:xfrm>
            <a:off x="6096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217" name="Text Box 25">
            <a:extLst>
              <a:ext uri="{FF2B5EF4-FFF2-40B4-BE49-F238E27FC236}">
                <a16:creationId xmlns:a16="http://schemas.microsoft.com/office/drawing/2014/main" id="{CA697B9B-8294-4892-BBD4-77DBCACA6DAB}"/>
              </a:ext>
            </a:extLst>
          </p:cNvPr>
          <p:cNvSpPr txBox="1">
            <a:spLocks noChangeArrowheads="1"/>
          </p:cNvSpPr>
          <p:nvPr/>
        </p:nvSpPr>
        <p:spPr bwMode="auto">
          <a:xfrm>
            <a:off x="685800" y="5791200"/>
            <a:ext cx="2576411"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C.</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2.3 million times</a:t>
            </a:r>
          </a:p>
        </p:txBody>
      </p:sp>
      <p:sp>
        <p:nvSpPr>
          <p:cNvPr id="15379" name="AutoShape 26">
            <a:extLst>
              <a:ext uri="{FF2B5EF4-FFF2-40B4-BE49-F238E27FC236}">
                <a16:creationId xmlns:a16="http://schemas.microsoft.com/office/drawing/2014/main" id="{40CD0388-D26F-4896-90D2-3601B5DB6899}"/>
              </a:ext>
            </a:extLst>
          </p:cNvPr>
          <p:cNvSpPr>
            <a:spLocks noChangeArrowheads="1"/>
          </p:cNvSpPr>
          <p:nvPr/>
        </p:nvSpPr>
        <p:spPr bwMode="auto">
          <a:xfrm>
            <a:off x="4648200" y="5638800"/>
            <a:ext cx="3733800" cy="762000"/>
          </a:xfrm>
          <a:prstGeom prst="hexagon">
            <a:avLst>
              <a:gd name="adj" fmla="val 44576"/>
              <a:gd name="vf" fmla="val 115470"/>
            </a:avLst>
          </a:prstGeom>
          <a:solidFill>
            <a:srgbClr val="5B89C1"/>
          </a:solidFill>
          <a:ln w="25400">
            <a:solidFill>
              <a:srgbClr val="00385F"/>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lgn="ctr">
              <a:spcBef>
                <a:spcPct val="0"/>
              </a:spcBef>
              <a:buFontTx/>
              <a:buNone/>
            </a:pPr>
            <a:endParaRPr lang="en-US" altLang="en-US" sz="2400" b="0"/>
          </a:p>
        </p:txBody>
      </p:sp>
      <p:sp>
        <p:nvSpPr>
          <p:cNvPr id="8219" name="Text Box 27">
            <a:extLst>
              <a:ext uri="{FF2B5EF4-FFF2-40B4-BE49-F238E27FC236}">
                <a16:creationId xmlns:a16="http://schemas.microsoft.com/office/drawing/2014/main" id="{570217C7-1F68-4D61-8CAD-E8BCD76D0CD8}"/>
              </a:ext>
            </a:extLst>
          </p:cNvPr>
          <p:cNvSpPr txBox="1">
            <a:spLocks noChangeArrowheads="1"/>
          </p:cNvSpPr>
          <p:nvPr/>
        </p:nvSpPr>
        <p:spPr bwMode="auto">
          <a:xfrm>
            <a:off x="4724400" y="5791200"/>
            <a:ext cx="223644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r>
              <a:rPr lang="en-US" altLang="en-US" sz="2000" b="0" dirty="0">
                <a:solidFill>
                  <a:srgbClr val="FF9933"/>
                </a:solidFill>
                <a:latin typeface="Arial Rounded MT Bold" panose="020F0704030504030204" pitchFamily="34" charset="0"/>
              </a:rPr>
              <a:t>D.</a:t>
            </a:r>
            <a:r>
              <a:rPr lang="en-US" altLang="en-US" sz="2000" b="0" dirty="0">
                <a:solidFill>
                  <a:schemeClr val="bg1"/>
                </a:solidFill>
                <a:latin typeface="Arial Rounded MT Bold" panose="020F0704030504030204" pitchFamily="34" charset="0"/>
              </a:rPr>
              <a:t> </a:t>
            </a:r>
            <a:r>
              <a:rPr lang="en-US" altLang="en-US" sz="2000" b="0" u="sng" dirty="0">
                <a:solidFill>
                  <a:schemeClr val="bg1"/>
                </a:solidFill>
                <a:latin typeface="Arial Rounded MT Bold" panose="020F0704030504030204" pitchFamily="34" charset="0"/>
              </a:rPr>
              <a:t>500,000 times</a:t>
            </a:r>
          </a:p>
        </p:txBody>
      </p:sp>
      <p:sp>
        <p:nvSpPr>
          <p:cNvPr id="15381" name="AutoShape 30">
            <a:hlinkClick r:id="rId11" action="ppaction://hlinksldjump" highlightClick="1"/>
            <a:extLst>
              <a:ext uri="{FF2B5EF4-FFF2-40B4-BE49-F238E27FC236}">
                <a16:creationId xmlns:a16="http://schemas.microsoft.com/office/drawing/2014/main" id="{31778FEA-12D3-4C80-AE60-358A8EFD8184}"/>
              </a:ext>
            </a:extLst>
          </p:cNvPr>
          <p:cNvSpPr>
            <a:spLocks noChangeArrowheads="1"/>
          </p:cNvSpPr>
          <p:nvPr/>
        </p:nvSpPr>
        <p:spPr bwMode="auto">
          <a:xfrm>
            <a:off x="8534400" y="6248400"/>
            <a:ext cx="457200" cy="457200"/>
          </a:xfrm>
          <a:prstGeom prst="actionButtonHelp">
            <a:avLst/>
          </a:prstGeom>
          <a:solidFill>
            <a:schemeClr val="tx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8224" name="millionaire1.wav">
            <a:hlinkClick r:id="" action="ppaction://media"/>
            <a:extLst>
              <a:ext uri="{FF2B5EF4-FFF2-40B4-BE49-F238E27FC236}">
                <a16:creationId xmlns:a16="http://schemas.microsoft.com/office/drawing/2014/main" id="{08E97C90-9901-4F65-9E0E-A4A5812137E1}"/>
              </a:ext>
            </a:extLst>
          </p:cNvPr>
          <p:cNvPicPr>
            <a:picLocks noRot="1" noChangeAspect="1" noChangeArrowheads="1"/>
          </p:cNvPicPr>
          <p:nvPr>
            <a:audioFile r:link="rId1"/>
          </p:nvPr>
        </p:nvPicPr>
        <p:blipFill>
          <a:blip r:embed="rId12">
            <a:extLst>
              <a:ext uri="{28A0092B-C50C-407E-A947-70E740481C1C}">
                <a14:useLocalDpi xmlns:a14="http://schemas.microsoft.com/office/drawing/2010/main" val="0"/>
              </a:ext>
            </a:extLst>
          </a:blip>
          <a:srcRect/>
          <a:stretch>
            <a:fillRect/>
          </a:stretch>
        </p:blipFill>
        <p:spPr bwMode="auto">
          <a:xfrm>
            <a:off x="152400" y="1524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3" name="Rectangle 33">
            <a:extLst>
              <a:ext uri="{FF2B5EF4-FFF2-40B4-BE49-F238E27FC236}">
                <a16:creationId xmlns:a16="http://schemas.microsoft.com/office/drawing/2014/main" id="{E406BAE2-34BE-4013-89B2-FF7DCBBAC781}"/>
              </a:ext>
            </a:extLst>
          </p:cNvPr>
          <p:cNvSpPr>
            <a:spLocks noChangeArrowheads="1"/>
          </p:cNvSpPr>
          <p:nvPr/>
        </p:nvSpPr>
        <p:spPr bwMode="auto">
          <a:xfrm>
            <a:off x="0"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8227" name="mill_lets_see.wav">
            <a:hlinkClick r:id="" action="ppaction://media"/>
            <a:extLst>
              <a:ext uri="{FF2B5EF4-FFF2-40B4-BE49-F238E27FC236}">
                <a16:creationId xmlns:a16="http://schemas.microsoft.com/office/drawing/2014/main" id="{CB875D10-FE2D-4931-A149-058F0FC0BA4E}"/>
              </a:ext>
            </a:extLst>
          </p:cNvPr>
          <p:cNvPicPr>
            <a:picLocks noRot="1" noChangeAspect="1" noChangeArrowheads="1"/>
          </p:cNvPicPr>
          <p:nvPr>
            <a:audioFile r:link="rId2"/>
          </p:nvPr>
        </p:nvPicPr>
        <p:blipFill>
          <a:blip r:embed="rId12">
            <a:extLst>
              <a:ext uri="{28A0092B-C50C-407E-A947-70E740481C1C}">
                <a14:useLocalDpi xmlns:a14="http://schemas.microsoft.com/office/drawing/2010/main" val="0"/>
              </a:ext>
            </a:extLst>
          </a:blip>
          <a:srcRect/>
          <a:stretch>
            <a:fillRect/>
          </a:stretch>
        </p:blipFill>
        <p:spPr bwMode="auto">
          <a:xfrm>
            <a:off x="8610600" y="2286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5" name="Rectangle 36">
            <a:extLst>
              <a:ext uri="{FF2B5EF4-FFF2-40B4-BE49-F238E27FC236}">
                <a16:creationId xmlns:a16="http://schemas.microsoft.com/office/drawing/2014/main" id="{1D5EBFAB-419C-413D-81F8-4F14BF500BB4}"/>
              </a:ext>
            </a:extLst>
          </p:cNvPr>
          <p:cNvSpPr>
            <a:spLocks noChangeArrowheads="1"/>
          </p:cNvSpPr>
          <p:nvPr/>
        </p:nvSpPr>
        <p:spPr bwMode="auto">
          <a:xfrm>
            <a:off x="8456613" y="0"/>
            <a:ext cx="685800" cy="685800"/>
          </a:xfrm>
          <a:prstGeom prst="rect">
            <a:avLst/>
          </a:prstGeom>
          <a:solidFill>
            <a:schemeClr val="bg1"/>
          </a:solidFill>
          <a:ln w="9525">
            <a:solidFill>
              <a:schemeClr val="bg1"/>
            </a:solidFill>
            <a:miter lim="800000"/>
            <a:headEnd/>
            <a:tailEnd/>
          </a:ln>
        </p:spPr>
        <p:txBody>
          <a:bodyPr wrap="none" anchor="ct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spcBef>
                <a:spcPct val="0"/>
              </a:spcBef>
              <a:buFontTx/>
              <a:buNone/>
            </a:pPr>
            <a:endParaRPr lang="en-US" altLang="en-US" sz="2000">
              <a:solidFill>
                <a:schemeClr val="bg1"/>
              </a:solidFill>
              <a:latin typeface="Arial Rounded MT Bold" panose="020F0704030504030204" pitchFamily="34" charset="0"/>
            </a:endParaRPr>
          </a:p>
        </p:txBody>
      </p:sp>
      <p:pic>
        <p:nvPicPr>
          <p:cNvPr id="29" name="Picture 17" descr="image006">
            <a:extLst>
              <a:ext uri="{FF2B5EF4-FFF2-40B4-BE49-F238E27FC236}">
                <a16:creationId xmlns:a16="http://schemas.microsoft.com/office/drawing/2014/main" id="{05271A61-981A-4D0F-936B-EA41B0354D26}"/>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582193" y="6248399"/>
            <a:ext cx="929016" cy="457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med">
    <p:zoom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1" fill="hold"/>
                                        <p:tgtEl>
                                          <p:spTgt spid="8227"/>
                                        </p:tgtEl>
                                      </p:cBhvr>
                                    </p:cmd>
                                  </p:childTnLst>
                                </p:cTn>
                              </p:par>
                            </p:childTnLst>
                          </p:cTn>
                        </p:par>
                        <p:par>
                          <p:cTn id="7" fill="hold" nodeType="afterGroup">
                            <p:stCondLst>
                              <p:cond delay="0"/>
                            </p:stCondLst>
                            <p:childTnLst>
                              <p:par>
                                <p:cTn id="8" presetID="1" presetClass="mediacall" presetSubtype="0" fill="hold" nodeType="afterEffect">
                                  <p:stCondLst>
                                    <p:cond delay="0"/>
                                  </p:stCondLst>
                                  <p:childTnLst>
                                    <p:cmd type="call" cmd="playFrom(0.0)">
                                      <p:cBhvr>
                                        <p:cTn id="9" dur="1" fill="hold"/>
                                        <p:tgtEl>
                                          <p:spTgt spid="8224"/>
                                        </p:tgtEl>
                                      </p:cBhvr>
                                    </p:cmd>
                                  </p:childTnLst>
                                </p:cTn>
                              </p:par>
                              <p:par>
                                <p:cTn id="10" presetID="1" presetClass="entr" presetSubtype="0" fill="hold" grpId="0" nodeType="withEffect">
                                  <p:stCondLst>
                                    <p:cond delay="0"/>
                                  </p:stCondLst>
                                  <p:childTnLst>
                                    <p:set>
                                      <p:cBhvr>
                                        <p:cTn id="11" dur="1" fill="hold">
                                          <p:stCondLst>
                                            <p:cond delay="499"/>
                                          </p:stCondLst>
                                        </p:cTn>
                                        <p:tgtEl>
                                          <p:spTgt spid="8213"/>
                                        </p:tgtEl>
                                        <p:attrNameLst>
                                          <p:attrName>style.visibility</p:attrName>
                                        </p:attrNameLst>
                                      </p:cBhvr>
                                      <p:to>
                                        <p:strVal val="visible"/>
                                      </p:to>
                                    </p:set>
                                  </p:childTnLst>
                                </p:cTn>
                              </p:par>
                            </p:childTnLst>
                          </p:cTn>
                        </p:par>
                        <p:par>
                          <p:cTn id="12" fill="hold" nodeType="afterGroup">
                            <p:stCondLst>
                              <p:cond delay="500"/>
                            </p:stCondLst>
                            <p:childTnLst>
                              <p:par>
                                <p:cTn id="13" presetID="1" presetClass="entr" presetSubtype="0" fill="hold" grpId="0" nodeType="afterEffect">
                                  <p:stCondLst>
                                    <p:cond delay="1000"/>
                                  </p:stCondLst>
                                  <p:childTnLst>
                                    <p:set>
                                      <p:cBhvr>
                                        <p:cTn id="14" dur="1" fill="hold">
                                          <p:stCondLst>
                                            <p:cond delay="499"/>
                                          </p:stCondLst>
                                        </p:cTn>
                                        <p:tgtEl>
                                          <p:spTgt spid="8199"/>
                                        </p:tgtEl>
                                        <p:attrNameLst>
                                          <p:attrName>style.visibility</p:attrName>
                                        </p:attrNameLst>
                                      </p:cBhvr>
                                      <p:to>
                                        <p:strVal val="visible"/>
                                      </p:to>
                                    </p:set>
                                  </p:childTnLst>
                                </p:cTn>
                              </p:par>
                            </p:childTnLst>
                          </p:cTn>
                        </p:par>
                        <p:par>
                          <p:cTn id="15" fill="hold" nodeType="afterGroup">
                            <p:stCondLst>
                              <p:cond delay="2000"/>
                            </p:stCondLst>
                            <p:childTnLst>
                              <p:par>
                                <p:cTn id="16" presetID="1" presetClass="entr" presetSubtype="0" fill="hold" grpId="0" nodeType="afterEffect">
                                  <p:stCondLst>
                                    <p:cond delay="1000"/>
                                  </p:stCondLst>
                                  <p:childTnLst>
                                    <p:set>
                                      <p:cBhvr>
                                        <p:cTn id="17" dur="1" fill="hold">
                                          <p:stCondLst>
                                            <p:cond delay="499"/>
                                          </p:stCondLst>
                                        </p:cTn>
                                        <p:tgtEl>
                                          <p:spTgt spid="8215"/>
                                        </p:tgtEl>
                                        <p:attrNameLst>
                                          <p:attrName>style.visibility</p:attrName>
                                        </p:attrNameLst>
                                      </p:cBhvr>
                                      <p:to>
                                        <p:strVal val="visible"/>
                                      </p:to>
                                    </p:set>
                                  </p:childTnLst>
                                </p:cTn>
                              </p:par>
                            </p:childTnLst>
                          </p:cTn>
                        </p:par>
                        <p:par>
                          <p:cTn id="18" fill="hold" nodeType="afterGroup">
                            <p:stCondLst>
                              <p:cond delay="3500"/>
                            </p:stCondLst>
                            <p:childTnLst>
                              <p:par>
                                <p:cTn id="19" presetID="1" presetClass="entr" presetSubtype="0" fill="hold" grpId="0" nodeType="afterEffect">
                                  <p:stCondLst>
                                    <p:cond delay="1000"/>
                                  </p:stCondLst>
                                  <p:childTnLst>
                                    <p:set>
                                      <p:cBhvr>
                                        <p:cTn id="20" dur="1" fill="hold">
                                          <p:stCondLst>
                                            <p:cond delay="499"/>
                                          </p:stCondLst>
                                        </p:cTn>
                                        <p:tgtEl>
                                          <p:spTgt spid="8217"/>
                                        </p:tgtEl>
                                        <p:attrNameLst>
                                          <p:attrName>style.visibility</p:attrName>
                                        </p:attrNameLst>
                                      </p:cBhvr>
                                      <p:to>
                                        <p:strVal val="visible"/>
                                      </p:to>
                                    </p:set>
                                  </p:childTnLst>
                                </p:cTn>
                              </p:par>
                            </p:childTnLst>
                          </p:cTn>
                        </p:par>
                        <p:par>
                          <p:cTn id="21" fill="hold" nodeType="afterGroup">
                            <p:stCondLst>
                              <p:cond delay="5000"/>
                            </p:stCondLst>
                            <p:childTnLst>
                              <p:par>
                                <p:cTn id="22" presetID="1" presetClass="entr" presetSubtype="0" fill="hold" grpId="0" nodeType="afterEffect">
                                  <p:stCondLst>
                                    <p:cond delay="1000"/>
                                  </p:stCondLst>
                                  <p:childTnLst>
                                    <p:set>
                                      <p:cBhvr>
                                        <p:cTn id="23" dur="1" fill="hold">
                                          <p:stCondLst>
                                            <p:cond delay="499"/>
                                          </p:stCondLst>
                                        </p:cTn>
                                        <p:tgtEl>
                                          <p:spTgt spid="82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p:cMediaNode>
                <p:cTn id="24" fill="hold" display="0">
                  <p:stCondLst>
                    <p:cond delay="indefinite"/>
                  </p:stCondLst>
                  <p:endCondLst>
                    <p:cond evt="onNext" delay="0">
                      <p:tgtEl>
                        <p:sldTgt/>
                      </p:tgtEl>
                    </p:cond>
                    <p:cond evt="onPrev" delay="0">
                      <p:tgtEl>
                        <p:sldTgt/>
                      </p:tgtEl>
                    </p:cond>
                    <p:cond evt="onStopAudio" delay="0">
                      <p:tgtEl>
                        <p:sldTgt/>
                      </p:tgtEl>
                    </p:cond>
                  </p:endCondLst>
                </p:cTn>
                <p:tgtEl>
                  <p:spTgt spid="8227"/>
                </p:tgtEl>
              </p:cMediaNode>
            </p:audio>
            <p:audio>
              <p:cMediaNode>
                <p:cTn id="25" repeatCount="indefinite" fill="hold" display="0">
                  <p:stCondLst>
                    <p:cond delay="indefinite"/>
                  </p:stCondLst>
                  <p:endCondLst>
                    <p:cond evt="onPrev" delay="0">
                      <p:tgtEl>
                        <p:sldTgt/>
                      </p:tgtEl>
                    </p:cond>
                    <p:cond evt="onStopAudio" delay="0">
                      <p:tgtEl>
                        <p:sldTgt/>
                      </p:tgtEl>
                    </p:cond>
                  </p:endCondLst>
                </p:cTn>
                <p:tgtEl>
                  <p:spTgt spid="8224"/>
                </p:tgtEl>
              </p:cMediaNode>
            </p:audio>
          </p:childTnLst>
        </p:cTn>
      </p:par>
    </p:tnLst>
    <p:bldLst>
      <p:bldP spid="8199" grpId="0" autoUpdateAnimBg="0"/>
      <p:bldP spid="8213" grpId="0" autoUpdateAnimBg="0"/>
      <p:bldP spid="8215" grpId="0" autoUpdateAnimBg="0"/>
      <p:bldP spid="8217" grpId="0" autoUpdateAnimBg="0"/>
      <p:bldP spid="8219" grpId="0" autoUpdateAnimBg="0"/>
    </p:bldLst>
  </p:timing>
</p:sld>
</file>

<file path=ppt/theme/theme1.xml><?xml version="1.0" encoding="utf-8"?>
<a:theme xmlns:a="http://schemas.openxmlformats.org/drawingml/2006/main" name="Default Design">
  <a:themeElements>
    <a:clrScheme name="Custom 7">
      <a:dk1>
        <a:srgbClr val="000000"/>
      </a:dk1>
      <a:lt1>
        <a:srgbClr val="FFFFFF"/>
      </a:lt1>
      <a:dk2>
        <a:srgbClr val="000000"/>
      </a:dk2>
      <a:lt2>
        <a:srgbClr val="FFFFFF"/>
      </a:lt2>
      <a:accent1>
        <a:srgbClr val="00CC99"/>
      </a:accent1>
      <a:accent2>
        <a:srgbClr val="3333CC"/>
      </a:accent2>
      <a:accent3>
        <a:srgbClr val="FFFFFF"/>
      </a:accent3>
      <a:accent4>
        <a:srgbClr val="000000"/>
      </a:accent4>
      <a:accent5>
        <a:srgbClr val="AAE2CA"/>
      </a:accent5>
      <a:accent6>
        <a:srgbClr val="2D2DB9"/>
      </a:accent6>
      <a:hlink>
        <a:srgbClr val="FFFFFF"/>
      </a:hlink>
      <a:folHlink>
        <a:srgbClr val="E79E0B"/>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latin typeface="Arial Rounded MT Bold"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bg1"/>
            </a:solidFill>
            <a:effectLst/>
            <a:latin typeface="Arial Rounded MT Bold"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D3ADC33357F1547A947EC314C4FE961" ma:contentTypeVersion="16" ma:contentTypeDescription="Create a new document." ma:contentTypeScope="" ma:versionID="bff039a3ce20ef21e6cd9c613bd13f85">
  <xsd:schema xmlns:xsd="http://www.w3.org/2001/XMLSchema" xmlns:xs="http://www.w3.org/2001/XMLSchema" xmlns:p="http://schemas.microsoft.com/office/2006/metadata/properties" xmlns:ns2="4fb580ea-fbee-4543-8462-205b1c871baa" xmlns:ns3="ce299bca-1e2f-4645-aa01-bf9ae273b97b" targetNamespace="http://schemas.microsoft.com/office/2006/metadata/properties" ma:root="true" ma:fieldsID="1b95c40373697e6e12c47b4f1cc198b2" ns2:_="" ns3:_="">
    <xsd:import namespace="4fb580ea-fbee-4543-8462-205b1c871baa"/>
    <xsd:import namespace="ce299bca-1e2f-4645-aa01-bf9ae273b97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fb580ea-fbee-4543-8462-205b1c871ba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853cf8-079d-441d-9611-0354cff028c4"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ce299bca-1e2f-4645-aa01-bf9ae273b97b"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aa82c461-b62e-4e30-9f3b-e93762d98a99}" ma:internalName="TaxCatchAll" ma:showField="CatchAllData" ma:web="ce299bca-1e2f-4645-aa01-bf9ae273b97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fb580ea-fbee-4543-8462-205b1c871baa">
      <Terms xmlns="http://schemas.microsoft.com/office/infopath/2007/PartnerControls"/>
    </lcf76f155ced4ddcb4097134ff3c332f>
    <TaxCatchAll xmlns="ce299bca-1e2f-4645-aa01-bf9ae273b97b" xsi:nil="true"/>
  </documentManagement>
</p:properties>
</file>

<file path=customXml/itemProps1.xml><?xml version="1.0" encoding="utf-8"?>
<ds:datastoreItem xmlns:ds="http://schemas.openxmlformats.org/officeDocument/2006/customXml" ds:itemID="{CB41B985-F85F-4804-A054-217F6F1EAD6A}"/>
</file>

<file path=customXml/itemProps2.xml><?xml version="1.0" encoding="utf-8"?>
<ds:datastoreItem xmlns:ds="http://schemas.openxmlformats.org/officeDocument/2006/customXml" ds:itemID="{BCE04A59-DC40-4AEE-BA23-C138F0B4AB74}"/>
</file>

<file path=customXml/itemProps3.xml><?xml version="1.0" encoding="utf-8"?>
<ds:datastoreItem xmlns:ds="http://schemas.openxmlformats.org/officeDocument/2006/customXml" ds:itemID="{8A7841EA-612D-4365-8F38-E4BDDB0E7384}"/>
</file>

<file path=docProps/app.xml><?xml version="1.0" encoding="utf-8"?>
<Properties xmlns="http://schemas.openxmlformats.org/officeDocument/2006/extended-properties" xmlns:vt="http://schemas.openxmlformats.org/officeDocument/2006/docPropsVTypes">
  <Template/>
  <TotalTime>2052</TotalTime>
  <Words>4509</Words>
  <Application>Microsoft Office PowerPoint</Application>
  <PresentationFormat>On-screen Show (4:3)</PresentationFormat>
  <Paragraphs>425</Paragraphs>
  <Slides>69</Slides>
  <Notes>47</Notes>
  <HiddenSlides>0</HiddenSlides>
  <MMClips>63</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69</vt:i4>
      </vt:variant>
    </vt:vector>
  </HeadingPairs>
  <TitlesOfParts>
    <vt:vector size="74" baseType="lpstr">
      <vt:lpstr>Arial</vt:lpstr>
      <vt:lpstr>Arial Rounded MT Bold</vt:lpstr>
      <vt:lpstr>Clarendon Extended</vt:lpstr>
      <vt:lpstr>Times New Roman</vt:lpstr>
      <vt:lpstr>Default Design</vt:lpstr>
      <vt:lpstr>PowerPoint Presentation</vt:lpstr>
      <vt:lpstr>Click the House in the lower right-hand corner to move on.   Do not hit the mouse or the arrow or the space bar key.</vt:lpstr>
      <vt:lpstr>Setting up Game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End of Game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Setting up Game</vt:lpstr>
    </vt:vector>
  </TitlesOfParts>
  <Company>ETTC @ UGA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Who Wants To Be A Millionaire? PowerPoint Template</dc:title>
  <dc:creator>Jeff White</dc:creator>
  <cp:lastModifiedBy>Novak, Jane</cp:lastModifiedBy>
  <cp:revision>64</cp:revision>
  <cp:lastPrinted>2000-06-02T13:25:28Z</cp:lastPrinted>
  <dcterms:created xsi:type="dcterms:W3CDTF">2001-06-19T16:31:40Z</dcterms:created>
  <dcterms:modified xsi:type="dcterms:W3CDTF">2020-08-19T18:58:14Z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0x010100CD3ADC33357F1547A947EC314C4FE961</vt:lpwstr>
  </property>
</Properties>
</file>