
<file path=[Content_Types].xml><?xml version="1.0" encoding="utf-8"?>
<Types xmlns="http://schemas.openxmlformats.org/package/2006/content-types">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69" r:id="rId4"/>
  </p:sldMasterIdLst>
  <p:notesMasterIdLst>
    <p:notesMasterId r:id="rId83"/>
  </p:notesMasterIdLst>
  <p:handoutMasterIdLst>
    <p:handoutMasterId r:id="rId84"/>
  </p:handoutMasterIdLst>
  <p:sldIdLst>
    <p:sldId id="694" r:id="rId5"/>
    <p:sldId id="327" r:id="rId6"/>
    <p:sldId id="696" r:id="rId7"/>
    <p:sldId id="325" r:id="rId8"/>
    <p:sldId id="324" r:id="rId9"/>
    <p:sldId id="328" r:id="rId10"/>
    <p:sldId id="326" r:id="rId11"/>
    <p:sldId id="263" r:id="rId12"/>
    <p:sldId id="697" r:id="rId13"/>
    <p:sldId id="695" r:id="rId14"/>
    <p:sldId id="484" r:id="rId15"/>
    <p:sldId id="372" r:id="rId16"/>
    <p:sldId id="485" r:id="rId17"/>
    <p:sldId id="373" r:id="rId18"/>
    <p:sldId id="486" r:id="rId19"/>
    <p:sldId id="705" r:id="rId20"/>
    <p:sldId id="488" r:id="rId21"/>
    <p:sldId id="374" r:id="rId22"/>
    <p:sldId id="487" r:id="rId23"/>
    <p:sldId id="698" r:id="rId24"/>
    <p:sldId id="594" r:id="rId25"/>
    <p:sldId id="595" r:id="rId26"/>
    <p:sldId id="602" r:id="rId27"/>
    <p:sldId id="603" r:id="rId28"/>
    <p:sldId id="600" r:id="rId29"/>
    <p:sldId id="601" r:id="rId30"/>
    <p:sldId id="596" r:id="rId31"/>
    <p:sldId id="597" r:id="rId32"/>
    <p:sldId id="598" r:id="rId33"/>
    <p:sldId id="599" r:id="rId34"/>
    <p:sldId id="699" r:id="rId35"/>
    <p:sldId id="612" r:id="rId36"/>
    <p:sldId id="613" r:id="rId37"/>
    <p:sldId id="604" r:id="rId38"/>
    <p:sldId id="605" r:id="rId39"/>
    <p:sldId id="610" r:id="rId40"/>
    <p:sldId id="611" r:id="rId41"/>
    <p:sldId id="608" r:id="rId42"/>
    <p:sldId id="609" r:id="rId43"/>
    <p:sldId id="700" r:id="rId44"/>
    <p:sldId id="701" r:id="rId45"/>
    <p:sldId id="702" r:id="rId46"/>
    <p:sldId id="614" r:id="rId47"/>
    <p:sldId id="615" r:id="rId48"/>
    <p:sldId id="622" r:id="rId49"/>
    <p:sldId id="623" r:id="rId50"/>
    <p:sldId id="616" r:id="rId51"/>
    <p:sldId id="617" r:id="rId52"/>
    <p:sldId id="618" r:id="rId53"/>
    <p:sldId id="619" r:id="rId54"/>
    <p:sldId id="620" r:id="rId55"/>
    <p:sldId id="621" r:id="rId56"/>
    <p:sldId id="703" r:id="rId57"/>
    <p:sldId id="624" r:id="rId58"/>
    <p:sldId id="625" r:id="rId59"/>
    <p:sldId id="626" r:id="rId60"/>
    <p:sldId id="627" r:id="rId61"/>
    <p:sldId id="628" r:id="rId62"/>
    <p:sldId id="629" r:id="rId63"/>
    <p:sldId id="630" r:id="rId64"/>
    <p:sldId id="631" r:id="rId65"/>
    <p:sldId id="632" r:id="rId66"/>
    <p:sldId id="633" r:id="rId67"/>
    <p:sldId id="704" r:id="rId68"/>
    <p:sldId id="640" r:id="rId69"/>
    <p:sldId id="641" r:id="rId70"/>
    <p:sldId id="634" r:id="rId71"/>
    <p:sldId id="635" r:id="rId72"/>
    <p:sldId id="636" r:id="rId73"/>
    <p:sldId id="637" r:id="rId74"/>
    <p:sldId id="642" r:id="rId75"/>
    <p:sldId id="643" r:id="rId76"/>
    <p:sldId id="638" r:id="rId77"/>
    <p:sldId id="639" r:id="rId78"/>
    <p:sldId id="329" r:id="rId79"/>
    <p:sldId id="330" r:id="rId80"/>
    <p:sldId id="331" r:id="rId81"/>
    <p:sldId id="481" r:id="rId8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B89C1"/>
    <a:srgbClr val="00385F"/>
    <a:srgbClr val="4472C4"/>
    <a:srgbClr val="FFFF66"/>
    <a:srgbClr val="005FBE"/>
    <a:srgbClr val="0066FF"/>
    <a:srgbClr val="0066CC"/>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70391" autoAdjust="0"/>
  </p:normalViewPr>
  <p:slideViewPr>
    <p:cSldViewPr>
      <p:cViewPr varScale="1">
        <p:scale>
          <a:sx n="47" d="100"/>
          <a:sy n="47" d="100"/>
        </p:scale>
        <p:origin x="1864" y="32"/>
      </p:cViewPr>
      <p:guideLst>
        <p:guide orient="horz" pos="2160"/>
        <p:guide pos="2880"/>
      </p:guideLst>
    </p:cSldViewPr>
  </p:slideViewPr>
  <p:outlineViewPr>
    <p:cViewPr>
      <p:scale>
        <a:sx n="33" d="100"/>
        <a:sy n="33" d="100"/>
      </p:scale>
      <p:origin x="0" y="7266"/>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78" y="12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0018" name="Rectangle 2">
            <a:extLst>
              <a:ext uri="{FF2B5EF4-FFF2-40B4-BE49-F238E27FC236}">
                <a16:creationId xmlns:a16="http://schemas.microsoft.com/office/drawing/2014/main" id="{FF89EBF7-BEDB-4E95-9DD9-CF445880391D}"/>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eaLnBrk="0" hangingPunct="0">
              <a:defRPr sz="1200"/>
            </a:lvl1pPr>
          </a:lstStyle>
          <a:p>
            <a:pPr>
              <a:defRPr/>
            </a:pPr>
            <a:endParaRPr lang="en-US"/>
          </a:p>
        </p:txBody>
      </p:sp>
      <p:sp>
        <p:nvSpPr>
          <p:cNvPr id="470019" name="Rectangle 3">
            <a:extLst>
              <a:ext uri="{FF2B5EF4-FFF2-40B4-BE49-F238E27FC236}">
                <a16:creationId xmlns:a16="http://schemas.microsoft.com/office/drawing/2014/main" id="{BF8990D6-CFA4-4742-8ADC-30283F804225}"/>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eaLnBrk="0" hangingPunct="0">
              <a:defRPr sz="1200"/>
            </a:lvl1pPr>
          </a:lstStyle>
          <a:p>
            <a:pPr>
              <a:defRPr/>
            </a:pPr>
            <a:endParaRPr lang="en-US"/>
          </a:p>
        </p:txBody>
      </p:sp>
      <p:sp>
        <p:nvSpPr>
          <p:cNvPr id="470020" name="Rectangle 4">
            <a:extLst>
              <a:ext uri="{FF2B5EF4-FFF2-40B4-BE49-F238E27FC236}">
                <a16:creationId xmlns:a16="http://schemas.microsoft.com/office/drawing/2014/main" id="{347464BB-FD10-4CE1-A295-C76B59258DC1}"/>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eaLnBrk="0" hangingPunct="0">
              <a:defRPr sz="1200"/>
            </a:lvl1pPr>
          </a:lstStyle>
          <a:p>
            <a:pPr>
              <a:defRPr/>
            </a:pPr>
            <a:endParaRPr lang="en-US"/>
          </a:p>
        </p:txBody>
      </p:sp>
      <p:sp>
        <p:nvSpPr>
          <p:cNvPr id="470021" name="Rectangle 5">
            <a:extLst>
              <a:ext uri="{FF2B5EF4-FFF2-40B4-BE49-F238E27FC236}">
                <a16:creationId xmlns:a16="http://schemas.microsoft.com/office/drawing/2014/main" id="{DCCF63B5-A51D-4240-8058-F5F63EAD766E}"/>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eaLnBrk="0" hangingPunct="0">
              <a:defRPr sz="1200"/>
            </a:lvl1pPr>
          </a:lstStyle>
          <a:p>
            <a:pPr>
              <a:defRPr/>
            </a:pPr>
            <a:fld id="{D7DDAF73-37ED-4026-A64A-CD035EA7410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a:extLst>
              <a:ext uri="{FF2B5EF4-FFF2-40B4-BE49-F238E27FC236}">
                <a16:creationId xmlns:a16="http://schemas.microsoft.com/office/drawing/2014/main" id="{E756F5B8-18BB-4087-9FFF-A1911CB269B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eaLnBrk="0" hangingPunct="0">
              <a:defRPr sz="1200">
                <a:solidFill>
                  <a:schemeClr val="tx1"/>
                </a:solidFill>
              </a:defRPr>
            </a:lvl1pPr>
          </a:lstStyle>
          <a:p>
            <a:pPr>
              <a:defRPr/>
            </a:pPr>
            <a:endParaRPr lang="en-US"/>
          </a:p>
        </p:txBody>
      </p:sp>
      <p:sp>
        <p:nvSpPr>
          <p:cNvPr id="233475" name="Rectangle 3">
            <a:extLst>
              <a:ext uri="{FF2B5EF4-FFF2-40B4-BE49-F238E27FC236}">
                <a16:creationId xmlns:a16="http://schemas.microsoft.com/office/drawing/2014/main" id="{1DC21CB5-0705-46D6-A35E-88119F0EF4B2}"/>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eaLnBrk="0" hangingPunct="0">
              <a:defRPr sz="1200">
                <a:solidFill>
                  <a:schemeClr val="tx1"/>
                </a:solidFill>
              </a:defRPr>
            </a:lvl1pPr>
          </a:lstStyle>
          <a:p>
            <a:pPr>
              <a:defRPr/>
            </a:pPr>
            <a:endParaRPr lang="en-US"/>
          </a:p>
        </p:txBody>
      </p:sp>
      <p:sp>
        <p:nvSpPr>
          <p:cNvPr id="4100" name="Rectangle 4">
            <a:extLst>
              <a:ext uri="{FF2B5EF4-FFF2-40B4-BE49-F238E27FC236}">
                <a16:creationId xmlns:a16="http://schemas.microsoft.com/office/drawing/2014/main" id="{89F627AC-BE8A-4FC0-ADD8-74853D193F82}"/>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3477" name="Rectangle 5">
            <a:extLst>
              <a:ext uri="{FF2B5EF4-FFF2-40B4-BE49-F238E27FC236}">
                <a16:creationId xmlns:a16="http://schemas.microsoft.com/office/drawing/2014/main" id="{701052FA-FE95-4D7B-9B7A-821F509CBA10}"/>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3478" name="Rectangle 6">
            <a:extLst>
              <a:ext uri="{FF2B5EF4-FFF2-40B4-BE49-F238E27FC236}">
                <a16:creationId xmlns:a16="http://schemas.microsoft.com/office/drawing/2014/main" id="{07C9C07F-7907-43DA-816D-7B7DFB27A4B8}"/>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eaLnBrk="0" hangingPunct="0">
              <a:defRPr sz="1200">
                <a:solidFill>
                  <a:schemeClr val="tx1"/>
                </a:solidFill>
              </a:defRPr>
            </a:lvl1pPr>
          </a:lstStyle>
          <a:p>
            <a:pPr>
              <a:defRPr/>
            </a:pPr>
            <a:endParaRPr lang="en-US"/>
          </a:p>
        </p:txBody>
      </p:sp>
      <p:sp>
        <p:nvSpPr>
          <p:cNvPr id="233479" name="Rectangle 7">
            <a:extLst>
              <a:ext uri="{FF2B5EF4-FFF2-40B4-BE49-F238E27FC236}">
                <a16:creationId xmlns:a16="http://schemas.microsoft.com/office/drawing/2014/main" id="{45D4FD50-2BC0-4756-B519-CD07BF809C16}"/>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eaLnBrk="0" hangingPunct="0">
              <a:defRPr sz="1200">
                <a:solidFill>
                  <a:schemeClr val="tx1"/>
                </a:solidFill>
              </a:defRPr>
            </a:lvl1pPr>
          </a:lstStyle>
          <a:p>
            <a:pPr>
              <a:defRPr/>
            </a:pPr>
            <a:fld id="{322C91C2-865F-4C81-B320-E5640C3CBA6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hungersolutions.org/data-posts/food-shelves-see-record-number-of-visits-in-2017/"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data.web.health.state.mn.us/web/mndata/free-reduced-lunch"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hungersolutions.org/data-posts/2017-usda-food-insecurity-data/"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mnhomeless.org/minnesota-homeless-study/homelessness-in-minnesota.php"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mnhomeless.org/minnesota-homeless-study/homelessness-in-minnesota.php"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mnhomeless.org/minnesota-homeless-study/reports-and-fact-sheets/2018/2018-homeless-characteristics-fact-sheet-5-19.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mncompass.org/housing/cost-burdened-households#7-6942-g"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urbanchildinstitute.org/why-0-3/baby-and-brain"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mn.gov/deed/data/data-tools/col/" TargetMode="External"/><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http://www.closegapsby5.org/"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www.mncompass.org/early-childhood/early-childhood-screening#7-5998-g"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www.mncompass.org/education/overview"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3" Type="http://schemas.openxmlformats.org/officeDocument/2006/relationships/hyperlink" Target="https://www.mncompass.org/education/high-school-graduation#7-6108-d" TargetMode="External"/><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3" Type="http://schemas.openxmlformats.org/officeDocument/2006/relationships/hyperlink" Target="https://www.mncompass.org/_pdfs/compass-points-2017.pdf"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https://mn.gov/deed/data/data-tools/col/"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s://www.mncompass.org/_pdfs/compass-points-2017.pdf" TargetMode="External"/><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3" Type="http://schemas.openxmlformats.org/officeDocument/2006/relationships/hyperlink" Target="https://www.brookings.edu/research/metro-monitor-2019-inclusion-remains-elusive-amid-widespread-metro-growth-and-rising-prosperity/" TargetMode="External"/><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A27C70F-6588-4300-9F97-89B6608646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C87DE6A-C222-42C9-8AD1-B36A83944727}" type="slidenum">
              <a:rPr lang="en-US" altLang="en-US" smtClean="0"/>
              <a:pPr>
                <a:spcBef>
                  <a:spcPct val="0"/>
                </a:spcBef>
              </a:pPr>
              <a:t>1</a:t>
            </a:fld>
            <a:endParaRPr lang="en-US" altLang="en-US"/>
          </a:p>
        </p:txBody>
      </p:sp>
      <p:sp>
        <p:nvSpPr>
          <p:cNvPr id="7171" name="Rectangle 2">
            <a:extLst>
              <a:ext uri="{FF2B5EF4-FFF2-40B4-BE49-F238E27FC236}">
                <a16:creationId xmlns:a16="http://schemas.microsoft.com/office/drawing/2014/main" id="{95C65DB4-3E3C-4FFB-8549-76276838017B}"/>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32EE8AC7-1364-4896-99A0-6EC57446E0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FAF8BA38-7F80-46C8-819E-2016DE0528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1592D0F-3E1D-43E3-A004-474DC65675D2}" type="slidenum">
              <a:rPr lang="en-US" altLang="en-US" smtClean="0"/>
              <a:pPr>
                <a:spcBef>
                  <a:spcPct val="0"/>
                </a:spcBef>
              </a:pPr>
              <a:t>10</a:t>
            </a:fld>
            <a:endParaRPr lang="en-US" altLang="en-US"/>
          </a:p>
        </p:txBody>
      </p:sp>
      <p:sp>
        <p:nvSpPr>
          <p:cNvPr id="25603" name="Rectangle 2">
            <a:extLst>
              <a:ext uri="{FF2B5EF4-FFF2-40B4-BE49-F238E27FC236}">
                <a16:creationId xmlns:a16="http://schemas.microsoft.com/office/drawing/2014/main" id="{EE02FBA8-FCFE-4676-BB1D-019F253F1B30}"/>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CA318AC3-72FC-4354-9387-168463542A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9E517F7-B4C9-4965-A812-DCA0B9C033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D14C109-AF4A-4FFB-AAD7-B15214DAD78B}" type="slidenum">
              <a:rPr lang="en-US" altLang="en-US" smtClean="0"/>
              <a:pPr>
                <a:spcBef>
                  <a:spcPct val="0"/>
                </a:spcBef>
              </a:pPr>
              <a:t>11</a:t>
            </a:fld>
            <a:endParaRPr lang="en-US" altLang="en-US"/>
          </a:p>
        </p:txBody>
      </p:sp>
      <p:sp>
        <p:nvSpPr>
          <p:cNvPr id="27651" name="Rectangle 2">
            <a:extLst>
              <a:ext uri="{FF2B5EF4-FFF2-40B4-BE49-F238E27FC236}">
                <a16:creationId xmlns:a16="http://schemas.microsoft.com/office/drawing/2014/main" id="{C8C23A1C-AB33-4C3F-BA8C-1EB3324A3C60}"/>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BCF7BBAB-4758-4F42-A2B3-4C5A2F8CBF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solidFill>
                  <a:schemeClr val="bg1"/>
                </a:solidFill>
                <a:latin typeface="Arial Narrow" panose="020B0606020202030204" pitchFamily="34" charset="0"/>
              </a:rPr>
              <a:t>What are food shelves?</a:t>
            </a:r>
          </a:p>
          <a:p>
            <a:r>
              <a:rPr lang="en-US" sz="1200" kern="1200" dirty="0">
                <a:solidFill>
                  <a:schemeClr val="tx1"/>
                </a:solidFill>
                <a:effectLst/>
                <a:latin typeface="Times New Roman" pitchFamily="18" charset="0"/>
                <a:ea typeface="+mn-ea"/>
                <a:cs typeface="+mn-cs"/>
              </a:rPr>
              <a:t>GTCUW envisions a healthy and equitable food system where all people in our 9-county region have access to high quality, culturally relevant food. </a:t>
            </a:r>
            <a:r>
              <a:rPr lang="en-US" sz="1200" b="0" u="sng" kern="1200" dirty="0">
                <a:solidFill>
                  <a:srgbClr val="00385F"/>
                </a:solidFill>
                <a:effectLst/>
                <a:latin typeface="Times New Roman" pitchFamily="18" charset="0"/>
                <a:ea typeface="+mn-ea"/>
                <a:cs typeface="+mn-cs"/>
              </a:rPr>
              <a:t>(</a:t>
            </a:r>
            <a:r>
              <a:rPr lang="en-US" sz="1200" b="0" u="sng" kern="1200" dirty="0">
                <a:solidFill>
                  <a:srgbClr val="00385F"/>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http://www.hungersolutions.org/data-posts/food-shelves-see-record-number-of-visits-in-2017/</a:t>
            </a:r>
            <a:r>
              <a:rPr lang="en-US" sz="1200" b="0" u="sng" kern="1200" dirty="0">
                <a:solidFill>
                  <a:srgbClr val="00385F"/>
                </a:solidFill>
                <a:effectLst/>
                <a:latin typeface="Times New Roman" pitchFamily="18" charset="0"/>
                <a:ea typeface="+mn-ea"/>
                <a:cs typeface="+mn-cs"/>
              </a:rPr>
              <a:t>)</a:t>
            </a:r>
            <a:endParaRPr lang="en-US" altLang="en-US" b="0" u="sng" dirty="0">
              <a:solidFill>
                <a:srgbClr val="00385F"/>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18E0DB7F-5EF0-47D0-9513-2C19031698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5E32ED8-E238-4452-A1A9-BE2D0820970E}" type="slidenum">
              <a:rPr lang="en-US" altLang="en-US" smtClean="0"/>
              <a:pPr>
                <a:spcBef>
                  <a:spcPct val="0"/>
                </a:spcBef>
              </a:pPr>
              <a:t>12</a:t>
            </a:fld>
            <a:endParaRPr lang="en-US" altLang="en-US"/>
          </a:p>
        </p:txBody>
      </p:sp>
      <p:sp>
        <p:nvSpPr>
          <p:cNvPr id="29699" name="Rectangle 2">
            <a:extLst>
              <a:ext uri="{FF2B5EF4-FFF2-40B4-BE49-F238E27FC236}">
                <a16:creationId xmlns:a16="http://schemas.microsoft.com/office/drawing/2014/main" id="{81FA2845-21CE-49E9-AEDF-0B5BCBD65670}"/>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8F89B5D4-0D50-42E7-9395-DDA06DA830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E93483CB-2906-48B2-9BC5-B002F45BD9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48E9675-3950-472C-BD9E-2860C22805EA}" type="slidenum">
              <a:rPr lang="en-US" altLang="en-US" smtClean="0"/>
              <a:pPr>
                <a:spcBef>
                  <a:spcPct val="0"/>
                </a:spcBef>
              </a:pPr>
              <a:t>13</a:t>
            </a:fld>
            <a:endParaRPr lang="en-US" altLang="en-US"/>
          </a:p>
        </p:txBody>
      </p:sp>
      <p:sp>
        <p:nvSpPr>
          <p:cNvPr id="31747" name="Rectangle 2">
            <a:extLst>
              <a:ext uri="{FF2B5EF4-FFF2-40B4-BE49-F238E27FC236}">
                <a16:creationId xmlns:a16="http://schemas.microsoft.com/office/drawing/2014/main" id="{89584631-40E9-4172-88F5-C3660DEACB9D}"/>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2D64DE4F-F6D2-4DEF-AC80-93BA30F508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emergency food system fills an enormous gap in the nutritional needs of people in our state. It is made up of programs like food shelves and meal programs that support individuals, families, and community. </a:t>
            </a:r>
            <a:endParaRPr lang="en-US" altLang="en-US" b="1" dirty="0">
              <a:solidFill>
                <a:schemeClr val="bg1"/>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7419C41-F223-431C-A6E6-863475D035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239D6D2-260B-4B8E-8F8D-9CB09AF24D58}" type="slidenum">
              <a:rPr lang="en-US" altLang="en-US" smtClean="0"/>
              <a:pPr>
                <a:spcBef>
                  <a:spcPct val="0"/>
                </a:spcBef>
              </a:pPr>
              <a:t>14</a:t>
            </a:fld>
            <a:endParaRPr lang="en-US" altLang="en-US"/>
          </a:p>
        </p:txBody>
      </p:sp>
      <p:sp>
        <p:nvSpPr>
          <p:cNvPr id="33795" name="Rectangle 2">
            <a:extLst>
              <a:ext uri="{FF2B5EF4-FFF2-40B4-BE49-F238E27FC236}">
                <a16:creationId xmlns:a16="http://schemas.microsoft.com/office/drawing/2014/main" id="{7A67084B-2F80-45D0-A3CD-195BD3A46D2C}"/>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12D3C25B-A21D-4026-B583-0BFF1D1DD3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9809C290-4BEC-4622-8575-12088D98EC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AE61EAB-C712-4513-8CB9-A6BAF4DD441F}" type="slidenum">
              <a:rPr lang="en-US" altLang="en-US" smtClean="0"/>
              <a:pPr>
                <a:spcBef>
                  <a:spcPct val="0"/>
                </a:spcBef>
              </a:pPr>
              <a:t>15</a:t>
            </a:fld>
            <a:endParaRPr lang="en-US" altLang="en-US"/>
          </a:p>
        </p:txBody>
      </p:sp>
      <p:sp>
        <p:nvSpPr>
          <p:cNvPr id="35843" name="Rectangle 2">
            <a:extLst>
              <a:ext uri="{FF2B5EF4-FFF2-40B4-BE49-F238E27FC236}">
                <a16:creationId xmlns:a16="http://schemas.microsoft.com/office/drawing/2014/main" id="{B78D2D62-C323-4F15-843F-AA1EBF1CBB71}"/>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97D29334-697F-4BC9-B40F-2B9220D8C4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4 out of every 10 Minnesota public school students are eligible for free and reduced price lunch, and there are higher rates of FRPL eligibility in elementary schools. (</a:t>
            </a:r>
            <a:r>
              <a:rPr lang="en-US" altLang="en-US" u="sng" dirty="0">
                <a:solidFill>
                  <a:srgbClr val="00385F"/>
                </a:solidFill>
                <a:hlinkClick r:id="rId3">
                  <a:extLst>
                    <a:ext uri="{A12FA001-AC4F-418D-AE19-62706E023703}">
                      <ahyp:hlinkClr xmlns:ahyp="http://schemas.microsoft.com/office/drawing/2018/hyperlinkcolor" val="tx"/>
                    </a:ext>
                  </a:extLst>
                </a:hlinkClick>
              </a:rPr>
              <a:t>https://data.web.health.state.mn.us/web/mndata/free-reduced-lunch</a:t>
            </a:r>
            <a:r>
              <a:rPr lang="en-US" altLang="en-US" dirty="0">
                <a:solidFill>
                  <a:srgbClr val="00385F"/>
                </a:solidFill>
              </a:rPr>
              <a:t>)</a:t>
            </a:r>
            <a:endParaRPr lang="en-US" altLang="en-US" b="1" dirty="0">
              <a:solidFill>
                <a:srgbClr val="00385F"/>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C1A8DFD-BE6B-4CF3-A545-F6F00C2A86B7}"/>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2C58D72F-2637-415A-B436-549DDE3803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7892" name="Slide Number Placeholder 3">
            <a:extLst>
              <a:ext uri="{FF2B5EF4-FFF2-40B4-BE49-F238E27FC236}">
                <a16:creationId xmlns:a16="http://schemas.microsoft.com/office/drawing/2014/main" id="{198DAEE2-35BB-4A46-911E-DF0B62C7A2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a:solidFill>
                  <a:srgbClr val="005FBE"/>
                </a:solidFill>
                <a:latin typeface="Times New Roman" panose="02020603050405020304" pitchFamily="18" charset="0"/>
              </a:defRPr>
            </a:lvl1pPr>
            <a:lvl2pPr marL="742950" indent="-285750">
              <a:defRPr sz="4400">
                <a:solidFill>
                  <a:srgbClr val="005FBE"/>
                </a:solidFill>
                <a:latin typeface="Times New Roman" panose="02020603050405020304" pitchFamily="18" charset="0"/>
              </a:defRPr>
            </a:lvl2pPr>
            <a:lvl3pPr marL="1143000" indent="-228600">
              <a:defRPr sz="4400">
                <a:solidFill>
                  <a:srgbClr val="005FBE"/>
                </a:solidFill>
                <a:latin typeface="Times New Roman" panose="02020603050405020304" pitchFamily="18" charset="0"/>
              </a:defRPr>
            </a:lvl3pPr>
            <a:lvl4pPr marL="1600200" indent="-228600">
              <a:defRPr sz="4400">
                <a:solidFill>
                  <a:srgbClr val="005FBE"/>
                </a:solidFill>
                <a:latin typeface="Times New Roman" panose="02020603050405020304" pitchFamily="18" charset="0"/>
              </a:defRPr>
            </a:lvl4pPr>
            <a:lvl5pPr marL="2057400" indent="-228600">
              <a:defRPr sz="4400">
                <a:solidFill>
                  <a:srgbClr val="005FBE"/>
                </a:solidFill>
                <a:latin typeface="Times New Roman" panose="02020603050405020304" pitchFamily="18" charset="0"/>
              </a:defRPr>
            </a:lvl5pPr>
            <a:lvl6pPr marL="2514600" indent="-228600" eaLnBrk="0" fontAlgn="base" hangingPunct="0">
              <a:spcBef>
                <a:spcPct val="0"/>
              </a:spcBef>
              <a:spcAft>
                <a:spcPct val="0"/>
              </a:spcAft>
              <a:defRPr sz="4400">
                <a:solidFill>
                  <a:srgbClr val="005FBE"/>
                </a:solidFill>
                <a:latin typeface="Times New Roman" panose="02020603050405020304" pitchFamily="18" charset="0"/>
              </a:defRPr>
            </a:lvl6pPr>
            <a:lvl7pPr marL="2971800" indent="-228600" eaLnBrk="0" fontAlgn="base" hangingPunct="0">
              <a:spcBef>
                <a:spcPct val="0"/>
              </a:spcBef>
              <a:spcAft>
                <a:spcPct val="0"/>
              </a:spcAft>
              <a:defRPr sz="4400">
                <a:solidFill>
                  <a:srgbClr val="005FBE"/>
                </a:solidFill>
                <a:latin typeface="Times New Roman" panose="02020603050405020304" pitchFamily="18" charset="0"/>
              </a:defRPr>
            </a:lvl7pPr>
            <a:lvl8pPr marL="3429000" indent="-228600" eaLnBrk="0" fontAlgn="base" hangingPunct="0">
              <a:spcBef>
                <a:spcPct val="0"/>
              </a:spcBef>
              <a:spcAft>
                <a:spcPct val="0"/>
              </a:spcAft>
              <a:defRPr sz="4400">
                <a:solidFill>
                  <a:srgbClr val="005FBE"/>
                </a:solidFill>
                <a:latin typeface="Times New Roman" panose="02020603050405020304" pitchFamily="18" charset="0"/>
              </a:defRPr>
            </a:lvl8pPr>
            <a:lvl9pPr marL="3886200" indent="-228600" eaLnBrk="0" fontAlgn="base" hangingPunct="0">
              <a:spcBef>
                <a:spcPct val="0"/>
              </a:spcBef>
              <a:spcAft>
                <a:spcPct val="0"/>
              </a:spcAft>
              <a:defRPr sz="4400">
                <a:solidFill>
                  <a:srgbClr val="005FBE"/>
                </a:solidFill>
                <a:latin typeface="Times New Roman" panose="02020603050405020304" pitchFamily="18" charset="0"/>
              </a:defRPr>
            </a:lvl9pPr>
          </a:lstStyle>
          <a:p>
            <a:fld id="{5226FEFB-8BFB-47EA-8A62-92963365842E}" type="slidenum">
              <a:rPr lang="en-US" altLang="en-US" sz="1200" smtClean="0">
                <a:solidFill>
                  <a:schemeClr val="tx1"/>
                </a:solidFill>
              </a:rPr>
              <a:pPr/>
              <a:t>16</a:t>
            </a:fld>
            <a:endParaRPr lang="en-US" altLang="en-US" sz="1200">
              <a:solidFill>
                <a:schemeClr val="tx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2D78D3D-01D3-4264-B529-FCBC4C768A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823ED48-E30D-4AA1-A850-EA29239BA3BD}" type="slidenum">
              <a:rPr lang="en-US" altLang="en-US" smtClean="0"/>
              <a:pPr>
                <a:spcBef>
                  <a:spcPct val="0"/>
                </a:spcBef>
              </a:pPr>
              <a:t>17</a:t>
            </a:fld>
            <a:endParaRPr lang="en-US" altLang="en-US"/>
          </a:p>
        </p:txBody>
      </p:sp>
      <p:sp>
        <p:nvSpPr>
          <p:cNvPr id="39939" name="Rectangle 2">
            <a:extLst>
              <a:ext uri="{FF2B5EF4-FFF2-40B4-BE49-F238E27FC236}">
                <a16:creationId xmlns:a16="http://schemas.microsoft.com/office/drawing/2014/main" id="{E6E76F4A-91B0-442F-B5B9-1179D2C2EC06}"/>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E8FAB963-4094-42AB-95E4-1762994B05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Being food insecure means not having enough money or other resources to buy enough food for your household. It means families worry their food will run out before being able to buy more, eating less balanced meals, or cutting back or skipping meals because there isn’t enough money for food.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http://www.hungersolutions.org/data-posts/2017-usda-food-insecurity-data/</a:t>
            </a:r>
            <a:r>
              <a:rPr lang="en-US" altLang="en-US" dirty="0">
                <a:solidFill>
                  <a:srgbClr val="00385F"/>
                </a:solidFil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A948EB07-B5F4-4887-8DD1-5BD458F8F6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65FE336-262B-4CE4-8DFD-5F82185AB5EC}" type="slidenum">
              <a:rPr lang="en-US" altLang="en-US" smtClean="0"/>
              <a:pPr>
                <a:spcBef>
                  <a:spcPct val="0"/>
                </a:spcBef>
              </a:pPr>
              <a:t>18</a:t>
            </a:fld>
            <a:endParaRPr lang="en-US" altLang="en-US"/>
          </a:p>
        </p:txBody>
      </p:sp>
      <p:sp>
        <p:nvSpPr>
          <p:cNvPr id="41987" name="Rectangle 2">
            <a:extLst>
              <a:ext uri="{FF2B5EF4-FFF2-40B4-BE49-F238E27FC236}">
                <a16:creationId xmlns:a16="http://schemas.microsoft.com/office/drawing/2014/main" id="{4673B772-D2B2-4002-9189-69DB66CC224D}"/>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BBF8DE84-4014-4C3A-B486-73F1D001E1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9D6DA4BE-D0B2-4372-8869-237DE8660E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A5B8AE7-6902-4BC3-90CF-8DF7CF6BDE7F}" type="slidenum">
              <a:rPr lang="en-US" altLang="en-US" smtClean="0"/>
              <a:pPr>
                <a:spcBef>
                  <a:spcPct val="0"/>
                </a:spcBef>
              </a:pPr>
              <a:t>19</a:t>
            </a:fld>
            <a:endParaRPr lang="en-US" altLang="en-US"/>
          </a:p>
        </p:txBody>
      </p:sp>
      <p:sp>
        <p:nvSpPr>
          <p:cNvPr id="44035" name="Rectangle 2">
            <a:extLst>
              <a:ext uri="{FF2B5EF4-FFF2-40B4-BE49-F238E27FC236}">
                <a16:creationId xmlns:a16="http://schemas.microsoft.com/office/drawing/2014/main" id="{CF731F04-264B-41F3-8716-6688455D36FC}"/>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237F2922-84DE-4D14-A3E6-9BBE0189AB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Full Lives initiative is designed to build sustainable food systems by addressing whole neighborhoods and building lasting resources beyond the traditional meal programs and food shelves. </a:t>
            </a:r>
          </a:p>
          <a:p>
            <a:endParaRPr lang="en-US" altLang="en-US"/>
          </a:p>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18C59A61-2556-4398-8481-30EB4E9CC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B26B10-519E-49D7-9523-EB879150AA39}" type="slidenum">
              <a:rPr lang="en-US" altLang="en-US" smtClean="0"/>
              <a:pPr>
                <a:spcBef>
                  <a:spcPct val="0"/>
                </a:spcBef>
              </a:pPr>
              <a:t>2</a:t>
            </a:fld>
            <a:endParaRPr lang="en-US" altLang="en-US"/>
          </a:p>
        </p:txBody>
      </p:sp>
      <p:sp>
        <p:nvSpPr>
          <p:cNvPr id="9219" name="Rectangle 2">
            <a:extLst>
              <a:ext uri="{FF2B5EF4-FFF2-40B4-BE49-F238E27FC236}">
                <a16:creationId xmlns:a16="http://schemas.microsoft.com/office/drawing/2014/main" id="{1527B42E-765C-436E-81B6-49EB8CF54548}"/>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A51A2008-E52F-4789-BB62-E28B040728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FC6F03AA-18DB-4145-A9F1-8B0FA10BF3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D8A5CB-B545-4599-96C4-69B15602E4DD}" type="slidenum">
              <a:rPr lang="en-US" altLang="en-US" smtClean="0"/>
              <a:pPr>
                <a:spcBef>
                  <a:spcPct val="0"/>
                </a:spcBef>
              </a:pPr>
              <a:t>20</a:t>
            </a:fld>
            <a:endParaRPr lang="en-US" altLang="en-US"/>
          </a:p>
        </p:txBody>
      </p:sp>
      <p:sp>
        <p:nvSpPr>
          <p:cNvPr id="46083" name="Rectangle 2">
            <a:extLst>
              <a:ext uri="{FF2B5EF4-FFF2-40B4-BE49-F238E27FC236}">
                <a16:creationId xmlns:a16="http://schemas.microsoft.com/office/drawing/2014/main" id="{5C8FC8FD-2A4F-445F-9B92-479238D71F09}"/>
              </a:ext>
            </a:extLst>
          </p:cNvPr>
          <p:cNvSpPr>
            <a:spLocks noGrp="1" noRot="1" noChangeAspect="1" noChangeArrowheads="1" noTextEdit="1"/>
          </p:cNvSpPr>
          <p:nvPr>
            <p:ph type="sldImg"/>
          </p:nvPr>
        </p:nvSpPr>
        <p:spPr>
          <a:solidFill>
            <a:srgbClr val="FFFFFF"/>
          </a:solidFill>
          <a:ln/>
        </p:spPr>
      </p:sp>
      <p:sp>
        <p:nvSpPr>
          <p:cNvPr id="46084" name="Rectangle 3">
            <a:extLst>
              <a:ext uri="{FF2B5EF4-FFF2-40B4-BE49-F238E27FC236}">
                <a16:creationId xmlns:a16="http://schemas.microsoft.com/office/drawing/2014/main" id="{E0DC7052-2B0C-454D-B3CD-02E74371E828}"/>
              </a:ext>
            </a:extLst>
          </p:cNvPr>
          <p:cNvSpPr>
            <a:spLocks noGrp="1" noChangeArrowheads="1"/>
          </p:cNvSpPr>
          <p:nvPr>
            <p:ph type="body" idx="1"/>
          </p:nvPr>
        </p:nvSpPr>
        <p:spPr>
          <a:solidFill>
            <a:srgbClr val="FFFFFF"/>
          </a:solidFill>
          <a:ln>
            <a:solidFill>
              <a:srgbClr val="000000"/>
            </a:solidFill>
          </a:ln>
        </p:spPr>
        <p:txBody>
          <a:bodyPr/>
          <a:lstStyle/>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99C407D7-9EF2-4356-889E-EA2D26B3D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D95F664-E370-4C9D-A2EE-DF5FC1A4C6D6}" type="slidenum">
              <a:rPr lang="en-US" altLang="en-US" smtClean="0"/>
              <a:pPr>
                <a:spcBef>
                  <a:spcPct val="0"/>
                </a:spcBef>
              </a:pPr>
              <a:t>21</a:t>
            </a:fld>
            <a:endParaRPr lang="en-US" altLang="en-US"/>
          </a:p>
        </p:txBody>
      </p:sp>
      <p:sp>
        <p:nvSpPr>
          <p:cNvPr id="48131" name="Rectangle 2">
            <a:extLst>
              <a:ext uri="{FF2B5EF4-FFF2-40B4-BE49-F238E27FC236}">
                <a16:creationId xmlns:a16="http://schemas.microsoft.com/office/drawing/2014/main" id="{1466EF1B-0ECE-4604-84EA-21D8A0B1B3FC}"/>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1B589D73-0D6E-4F8A-A419-538B5A2AAC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BCD68991-203C-4DBF-A852-7E2FBDC28E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28CE40-DDB7-4854-8C3C-F6B74DC42DCC}" type="slidenum">
              <a:rPr lang="en-US" altLang="en-US" smtClean="0"/>
              <a:pPr>
                <a:spcBef>
                  <a:spcPct val="0"/>
                </a:spcBef>
              </a:pPr>
              <a:t>22</a:t>
            </a:fld>
            <a:endParaRPr lang="en-US" altLang="en-US"/>
          </a:p>
        </p:txBody>
      </p:sp>
      <p:sp>
        <p:nvSpPr>
          <p:cNvPr id="50179" name="Rectangle 2">
            <a:extLst>
              <a:ext uri="{FF2B5EF4-FFF2-40B4-BE49-F238E27FC236}">
                <a16:creationId xmlns:a16="http://schemas.microsoft.com/office/drawing/2014/main" id="{FF33AA32-7F0B-45BB-B240-B233B886700A}"/>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4CC5AD30-56A9-4454-889A-989A925A0C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Since 2015 this is a 9% increase in homelessness in the metro, and a 13% increase across greater Minnesota. GTCUW envisions a region in which all people have safe, affordable, and stable homes and where experiences of homelessness are rare, brief, and nonrecurring. (</a:t>
            </a:r>
            <a:r>
              <a:rPr lang="en-US" altLang="en-US" u="sng" dirty="0">
                <a:solidFill>
                  <a:srgbClr val="00385F"/>
                </a:solidFill>
                <a:hlinkClick r:id="rId3">
                  <a:extLst>
                    <a:ext uri="{A12FA001-AC4F-418D-AE19-62706E023703}">
                      <ahyp:hlinkClr xmlns:ahyp="http://schemas.microsoft.com/office/drawing/2018/hyperlinkcolor" val="tx"/>
                    </a:ext>
                  </a:extLst>
                </a:hlinkClick>
              </a:rPr>
              <a:t>http://mnhomeless.org/minnesota-homeless-study/homelessness-in-minnesota.php</a:t>
            </a:r>
            <a:r>
              <a:rPr lang="en-US" altLang="en-US" dirty="0">
                <a:solidFill>
                  <a:srgbClr val="00385F"/>
                </a:solidFill>
              </a:rPr>
              <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BE28320-FB5A-464E-A5BF-55413EEA86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3474A5-D198-44A3-88DD-6727E8A54124}" type="slidenum">
              <a:rPr lang="en-US" altLang="en-US" smtClean="0"/>
              <a:pPr>
                <a:spcBef>
                  <a:spcPct val="0"/>
                </a:spcBef>
              </a:pPr>
              <a:t>23</a:t>
            </a:fld>
            <a:endParaRPr lang="en-US" altLang="en-US"/>
          </a:p>
        </p:txBody>
      </p:sp>
      <p:sp>
        <p:nvSpPr>
          <p:cNvPr id="52227" name="Rectangle 2">
            <a:extLst>
              <a:ext uri="{FF2B5EF4-FFF2-40B4-BE49-F238E27FC236}">
                <a16:creationId xmlns:a16="http://schemas.microsoft.com/office/drawing/2014/main" id="{11E92BCF-0FA3-4C44-9FEB-843C5C3B622D}"/>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C54A4AD7-8E72-4BDC-BD63-279609F91C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6F9DCDA3-4B23-44CC-8B06-3507C4B420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5A38691-4C10-4EC7-A802-E08DB2FAC7BA}" type="slidenum">
              <a:rPr lang="en-US" altLang="en-US" smtClean="0"/>
              <a:pPr>
                <a:spcBef>
                  <a:spcPct val="0"/>
                </a:spcBef>
              </a:pPr>
              <a:t>24</a:t>
            </a:fld>
            <a:endParaRPr lang="en-US" altLang="en-US"/>
          </a:p>
        </p:txBody>
      </p:sp>
      <p:sp>
        <p:nvSpPr>
          <p:cNvPr id="54275" name="Rectangle 2">
            <a:extLst>
              <a:ext uri="{FF2B5EF4-FFF2-40B4-BE49-F238E27FC236}">
                <a16:creationId xmlns:a16="http://schemas.microsoft.com/office/drawing/2014/main" id="{E9A5B85E-913A-43BC-A719-02A5D12E7E4F}"/>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FC6D9B4D-80FD-4043-B225-7DF5D36344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According to Wilder Research’s most recent single night count of homelessness, homeless children and youth age 24 and younger represent 46% of the homeless population in Minnesota.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http://mnhomeless.org/minnesota-homeless-study/homelessness-in-minnesota.php</a:t>
            </a:r>
            <a:r>
              <a:rPr lang="en-US" altLang="en-US" dirty="0">
                <a:solidFill>
                  <a:srgbClr val="00385F"/>
                </a:solidFill>
              </a:rPr>
              <a:t>)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6790DD9-77FE-46CB-A957-B3EDC714BE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2E855-1033-4781-B411-F9E006142363}" type="slidenum">
              <a:rPr lang="en-US" altLang="en-US" smtClean="0"/>
              <a:pPr>
                <a:spcBef>
                  <a:spcPct val="0"/>
                </a:spcBef>
              </a:pPr>
              <a:t>25</a:t>
            </a:fld>
            <a:endParaRPr lang="en-US" altLang="en-US"/>
          </a:p>
        </p:txBody>
      </p:sp>
      <p:sp>
        <p:nvSpPr>
          <p:cNvPr id="56323" name="Rectangle 2">
            <a:extLst>
              <a:ext uri="{FF2B5EF4-FFF2-40B4-BE49-F238E27FC236}">
                <a16:creationId xmlns:a16="http://schemas.microsoft.com/office/drawing/2014/main" id="{0FEF7F8D-C097-4391-82B2-F513D903E4E2}"/>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BE1D99A3-30CE-434B-9A13-F1CA3E6BCA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92804B86-8A8A-4E70-8EFF-DD0E01AAAB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1C8C5A-39C8-4E81-97C5-FE4571A501C2}" type="slidenum">
              <a:rPr lang="en-US" altLang="en-US" smtClean="0"/>
              <a:pPr>
                <a:spcBef>
                  <a:spcPct val="0"/>
                </a:spcBef>
              </a:pPr>
              <a:t>26</a:t>
            </a:fld>
            <a:endParaRPr lang="en-US" altLang="en-US"/>
          </a:p>
        </p:txBody>
      </p:sp>
      <p:sp>
        <p:nvSpPr>
          <p:cNvPr id="58371" name="Rectangle 2">
            <a:extLst>
              <a:ext uri="{FF2B5EF4-FFF2-40B4-BE49-F238E27FC236}">
                <a16:creationId xmlns:a16="http://schemas.microsoft.com/office/drawing/2014/main" id="{48EDBB95-78A7-4345-BFE0-553181CDF57A}"/>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2365C049-D6D0-4D20-B63D-04A4FB37E4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Over half (56%) of those experiencing homelessness said they had difficulty finding housing because there was nothing they could afford. 32% of people interviewed have been turned away from a shelter in the last 3 months due to lack of space, and 50% are on a subsidized housing waiting list. For those on a waiting list, 12 months is the average time they have been waiting for housing.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http://mnhomeless.org/minnesota-homeless-study/reports-and-fact-sheets/2018/2018-homeless-characteristics-fact-sheet-5-19.pdf</a:t>
            </a:r>
            <a:r>
              <a:rPr lang="en-US" altLang="en-US" dirty="0">
                <a:solidFill>
                  <a:srgbClr val="00385F"/>
                </a:solidFill>
              </a:rPr>
              <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92102F1E-DC78-400A-AB42-21491A8A6F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CDD3C7F-A4E1-4BAC-9B63-F4E2D1F1D331}" type="slidenum">
              <a:rPr lang="en-US" altLang="en-US" smtClean="0"/>
              <a:pPr>
                <a:spcBef>
                  <a:spcPct val="0"/>
                </a:spcBef>
              </a:pPr>
              <a:t>27</a:t>
            </a:fld>
            <a:endParaRPr lang="en-US" altLang="en-US"/>
          </a:p>
        </p:txBody>
      </p:sp>
      <p:sp>
        <p:nvSpPr>
          <p:cNvPr id="60419" name="Rectangle 2">
            <a:extLst>
              <a:ext uri="{FF2B5EF4-FFF2-40B4-BE49-F238E27FC236}">
                <a16:creationId xmlns:a16="http://schemas.microsoft.com/office/drawing/2014/main" id="{138529BB-AF00-4E5C-8A5E-802821ACA636}"/>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72621CBD-D672-4CC4-ACE5-F51E5FBA35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22C68F57-A6FB-4637-9EE2-7BD5507A86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EE95F2-BC3B-4FAB-90E0-C3DDAEC5FD41}" type="slidenum">
              <a:rPr lang="en-US" altLang="en-US" smtClean="0"/>
              <a:pPr>
                <a:spcBef>
                  <a:spcPct val="0"/>
                </a:spcBef>
              </a:pPr>
              <a:t>28</a:t>
            </a:fld>
            <a:endParaRPr lang="en-US" altLang="en-US"/>
          </a:p>
        </p:txBody>
      </p:sp>
      <p:sp>
        <p:nvSpPr>
          <p:cNvPr id="62467" name="Rectangle 2">
            <a:extLst>
              <a:ext uri="{FF2B5EF4-FFF2-40B4-BE49-F238E27FC236}">
                <a16:creationId xmlns:a16="http://schemas.microsoft.com/office/drawing/2014/main" id="{2152CB39-5D0B-46FF-A262-83DB56491E70}"/>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B4227725-3364-4D7F-9F1C-5A2175D75D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In 2018, 47% of renters in the Twin Cities were cost-burdened. This compares to only 18% of homeowners who are cost-burdened. When housing costs exceed 30% of income, people face increased financial and housing instability, including a greater risk of eviction – which have impacts on employment, educational success, health, and other outcomes. </a:t>
            </a:r>
            <a:r>
              <a:rPr lang="en-US" sz="1200" kern="1200" dirty="0">
                <a:solidFill>
                  <a:srgbClr val="00385F"/>
                </a:solidFill>
                <a:effectLst/>
                <a:latin typeface="Times New Roman" pitchFamily="18" charset="0"/>
                <a:ea typeface="+mn-ea"/>
                <a:cs typeface="+mn-cs"/>
              </a:rPr>
              <a:t>(</a:t>
            </a:r>
            <a:r>
              <a:rPr lang="en-US" sz="1200" u="sng" kern="1200" dirty="0">
                <a:solidFill>
                  <a:srgbClr val="00385F"/>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https://www.mncompass.org/housing/cost-burdened-households#7-6942-g</a:t>
            </a:r>
            <a:r>
              <a:rPr lang="en-US" sz="1200" kern="1200" dirty="0">
                <a:solidFill>
                  <a:srgbClr val="00385F"/>
                </a:solidFill>
                <a:effectLst/>
                <a:latin typeface="Times New Roman" pitchFamily="18" charset="0"/>
                <a:ea typeface="+mn-ea"/>
                <a:cs typeface="+mn-cs"/>
              </a:rPr>
              <a:t>)</a:t>
            </a:r>
          </a:p>
          <a:p>
            <a:endParaRPr lang="en-US" altLang="en-US" dirty="0">
              <a:solidFill>
                <a:srgbClr val="00385F"/>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6CE0C1FE-E340-468E-A96D-E502272481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2C8E01C-358D-4282-8B8D-85C57A4B92CD}" type="slidenum">
              <a:rPr lang="en-US" altLang="en-US" smtClean="0"/>
              <a:pPr>
                <a:spcBef>
                  <a:spcPct val="0"/>
                </a:spcBef>
              </a:pPr>
              <a:t>29</a:t>
            </a:fld>
            <a:endParaRPr lang="en-US" altLang="en-US"/>
          </a:p>
        </p:txBody>
      </p:sp>
      <p:sp>
        <p:nvSpPr>
          <p:cNvPr id="64515" name="Rectangle 2">
            <a:extLst>
              <a:ext uri="{FF2B5EF4-FFF2-40B4-BE49-F238E27FC236}">
                <a16:creationId xmlns:a16="http://schemas.microsoft.com/office/drawing/2014/main" id="{C7FE4D9D-7E47-4158-883E-9B002675B592}"/>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0611296-ACD1-4E89-AC4D-C60A86850E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115A731-CC4A-4CA9-BA9B-515074496E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C4396B6-38F2-4B13-99FB-B55D2427E9CB}" type="slidenum">
              <a:rPr lang="en-US" altLang="en-US" smtClean="0"/>
              <a:pPr>
                <a:spcBef>
                  <a:spcPct val="0"/>
                </a:spcBef>
              </a:pPr>
              <a:t>3</a:t>
            </a:fld>
            <a:endParaRPr lang="en-US" altLang="en-US"/>
          </a:p>
        </p:txBody>
      </p:sp>
      <p:sp>
        <p:nvSpPr>
          <p:cNvPr id="11267" name="Rectangle 2">
            <a:extLst>
              <a:ext uri="{FF2B5EF4-FFF2-40B4-BE49-F238E27FC236}">
                <a16:creationId xmlns:a16="http://schemas.microsoft.com/office/drawing/2014/main" id="{CD05D2FD-BF77-494C-B88E-4B1F5FFA3429}"/>
              </a:ext>
            </a:extLst>
          </p:cNvPr>
          <p:cNvSpPr>
            <a:spLocks noGrp="1" noRot="1" noChangeAspect="1" noChangeArrowheads="1" noTextEdit="1"/>
          </p:cNvSpPr>
          <p:nvPr>
            <p:ph type="sldImg"/>
          </p:nvPr>
        </p:nvSpPr>
        <p:spPr>
          <a:solidFill>
            <a:srgbClr val="FFFFFF"/>
          </a:solidFill>
          <a:ln/>
        </p:spPr>
      </p:sp>
      <p:sp>
        <p:nvSpPr>
          <p:cNvPr id="11268" name="Rectangle 3">
            <a:extLst>
              <a:ext uri="{FF2B5EF4-FFF2-40B4-BE49-F238E27FC236}">
                <a16:creationId xmlns:a16="http://schemas.microsoft.com/office/drawing/2014/main" id="{C1A1CBA3-4589-4301-8D8C-B8B31823813E}"/>
              </a:ext>
            </a:extLst>
          </p:cNvPr>
          <p:cNvSpPr>
            <a:spLocks noGrp="1" noChangeArrowheads="1"/>
          </p:cNvSpPr>
          <p:nvPr>
            <p:ph type="body" idx="1"/>
          </p:nvPr>
        </p:nvSpPr>
        <p:spPr>
          <a:solidFill>
            <a:srgbClr val="FFFFFF"/>
          </a:solidFill>
          <a:ln>
            <a:solidFill>
              <a:srgbClr val="000000"/>
            </a:solidFill>
          </a:ln>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3A1E9C01-850B-4B04-A010-24F24A45FF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A7EACA-7ED4-46A7-B75F-D9D52E27D487}" type="slidenum">
              <a:rPr lang="en-US" altLang="en-US" smtClean="0"/>
              <a:pPr>
                <a:spcBef>
                  <a:spcPct val="0"/>
                </a:spcBef>
              </a:pPr>
              <a:t>30</a:t>
            </a:fld>
            <a:endParaRPr lang="en-US" altLang="en-US"/>
          </a:p>
        </p:txBody>
      </p:sp>
      <p:sp>
        <p:nvSpPr>
          <p:cNvPr id="66563" name="Rectangle 2">
            <a:extLst>
              <a:ext uri="{FF2B5EF4-FFF2-40B4-BE49-F238E27FC236}">
                <a16:creationId xmlns:a16="http://schemas.microsoft.com/office/drawing/2014/main" id="{5595C049-D08A-4DF2-B316-33B863320465}"/>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0002A721-FB16-40C0-9B8C-B01B5EDF94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2019, GTCUW packed 600 welcome home kits with essential household supplies. The kits were then distributed to families in our community via our nonprofit partners.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1B456F48-32EF-4C48-A83C-EE4AC28A5A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880C694-DCE9-4F83-916E-7FF666FF3B9F}" type="slidenum">
              <a:rPr lang="en-US" altLang="en-US" smtClean="0"/>
              <a:pPr>
                <a:spcBef>
                  <a:spcPct val="0"/>
                </a:spcBef>
              </a:pPr>
              <a:t>31</a:t>
            </a:fld>
            <a:endParaRPr lang="en-US" altLang="en-US"/>
          </a:p>
        </p:txBody>
      </p:sp>
      <p:sp>
        <p:nvSpPr>
          <p:cNvPr id="68611" name="Rectangle 2">
            <a:extLst>
              <a:ext uri="{FF2B5EF4-FFF2-40B4-BE49-F238E27FC236}">
                <a16:creationId xmlns:a16="http://schemas.microsoft.com/office/drawing/2014/main" id="{750F66F1-9358-4924-96EE-974ACEE84D30}"/>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A8B3DA9E-46B6-4673-B00A-1269A678E5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29D05AA1-D3B1-4DAB-B2B0-96DBB0BA9B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BD432F-FF36-4290-9ED0-CE67DF4B89F2}" type="slidenum">
              <a:rPr lang="en-US" altLang="en-US" smtClean="0"/>
              <a:pPr>
                <a:spcBef>
                  <a:spcPct val="0"/>
                </a:spcBef>
              </a:pPr>
              <a:t>32</a:t>
            </a:fld>
            <a:endParaRPr lang="en-US" altLang="en-US"/>
          </a:p>
        </p:txBody>
      </p:sp>
      <p:sp>
        <p:nvSpPr>
          <p:cNvPr id="70659" name="Rectangle 2">
            <a:extLst>
              <a:ext uri="{FF2B5EF4-FFF2-40B4-BE49-F238E27FC236}">
                <a16:creationId xmlns:a16="http://schemas.microsoft.com/office/drawing/2014/main" id="{7CAE64B1-AE74-4CF8-B3F0-ED8A256DAA36}"/>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BC3DD6A9-5D45-4116-8D48-1185C7B7D9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9AC1B69A-3BAD-486D-8532-BB4004B566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A7E7EEA-E86D-47E2-90B6-8089DFD1F7D1}" type="slidenum">
              <a:rPr lang="en-US" altLang="en-US" smtClean="0"/>
              <a:pPr>
                <a:spcBef>
                  <a:spcPct val="0"/>
                </a:spcBef>
              </a:pPr>
              <a:t>33</a:t>
            </a:fld>
            <a:endParaRPr lang="en-US" altLang="en-US"/>
          </a:p>
        </p:txBody>
      </p:sp>
      <p:sp>
        <p:nvSpPr>
          <p:cNvPr id="72707" name="Rectangle 2">
            <a:extLst>
              <a:ext uri="{FF2B5EF4-FFF2-40B4-BE49-F238E27FC236}">
                <a16:creationId xmlns:a16="http://schemas.microsoft.com/office/drawing/2014/main" id="{5947ED05-6E0D-42B5-9A6B-BD49E7950210}"/>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C9383981-6896-4FBB-9658-867E8318FE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none" dirty="0"/>
              <a:t>80% of brain development occurs by age 3, and during these critical years, many of poverty’s challenges can inhibit young children’s development and educational success. GTCUW envisions that parents and children in our region enter kindergarten ready to learn and thrive. </a:t>
            </a:r>
            <a:r>
              <a:rPr lang="en-US" altLang="en-US" u="sng"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http://www.urbanchildinstitute.org/why-0-3/baby-and-brain</a:t>
            </a:r>
            <a:r>
              <a:rPr lang="en-US" altLang="en-US" dirty="0">
                <a:solidFill>
                  <a:srgbClr val="00385F"/>
                </a:solidFill>
              </a:rPr>
              <a:t>) </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FA03690B-93AA-4F59-A826-68F92A62DF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2E42AC0-FC0D-46F6-8ED9-67BA71415267}" type="slidenum">
              <a:rPr lang="en-US" altLang="en-US" smtClean="0"/>
              <a:pPr>
                <a:spcBef>
                  <a:spcPct val="0"/>
                </a:spcBef>
              </a:pPr>
              <a:t>34</a:t>
            </a:fld>
            <a:endParaRPr lang="en-US" altLang="en-US"/>
          </a:p>
        </p:txBody>
      </p:sp>
      <p:sp>
        <p:nvSpPr>
          <p:cNvPr id="74755" name="Rectangle 2">
            <a:extLst>
              <a:ext uri="{FF2B5EF4-FFF2-40B4-BE49-F238E27FC236}">
                <a16:creationId xmlns:a16="http://schemas.microsoft.com/office/drawing/2014/main" id="{F278402A-44E4-4C71-AD5D-EAECE15C4C04}"/>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0ECCE70F-8B38-42A5-9712-A962167586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0C7BAFC4-D2B1-4E17-B481-FBF7BC1122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19DB84-EF53-47B7-B81A-5E0F2E25CFE1}" type="slidenum">
              <a:rPr lang="en-US" altLang="en-US" smtClean="0"/>
              <a:pPr>
                <a:spcBef>
                  <a:spcPct val="0"/>
                </a:spcBef>
              </a:pPr>
              <a:t>35</a:t>
            </a:fld>
            <a:endParaRPr lang="en-US" altLang="en-US"/>
          </a:p>
        </p:txBody>
      </p:sp>
      <p:sp>
        <p:nvSpPr>
          <p:cNvPr id="76803" name="Rectangle 2">
            <a:extLst>
              <a:ext uri="{FF2B5EF4-FFF2-40B4-BE49-F238E27FC236}">
                <a16:creationId xmlns:a16="http://schemas.microsoft.com/office/drawing/2014/main" id="{9E052E24-D9DF-487D-B34A-B69714D1206F}"/>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07574B04-369B-400F-833A-BD7C26BCFF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none" dirty="0"/>
              <a:t>Access to quality early childcare and education programs is an effective strategy for combating the negative impacts of poverty on children. However, childcare is often unaffordable for families of low-income. M</a:t>
            </a:r>
            <a:r>
              <a:rPr lang="en-US" altLang="en-US" dirty="0"/>
              <a:t>ore than 35,000 children across Minnesota are unable to access quality early childcare. Every child deserves the best possible start to life, regardless of income, race, or zip code.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https://mn.gov/deed/data/data-tools/col/</a:t>
            </a:r>
            <a:r>
              <a:rPr lang="en-US" altLang="en-US" dirty="0">
                <a:solidFill>
                  <a:srgbClr val="00385F"/>
                </a:solidFill>
              </a:rPr>
              <a:t> &amp; </a:t>
            </a:r>
            <a:r>
              <a:rPr lang="en-US" altLang="en-US" u="sng" dirty="0">
                <a:solidFill>
                  <a:srgbClr val="00385F"/>
                </a:solidFill>
                <a:hlinkClick r:id="rId4">
                  <a:extLst>
                    <a:ext uri="{A12FA001-AC4F-418D-AE19-62706E023703}">
                      <ahyp:hlinkClr xmlns:ahyp="http://schemas.microsoft.com/office/drawing/2018/hyperlinkcolor" val="tx"/>
                    </a:ext>
                  </a:extLst>
                </a:hlinkClick>
              </a:rPr>
              <a:t>http://www.closegapsby5.org/</a:t>
            </a:r>
            <a:r>
              <a:rPr lang="en-US" altLang="en-US" dirty="0">
                <a:solidFill>
                  <a:srgbClr val="00385F"/>
                </a:solidFill>
              </a:rPr>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6B02DD52-DF82-4085-90DF-E3B3BBF972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DB90DB-3586-4B3A-9984-4AC3139CB3C1}" type="slidenum">
              <a:rPr lang="en-US" altLang="en-US" smtClean="0"/>
              <a:pPr>
                <a:spcBef>
                  <a:spcPct val="0"/>
                </a:spcBef>
              </a:pPr>
              <a:t>36</a:t>
            </a:fld>
            <a:endParaRPr lang="en-US" altLang="en-US"/>
          </a:p>
        </p:txBody>
      </p:sp>
      <p:sp>
        <p:nvSpPr>
          <p:cNvPr id="78851" name="Rectangle 2">
            <a:extLst>
              <a:ext uri="{FF2B5EF4-FFF2-40B4-BE49-F238E27FC236}">
                <a16:creationId xmlns:a16="http://schemas.microsoft.com/office/drawing/2014/main" id="{DEBE024D-35E3-4966-8EE8-171C7E9A634D}"/>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D339B78A-DFD6-4A48-94E4-1D0E1E76F4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F3547871-1C0B-4C73-8654-53EA457AC5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819B62A-C24A-410B-9E32-824AC33BCEAB}" type="slidenum">
              <a:rPr lang="en-US" altLang="en-US" smtClean="0"/>
              <a:pPr>
                <a:spcBef>
                  <a:spcPct val="0"/>
                </a:spcBef>
              </a:pPr>
              <a:t>37</a:t>
            </a:fld>
            <a:endParaRPr lang="en-US" altLang="en-US"/>
          </a:p>
        </p:txBody>
      </p:sp>
      <p:sp>
        <p:nvSpPr>
          <p:cNvPr id="80899" name="Rectangle 2">
            <a:extLst>
              <a:ext uri="{FF2B5EF4-FFF2-40B4-BE49-F238E27FC236}">
                <a16:creationId xmlns:a16="http://schemas.microsoft.com/office/drawing/2014/main" id="{23FF5473-4CBD-4379-918E-687A4E2ED4EA}"/>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2D881AF4-EE1F-4C26-B358-02E65C637B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Minnesota requires children to be screened before entering public kindergarten. Early childhood screening identifies factors that may interfere with a child's learning and connects families with resources or therapy to address any challenges.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https://www.mncompass.org/early-childhood/early-childhood-screening#7-5998-g</a:t>
            </a:r>
            <a:r>
              <a:rPr lang="en-US" altLang="en-US" dirty="0">
                <a:solidFill>
                  <a:srgbClr val="00385F"/>
                </a:solidFill>
              </a:rPr>
              <a:t>)</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0893FC9B-7BEA-428C-BDC2-FB7F8B8423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5912797-CE78-43ED-8308-7AE93FBF51C7}" type="slidenum">
              <a:rPr lang="en-US" altLang="en-US" smtClean="0"/>
              <a:pPr>
                <a:spcBef>
                  <a:spcPct val="0"/>
                </a:spcBef>
              </a:pPr>
              <a:t>38</a:t>
            </a:fld>
            <a:endParaRPr lang="en-US" altLang="en-US"/>
          </a:p>
        </p:txBody>
      </p:sp>
      <p:sp>
        <p:nvSpPr>
          <p:cNvPr id="82947" name="Rectangle 2">
            <a:extLst>
              <a:ext uri="{FF2B5EF4-FFF2-40B4-BE49-F238E27FC236}">
                <a16:creationId xmlns:a16="http://schemas.microsoft.com/office/drawing/2014/main" id="{CA186AD1-5E4A-4DCC-BF93-E4388DA1B646}"/>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D88D0C5C-C85A-46CB-9618-27FF45BDF2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78498087-701A-4EAA-81C0-CC9A1CB5AC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CBAC83-E521-4581-8C39-531CC8DB78AA}" type="slidenum">
              <a:rPr lang="en-US" altLang="en-US" smtClean="0"/>
              <a:pPr>
                <a:spcBef>
                  <a:spcPct val="0"/>
                </a:spcBef>
              </a:pPr>
              <a:t>39</a:t>
            </a:fld>
            <a:endParaRPr lang="en-US" altLang="en-US"/>
          </a:p>
        </p:txBody>
      </p:sp>
      <p:sp>
        <p:nvSpPr>
          <p:cNvPr id="84995" name="Rectangle 2">
            <a:extLst>
              <a:ext uri="{FF2B5EF4-FFF2-40B4-BE49-F238E27FC236}">
                <a16:creationId xmlns:a16="http://schemas.microsoft.com/office/drawing/2014/main" id="{1AF0C0A9-DEA6-4460-A9B2-DFE00622BAB1}"/>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9832829B-F45E-4694-BD6C-AF41179E7F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At Action Day 2019, over 4,000 volunteers helped pack 40,000 backpacks for students in our community.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4A1E1BE-C569-4535-B122-97D95C5B42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2A9B63-09E3-4E99-A15C-8D3D669BE479}" type="slidenum">
              <a:rPr lang="en-US" altLang="en-US" smtClean="0"/>
              <a:pPr>
                <a:spcBef>
                  <a:spcPct val="0"/>
                </a:spcBef>
              </a:pPr>
              <a:t>4</a:t>
            </a:fld>
            <a:endParaRPr lang="en-US" altLang="en-US"/>
          </a:p>
        </p:txBody>
      </p:sp>
      <p:sp>
        <p:nvSpPr>
          <p:cNvPr id="13315" name="Rectangle 2">
            <a:extLst>
              <a:ext uri="{FF2B5EF4-FFF2-40B4-BE49-F238E27FC236}">
                <a16:creationId xmlns:a16="http://schemas.microsoft.com/office/drawing/2014/main" id="{35E3CC5A-8DFF-4A3C-8AD7-3D542CC60596}"/>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19755C1C-AD80-49D6-9E75-D8A25295F7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3695C0D2-0FCA-46E0-BF55-40A2604EBF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D9E2C4-388D-4FD3-9944-B4D81553AFC3}" type="slidenum">
              <a:rPr lang="en-US" altLang="en-US" smtClean="0"/>
              <a:pPr>
                <a:spcBef>
                  <a:spcPct val="0"/>
                </a:spcBef>
              </a:pPr>
              <a:t>40</a:t>
            </a:fld>
            <a:endParaRPr lang="en-US" altLang="en-US"/>
          </a:p>
        </p:txBody>
      </p:sp>
      <p:sp>
        <p:nvSpPr>
          <p:cNvPr id="87043" name="Rectangle 2">
            <a:extLst>
              <a:ext uri="{FF2B5EF4-FFF2-40B4-BE49-F238E27FC236}">
                <a16:creationId xmlns:a16="http://schemas.microsoft.com/office/drawing/2014/main" id="{F803BFB9-03AE-493A-ACBC-F13D0B203324}"/>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CC1063A1-9C90-4C53-BA68-E9AFBF6AD8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D0B30425-6ADB-4492-A5D7-C5F32276F3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7B1984-10A8-4D39-9974-A82572D15292}" type="slidenum">
              <a:rPr lang="en-US" altLang="en-US" smtClean="0"/>
              <a:pPr>
                <a:spcBef>
                  <a:spcPct val="0"/>
                </a:spcBef>
              </a:pPr>
              <a:t>41</a:t>
            </a:fld>
            <a:endParaRPr lang="en-US" altLang="en-US"/>
          </a:p>
        </p:txBody>
      </p:sp>
      <p:sp>
        <p:nvSpPr>
          <p:cNvPr id="89091" name="Rectangle 2">
            <a:extLst>
              <a:ext uri="{FF2B5EF4-FFF2-40B4-BE49-F238E27FC236}">
                <a16:creationId xmlns:a16="http://schemas.microsoft.com/office/drawing/2014/main" id="{213D07A8-1001-4B8D-9AC2-8896164B7647}"/>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ADEFDD30-3931-4CCF-BA45-E3412536F5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Start Early Funders Coalition for Children and Minnesota’s Future is a collaboration of more than 20 members of Minnesota’s philanthropic community. The Coalition provides critical leadership and funding for research, program development, public policy and grant making to improve early childhood efforts in Minnesota. We are working together to ensure every child in Minnesota is physically, socially, emotionally and cognitively prepared for school and lifelong success.</a:t>
            </a:r>
            <a:endParaRPr lang="en-US" alt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26103291-B78B-411F-8AF0-68298AD036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C45CEF-26F6-4B38-9E71-67A9C2B70074}" type="slidenum">
              <a:rPr lang="en-US" altLang="en-US" smtClean="0"/>
              <a:pPr>
                <a:spcBef>
                  <a:spcPct val="0"/>
                </a:spcBef>
              </a:pPr>
              <a:t>42</a:t>
            </a:fld>
            <a:endParaRPr lang="en-US" altLang="en-US"/>
          </a:p>
        </p:txBody>
      </p:sp>
      <p:sp>
        <p:nvSpPr>
          <p:cNvPr id="91139" name="Rectangle 2">
            <a:extLst>
              <a:ext uri="{FF2B5EF4-FFF2-40B4-BE49-F238E27FC236}">
                <a16:creationId xmlns:a16="http://schemas.microsoft.com/office/drawing/2014/main" id="{07099E5E-D393-4F67-AA1F-E903E41AC19A}"/>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5F79E3DE-3711-4D6F-A358-8D88266CB3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D17434FF-0B3A-44C4-B549-5DF20879E5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4E5815-58C1-45D6-B8B1-8E8E936768B2}" type="slidenum">
              <a:rPr lang="en-US" altLang="en-US" smtClean="0"/>
              <a:pPr>
                <a:spcBef>
                  <a:spcPct val="0"/>
                </a:spcBef>
              </a:pPr>
              <a:t>43</a:t>
            </a:fld>
            <a:endParaRPr lang="en-US" altLang="en-US"/>
          </a:p>
        </p:txBody>
      </p:sp>
      <p:sp>
        <p:nvSpPr>
          <p:cNvPr id="93187" name="Rectangle 2">
            <a:extLst>
              <a:ext uri="{FF2B5EF4-FFF2-40B4-BE49-F238E27FC236}">
                <a16:creationId xmlns:a16="http://schemas.microsoft.com/office/drawing/2014/main" id="{857C02C5-76CC-408E-A5D5-0D941459E64A}"/>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7E389E4F-8E4B-4CF1-99C7-4539A5A7C8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5331B647-F6F6-4931-B020-B89957E690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FED39B2-E6B5-4131-B3D0-730BAEAB31B9}" type="slidenum">
              <a:rPr lang="en-US" altLang="en-US" smtClean="0"/>
              <a:pPr>
                <a:spcBef>
                  <a:spcPct val="0"/>
                </a:spcBef>
              </a:pPr>
              <a:t>44</a:t>
            </a:fld>
            <a:endParaRPr lang="en-US" altLang="en-US"/>
          </a:p>
        </p:txBody>
      </p:sp>
      <p:sp>
        <p:nvSpPr>
          <p:cNvPr id="95235" name="Rectangle 2">
            <a:extLst>
              <a:ext uri="{FF2B5EF4-FFF2-40B4-BE49-F238E27FC236}">
                <a16:creationId xmlns:a16="http://schemas.microsoft.com/office/drawing/2014/main" id="{2E85F5FF-A462-4E04-9524-B4EF80CBB1D1}"/>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2447A26A-891D-4A1B-A2E5-DBFDA15C75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Minnesota’s high school graduation rate has steadily increased, improving to 84% in 2018, and rates have improved across all races and ethnicities. But in a national comparison of graduation rates, Minnesota ranks in the bottom half of states. While there has been gradual improvement in the education gap over the last four years, we envision a region where all youth are equipped with the knowledge, skills, mindsets and relationships to choose and direct their own future path and contribute to their communities</a:t>
            </a:r>
            <a:r>
              <a:rPr lang="en-US" altLang="en-US" u="none" dirty="0">
                <a:solidFill>
                  <a:srgbClr val="00385F"/>
                </a:solidFill>
              </a:rPr>
              <a:t>.</a:t>
            </a:r>
            <a:r>
              <a:rPr lang="en-US" altLang="en-US" u="sng" dirty="0">
                <a:solidFill>
                  <a:srgbClr val="00385F"/>
                </a:solidFill>
              </a:rPr>
              <a:t> (</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https://www.mncompass.org/education/overview</a:t>
            </a:r>
            <a:r>
              <a:rPr lang="en-US" altLang="en-US" dirty="0">
                <a:solidFill>
                  <a:srgbClr val="00385F"/>
                </a:solidFill>
              </a:rPr>
              <a:t>)</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A67FA69E-ADBB-492A-851F-5BBC9849C7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555D038-76F9-4E07-A94B-E2A8AB4174B0}" type="slidenum">
              <a:rPr lang="en-US" altLang="en-US" smtClean="0"/>
              <a:pPr>
                <a:spcBef>
                  <a:spcPct val="0"/>
                </a:spcBef>
              </a:pPr>
              <a:t>45</a:t>
            </a:fld>
            <a:endParaRPr lang="en-US" altLang="en-US"/>
          </a:p>
        </p:txBody>
      </p:sp>
      <p:sp>
        <p:nvSpPr>
          <p:cNvPr id="97283" name="Rectangle 2">
            <a:extLst>
              <a:ext uri="{FF2B5EF4-FFF2-40B4-BE49-F238E27FC236}">
                <a16:creationId xmlns:a16="http://schemas.microsoft.com/office/drawing/2014/main" id="{8D705EE4-632E-47A2-B94E-6794D2A3DF72}"/>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1B7BD239-7600-46E7-B3AF-1C618B565A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3A83A95C-D4DA-4565-954D-03F13F4C24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2C97D5-0541-424C-A5A1-E5C9EB9F6844}" type="slidenum">
              <a:rPr lang="en-US" altLang="en-US" smtClean="0"/>
              <a:pPr>
                <a:spcBef>
                  <a:spcPct val="0"/>
                </a:spcBef>
              </a:pPr>
              <a:t>46</a:t>
            </a:fld>
            <a:endParaRPr lang="en-US" altLang="en-US"/>
          </a:p>
        </p:txBody>
      </p:sp>
      <p:sp>
        <p:nvSpPr>
          <p:cNvPr id="99331" name="Rectangle 2">
            <a:extLst>
              <a:ext uri="{FF2B5EF4-FFF2-40B4-BE49-F238E27FC236}">
                <a16:creationId xmlns:a16="http://schemas.microsoft.com/office/drawing/2014/main" id="{D8D32BCF-22C6-4723-A050-13C473450569}"/>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2A58C36B-AD9F-4086-AB72-1A9CA47A33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Educational success should not be determined by income, race, or zip code. All students deserve the opportunity to succeed in school and beyond.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https://www.mncompass.org/education/high-school-graduation#7-6108-d</a:t>
            </a:r>
            <a:r>
              <a:rPr lang="en-US" altLang="en-US" dirty="0">
                <a:solidFill>
                  <a:srgbClr val="00385F"/>
                </a:solidFill>
              </a:rPr>
              <a: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DAF2F973-6430-4912-AAC4-C94ACED98E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6925C83-E109-4CBE-966C-72D4ABB3A80E}" type="slidenum">
              <a:rPr lang="en-US" altLang="en-US" smtClean="0"/>
              <a:pPr>
                <a:spcBef>
                  <a:spcPct val="0"/>
                </a:spcBef>
              </a:pPr>
              <a:t>47</a:t>
            </a:fld>
            <a:endParaRPr lang="en-US" altLang="en-US"/>
          </a:p>
        </p:txBody>
      </p:sp>
      <p:sp>
        <p:nvSpPr>
          <p:cNvPr id="101379" name="Rectangle 2">
            <a:extLst>
              <a:ext uri="{FF2B5EF4-FFF2-40B4-BE49-F238E27FC236}">
                <a16:creationId xmlns:a16="http://schemas.microsoft.com/office/drawing/2014/main" id="{99F1A001-6835-4B3A-BC3C-EA1CF9D11E8A}"/>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4A8DF93C-2538-4031-8A8D-0D88EF83FA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A1D8BCD1-7107-4244-9CF8-3D8DD4223E9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5B86A98-058E-4CCA-914E-10D48B1D6E96}" type="slidenum">
              <a:rPr lang="en-US" altLang="en-US" smtClean="0"/>
              <a:pPr>
                <a:spcBef>
                  <a:spcPct val="0"/>
                </a:spcBef>
              </a:pPr>
              <a:t>48</a:t>
            </a:fld>
            <a:endParaRPr lang="en-US" altLang="en-US"/>
          </a:p>
        </p:txBody>
      </p:sp>
      <p:sp>
        <p:nvSpPr>
          <p:cNvPr id="103427" name="Rectangle 2">
            <a:extLst>
              <a:ext uri="{FF2B5EF4-FFF2-40B4-BE49-F238E27FC236}">
                <a16:creationId xmlns:a16="http://schemas.microsoft.com/office/drawing/2014/main" id="{56DFB202-E43A-4888-BDFF-6C6B252E335A}"/>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34DE5E07-E8CB-421E-A410-1A6B971B23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Quality Out of School Time opportunities help build critical thinking, goal setting, problem solving, and interpersonal relationship skills that set youth up for success in school and in life. Research supports that these benefits include youth development, mental health improvements, decreases in substance use and antisocial behavior, higher school attendance, and better academic performance. (Greenberg Mark, et al. Enhancing School-Based Prevention and Youth Development Through Coordinated Social, Emotional, and Academic Learning. American Psychologist. July 2003.) </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3FD9F878-E59C-45CE-BD59-F4704B53A0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1AD09C6-C471-4D0C-B5CE-DC5773D41342}" type="slidenum">
              <a:rPr lang="en-US" altLang="en-US" smtClean="0"/>
              <a:pPr>
                <a:spcBef>
                  <a:spcPct val="0"/>
                </a:spcBef>
              </a:pPr>
              <a:t>49</a:t>
            </a:fld>
            <a:endParaRPr lang="en-US" altLang="en-US"/>
          </a:p>
        </p:txBody>
      </p:sp>
      <p:sp>
        <p:nvSpPr>
          <p:cNvPr id="105475" name="Rectangle 2">
            <a:extLst>
              <a:ext uri="{FF2B5EF4-FFF2-40B4-BE49-F238E27FC236}">
                <a16:creationId xmlns:a16="http://schemas.microsoft.com/office/drawing/2014/main" id="{3713161D-4239-4F14-B10A-BBF2B630ABE9}"/>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5EE68CDC-590C-4C2D-8B77-2CDB12CCD9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1902DACE-AAD0-4947-8A05-3CBE23AECC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EE2ED5-33D3-4907-8323-9E435D892D1E}" type="slidenum">
              <a:rPr lang="en-US" altLang="en-US" smtClean="0"/>
              <a:pPr>
                <a:spcBef>
                  <a:spcPct val="0"/>
                </a:spcBef>
              </a:pPr>
              <a:t>5</a:t>
            </a:fld>
            <a:endParaRPr lang="en-US" altLang="en-US"/>
          </a:p>
        </p:txBody>
      </p:sp>
      <p:sp>
        <p:nvSpPr>
          <p:cNvPr id="15363" name="Rectangle 2">
            <a:extLst>
              <a:ext uri="{FF2B5EF4-FFF2-40B4-BE49-F238E27FC236}">
                <a16:creationId xmlns:a16="http://schemas.microsoft.com/office/drawing/2014/main" id="{A33A1A82-2AE5-4B82-8379-DA7C498664D6}"/>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1A530299-44B2-4BFB-BC2A-902789ECDB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5B910213-B76C-4FCA-9C3D-9180B1F12E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C65C6ED-2CB7-4F43-B36E-39E7D629DC7F}" type="slidenum">
              <a:rPr lang="en-US" altLang="en-US" smtClean="0"/>
              <a:pPr>
                <a:spcBef>
                  <a:spcPct val="0"/>
                </a:spcBef>
              </a:pPr>
              <a:t>50</a:t>
            </a:fld>
            <a:endParaRPr lang="en-US" altLang="en-US"/>
          </a:p>
        </p:txBody>
      </p:sp>
      <p:sp>
        <p:nvSpPr>
          <p:cNvPr id="107523" name="Rectangle 2">
            <a:extLst>
              <a:ext uri="{FF2B5EF4-FFF2-40B4-BE49-F238E27FC236}">
                <a16:creationId xmlns:a16="http://schemas.microsoft.com/office/drawing/2014/main" id="{0B2BA0BF-B351-4DC5-A514-B7144D5CBB80}"/>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CB442AA7-04CC-426E-A64E-02FC60B84C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In order for our region to remain competitive, it is important that we continue to invest in education for our youth.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https://www.mncompass.org/_pdfs/compass-points-2017.pdf</a:t>
            </a:r>
            <a:r>
              <a:rPr lang="en-US" altLang="en-US" u="sng" dirty="0">
                <a:solidFill>
                  <a:srgbClr val="00385F"/>
                </a:solidFill>
              </a:rPr>
              <a:t>)</a:t>
            </a:r>
            <a:endParaRPr lang="en-US" altLang="en-US" dirty="0">
              <a:solidFill>
                <a:srgbClr val="00385F"/>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D215F427-E71C-4EEC-9EC3-01AC614F82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F920FA-9DB1-4557-B393-C0498E986ECA}" type="slidenum">
              <a:rPr lang="en-US" altLang="en-US" smtClean="0"/>
              <a:pPr>
                <a:spcBef>
                  <a:spcPct val="0"/>
                </a:spcBef>
              </a:pPr>
              <a:t>51</a:t>
            </a:fld>
            <a:endParaRPr lang="en-US" altLang="en-US"/>
          </a:p>
        </p:txBody>
      </p:sp>
      <p:sp>
        <p:nvSpPr>
          <p:cNvPr id="109571" name="Rectangle 2">
            <a:extLst>
              <a:ext uri="{FF2B5EF4-FFF2-40B4-BE49-F238E27FC236}">
                <a16:creationId xmlns:a16="http://schemas.microsoft.com/office/drawing/2014/main" id="{01CE6C12-66A8-483E-851B-6DE1458EE179}"/>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FAB85702-4FD6-40A4-9CDD-C5C538C1CB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6B99BF81-56C5-47F1-B714-45BBC31B4E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BD44850-69FC-44B8-946F-6F9BEDAC7157}" type="slidenum">
              <a:rPr lang="en-US" altLang="en-US" smtClean="0"/>
              <a:pPr>
                <a:spcBef>
                  <a:spcPct val="0"/>
                </a:spcBef>
              </a:pPr>
              <a:t>52</a:t>
            </a:fld>
            <a:endParaRPr lang="en-US" altLang="en-US"/>
          </a:p>
        </p:txBody>
      </p:sp>
      <p:sp>
        <p:nvSpPr>
          <p:cNvPr id="111619" name="Rectangle 2">
            <a:extLst>
              <a:ext uri="{FF2B5EF4-FFF2-40B4-BE49-F238E27FC236}">
                <a16:creationId xmlns:a16="http://schemas.microsoft.com/office/drawing/2014/main" id="{3745B62D-2B6D-49C9-A6CC-D38BC2E0C630}"/>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EC8FDBC6-52C3-44A5-BF9B-B019ED5079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Since the launch in 2015, Career Academies has engaged over 8,000 high school students. Students have collectively earned 9,891 college credits, 271 industry credentials, and saved $3 million in tuition through participating in Career Academies. </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17AC0D62-81F6-4331-B2A8-42F99BC40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E628BE-4719-4F1C-BEED-074DB72333CF}" type="slidenum">
              <a:rPr lang="en-US" altLang="en-US" smtClean="0"/>
              <a:pPr>
                <a:spcBef>
                  <a:spcPct val="0"/>
                </a:spcBef>
              </a:pPr>
              <a:t>53</a:t>
            </a:fld>
            <a:endParaRPr lang="en-US" altLang="en-US"/>
          </a:p>
        </p:txBody>
      </p:sp>
      <p:sp>
        <p:nvSpPr>
          <p:cNvPr id="113667" name="Rectangle 2">
            <a:extLst>
              <a:ext uri="{FF2B5EF4-FFF2-40B4-BE49-F238E27FC236}">
                <a16:creationId xmlns:a16="http://schemas.microsoft.com/office/drawing/2014/main" id="{472C3882-EF4D-4092-9349-580AF7E60B25}"/>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A77C4B32-DB65-4360-A9F8-9930380955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6442A518-F866-4E10-9084-4689EDF193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745511E-C8FE-435D-9026-27D8A1D9719B}" type="slidenum">
              <a:rPr lang="en-US" altLang="en-US" smtClean="0"/>
              <a:pPr>
                <a:spcBef>
                  <a:spcPct val="0"/>
                </a:spcBef>
              </a:pPr>
              <a:t>54</a:t>
            </a:fld>
            <a:endParaRPr lang="en-US" altLang="en-US"/>
          </a:p>
        </p:txBody>
      </p:sp>
      <p:sp>
        <p:nvSpPr>
          <p:cNvPr id="115715" name="Rectangle 2">
            <a:extLst>
              <a:ext uri="{FF2B5EF4-FFF2-40B4-BE49-F238E27FC236}">
                <a16:creationId xmlns:a16="http://schemas.microsoft.com/office/drawing/2014/main" id="{E965067E-FD96-4DEC-BDEF-7ADC3ECFAFB0}"/>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728F0D9C-A2AE-441D-919A-C58F3F8987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3E16A23F-C8CD-4DD1-AC6A-7DF63EF01D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4278D3E-10D9-413B-9BD2-9231497C53B9}" type="slidenum">
              <a:rPr lang="en-US" altLang="en-US" smtClean="0"/>
              <a:pPr>
                <a:spcBef>
                  <a:spcPct val="0"/>
                </a:spcBef>
              </a:pPr>
              <a:t>55</a:t>
            </a:fld>
            <a:endParaRPr lang="en-US" altLang="en-US"/>
          </a:p>
        </p:txBody>
      </p:sp>
      <p:sp>
        <p:nvSpPr>
          <p:cNvPr id="117763" name="Rectangle 2">
            <a:extLst>
              <a:ext uri="{FF2B5EF4-FFF2-40B4-BE49-F238E27FC236}">
                <a16:creationId xmlns:a16="http://schemas.microsoft.com/office/drawing/2014/main" id="{402ED9EC-5AF8-475E-AEFA-521852629424}"/>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198CDE35-8165-43CC-91A2-38B4C4FAB9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cost of living in the Twin Cities has outpaced wages, and as a result, many of our neighbors cannot afford basic needs. GTCUW envisions a region where all adults have the opportunity to participate in the workforce and advance toward family-sustaining wages.</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09B74E21-7533-42C3-97E4-4C7DAAC1B4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42D747E-1A1B-4F46-99CF-89DDA28020D9}" type="slidenum">
              <a:rPr lang="en-US" altLang="en-US" smtClean="0"/>
              <a:pPr>
                <a:spcBef>
                  <a:spcPct val="0"/>
                </a:spcBef>
              </a:pPr>
              <a:t>56</a:t>
            </a:fld>
            <a:endParaRPr lang="en-US" altLang="en-US"/>
          </a:p>
        </p:txBody>
      </p:sp>
      <p:sp>
        <p:nvSpPr>
          <p:cNvPr id="119811" name="Rectangle 2">
            <a:extLst>
              <a:ext uri="{FF2B5EF4-FFF2-40B4-BE49-F238E27FC236}">
                <a16:creationId xmlns:a16="http://schemas.microsoft.com/office/drawing/2014/main" id="{55FD2891-D29B-4FAB-8418-161DC3D673A9}"/>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6A91346E-A46D-4B18-9A25-2890EBF8D2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604DE229-F586-4D15-B371-F91DB9B468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5AF6187-63F6-4079-A47A-5F071EF644FB}" type="slidenum">
              <a:rPr lang="en-US" altLang="en-US" smtClean="0"/>
              <a:pPr>
                <a:spcBef>
                  <a:spcPct val="0"/>
                </a:spcBef>
              </a:pPr>
              <a:t>57</a:t>
            </a:fld>
            <a:endParaRPr lang="en-US" altLang="en-US"/>
          </a:p>
        </p:txBody>
      </p:sp>
      <p:sp>
        <p:nvSpPr>
          <p:cNvPr id="121859" name="Rectangle 2">
            <a:extLst>
              <a:ext uri="{FF2B5EF4-FFF2-40B4-BE49-F238E27FC236}">
                <a16:creationId xmlns:a16="http://schemas.microsoft.com/office/drawing/2014/main" id="{28DC9167-3F12-421E-A7B0-97F77648B854}"/>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A3173EC8-9C6F-48D8-AB65-1E2936292C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difficulty that people experience when trying to gain and maintain employment that pays a family-sustaining wage is a significant limitation of our society's ability to build pathways toward prosperity. Career-focused job skills training and financial services are critical pieces to people gaining financial stability.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https://mn.gov/deed/data/data-tools/col/</a:t>
            </a:r>
            <a:r>
              <a:rPr lang="en-US" altLang="en-US" dirty="0">
                <a:solidFill>
                  <a:srgbClr val="00385F"/>
                </a:solidFill>
              </a:rPr>
              <a:t>) </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BAD633E2-B7AA-4ABC-815D-C106DD2074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36615-2CA6-4A2C-AABC-72FE41303D32}" type="slidenum">
              <a:rPr lang="en-US" altLang="en-US" smtClean="0"/>
              <a:pPr>
                <a:spcBef>
                  <a:spcPct val="0"/>
                </a:spcBef>
              </a:pPr>
              <a:t>58</a:t>
            </a:fld>
            <a:endParaRPr lang="en-US" altLang="en-US"/>
          </a:p>
        </p:txBody>
      </p:sp>
      <p:sp>
        <p:nvSpPr>
          <p:cNvPr id="123907" name="Rectangle 2">
            <a:extLst>
              <a:ext uri="{FF2B5EF4-FFF2-40B4-BE49-F238E27FC236}">
                <a16:creationId xmlns:a16="http://schemas.microsoft.com/office/drawing/2014/main" id="{B26142EE-C7E8-4D50-B3A1-F503A5BD5A32}"/>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629E2E13-967C-4C33-977D-A6ED09792E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1CABAFC0-9917-4272-B568-433D246D45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918236-6D4D-4B51-A3D3-00D2C4287C5C}" type="slidenum">
              <a:rPr lang="en-US" altLang="en-US" smtClean="0"/>
              <a:pPr>
                <a:spcBef>
                  <a:spcPct val="0"/>
                </a:spcBef>
              </a:pPr>
              <a:t>59</a:t>
            </a:fld>
            <a:endParaRPr lang="en-US" altLang="en-US"/>
          </a:p>
        </p:txBody>
      </p:sp>
      <p:sp>
        <p:nvSpPr>
          <p:cNvPr id="125955" name="Rectangle 2">
            <a:extLst>
              <a:ext uri="{FF2B5EF4-FFF2-40B4-BE49-F238E27FC236}">
                <a16:creationId xmlns:a16="http://schemas.microsoft.com/office/drawing/2014/main" id="{20FCCAFE-A9B2-4F19-A1FF-CF4B340A280E}"/>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1939F44F-10B9-417B-BD65-140E830076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By 2024, Minnesota is projected to have 400,000 unfilled jobs. 63% of those jobs will require at least some education beyond high school, yet there’s a wide gap in training to fill those positions. </a:t>
            </a:r>
            <a:r>
              <a:rPr lang="en-US" altLang="en-US"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https://www.mncompass.org/_pdfs/compass-points-2017.pdf</a:t>
            </a:r>
            <a:r>
              <a:rPr lang="en-US" altLang="en-US" dirty="0">
                <a:solidFill>
                  <a:srgbClr val="00385F"/>
                </a:solidFill>
              </a:rPr>
              <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D12CB141-5B2A-4A37-9FCA-85D918713D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6C5A010-A8AD-4449-AE5C-EE9C4BC58C85}" type="slidenum">
              <a:rPr lang="en-US" altLang="en-US" smtClean="0"/>
              <a:pPr>
                <a:spcBef>
                  <a:spcPct val="0"/>
                </a:spcBef>
              </a:pPr>
              <a:t>6</a:t>
            </a:fld>
            <a:endParaRPr lang="en-US" altLang="en-US"/>
          </a:p>
        </p:txBody>
      </p:sp>
      <p:sp>
        <p:nvSpPr>
          <p:cNvPr id="17411" name="Rectangle 2">
            <a:extLst>
              <a:ext uri="{FF2B5EF4-FFF2-40B4-BE49-F238E27FC236}">
                <a16:creationId xmlns:a16="http://schemas.microsoft.com/office/drawing/2014/main" id="{A89D4466-730C-44D9-AA52-2A272BB50583}"/>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D8361E0-6A61-4E48-8838-BD535CA3F5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D67A0F30-C467-4222-B384-0057129D70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D294596-788E-4003-BB60-C2C206AA5E90}" type="slidenum">
              <a:rPr lang="en-US" altLang="en-US" smtClean="0"/>
              <a:pPr>
                <a:spcBef>
                  <a:spcPct val="0"/>
                </a:spcBef>
              </a:pPr>
              <a:t>60</a:t>
            </a:fld>
            <a:endParaRPr lang="en-US" altLang="en-US"/>
          </a:p>
        </p:txBody>
      </p:sp>
      <p:sp>
        <p:nvSpPr>
          <p:cNvPr id="128003" name="Rectangle 2">
            <a:extLst>
              <a:ext uri="{FF2B5EF4-FFF2-40B4-BE49-F238E27FC236}">
                <a16:creationId xmlns:a16="http://schemas.microsoft.com/office/drawing/2014/main" id="{A4AFBB84-EFAA-44F6-B1A0-9B137BA691DC}"/>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CF3D1CB8-09AC-4E59-9350-47FCA4F0D1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8DA7C0CC-0F9B-4CA4-A3B4-69F496678D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B4C7327-5C81-4780-ACAA-E19DB3668BD0}" type="slidenum">
              <a:rPr lang="en-US" altLang="en-US" smtClean="0"/>
              <a:pPr>
                <a:spcBef>
                  <a:spcPct val="0"/>
                </a:spcBef>
              </a:pPr>
              <a:t>61</a:t>
            </a:fld>
            <a:endParaRPr lang="en-US" altLang="en-US"/>
          </a:p>
        </p:txBody>
      </p:sp>
      <p:sp>
        <p:nvSpPr>
          <p:cNvPr id="130051" name="Rectangle 2">
            <a:extLst>
              <a:ext uri="{FF2B5EF4-FFF2-40B4-BE49-F238E27FC236}">
                <a16:creationId xmlns:a16="http://schemas.microsoft.com/office/drawing/2014/main" id="{50BCD008-A87F-4FB2-AA01-7F85EAE85E6E}"/>
              </a:ext>
            </a:extLst>
          </p:cNvPr>
          <p:cNvSpPr>
            <a:spLocks noGrp="1" noRot="1" noChangeAspect="1" noChangeArrowheads="1" noTextEdit="1"/>
          </p:cNvSpPr>
          <p:nvPr>
            <p:ph type="sldImg"/>
          </p:nvPr>
        </p:nvSpPr>
        <p:spPr>
          <a:ln/>
        </p:spPr>
      </p:sp>
      <p:sp>
        <p:nvSpPr>
          <p:cNvPr id="130052" name="Rectangle 3">
            <a:extLst>
              <a:ext uri="{FF2B5EF4-FFF2-40B4-BE49-F238E27FC236}">
                <a16:creationId xmlns:a16="http://schemas.microsoft.com/office/drawing/2014/main" id="{26E80AE4-5312-4FC3-953C-B0E41E193B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According to a Brookings report for the 2016-17 period, Minneapolis-Saint Paul ranks among the “Worst Performing” of 100 metro areas for economic inclusion (88th) and for racial inclusion (92nd). GTCUW believes all adults deserve the opportunity to earn a family-sustaining wage and thrive, regardless of income, race, or zip code. </a:t>
            </a:r>
            <a:r>
              <a:rPr lang="en-US" altLang="en-US" u="sng" dirty="0">
                <a:solidFill>
                  <a:srgbClr val="00385F"/>
                </a:solidFill>
              </a:rPr>
              <a:t>(</a:t>
            </a:r>
            <a:r>
              <a:rPr lang="en-US" altLang="en-US" u="sng" dirty="0">
                <a:solidFill>
                  <a:srgbClr val="00385F"/>
                </a:solidFill>
                <a:hlinkClick r:id="rId3">
                  <a:extLst>
                    <a:ext uri="{A12FA001-AC4F-418D-AE19-62706E023703}">
                      <ahyp:hlinkClr xmlns:ahyp="http://schemas.microsoft.com/office/drawing/2018/hyperlinkcolor" val="tx"/>
                    </a:ext>
                  </a:extLst>
                </a:hlinkClick>
              </a:rPr>
              <a:t>https://www.brookings.edu/research/metro-monitor-2019-inclusion-remains-elusive-amid-widespread-metro-growth-and-rising-prosperity/</a:t>
            </a:r>
            <a:r>
              <a:rPr lang="en-US" altLang="en-US" dirty="0">
                <a:solidFill>
                  <a:srgbClr val="00385F"/>
                </a:solidFill>
              </a:rPr>
              <a:t>) </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9DF793F1-2763-42B5-929B-FE19CBD92A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60E00CD-CC44-44D2-B704-5A289F9F2FFC}" type="slidenum">
              <a:rPr lang="en-US" altLang="en-US" smtClean="0"/>
              <a:pPr>
                <a:spcBef>
                  <a:spcPct val="0"/>
                </a:spcBef>
              </a:pPr>
              <a:t>62</a:t>
            </a:fld>
            <a:endParaRPr lang="en-US" altLang="en-US"/>
          </a:p>
        </p:txBody>
      </p:sp>
      <p:sp>
        <p:nvSpPr>
          <p:cNvPr id="132099" name="Rectangle 2">
            <a:extLst>
              <a:ext uri="{FF2B5EF4-FFF2-40B4-BE49-F238E27FC236}">
                <a16:creationId xmlns:a16="http://schemas.microsoft.com/office/drawing/2014/main" id="{2CE21469-DB2F-4E3E-BD24-B86197BAB231}"/>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C4E37930-8BBC-4273-A29E-9D0478C456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99B68F36-3DAE-4DF7-BDC2-2F1A1F5014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40DD1A9-3A21-4697-AFD8-62E81949F478}" type="slidenum">
              <a:rPr lang="en-US" altLang="en-US" smtClean="0"/>
              <a:pPr>
                <a:spcBef>
                  <a:spcPct val="0"/>
                </a:spcBef>
              </a:pPr>
              <a:t>63</a:t>
            </a:fld>
            <a:endParaRPr lang="en-US" altLang="en-US"/>
          </a:p>
        </p:txBody>
      </p:sp>
      <p:sp>
        <p:nvSpPr>
          <p:cNvPr id="134147" name="Rectangle 2">
            <a:extLst>
              <a:ext uri="{FF2B5EF4-FFF2-40B4-BE49-F238E27FC236}">
                <a16:creationId xmlns:a16="http://schemas.microsoft.com/office/drawing/2014/main" id="{2A23B54C-8E6B-4DED-9C7D-2F428C9A4BC4}"/>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5C733986-B8D0-4AEA-A818-8EAE67B17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err="1">
                <a:solidFill>
                  <a:schemeClr val="tx1"/>
                </a:solidFill>
                <a:effectLst/>
                <a:latin typeface="Times New Roman" pitchFamily="18" charset="0"/>
                <a:ea typeface="+mn-ea"/>
                <a:cs typeface="+mn-cs"/>
              </a:rPr>
              <a:t>MSPWin</a:t>
            </a:r>
            <a:r>
              <a:rPr lang="en-US" sz="1200" kern="1200" dirty="0">
                <a:solidFill>
                  <a:schemeClr val="tx1"/>
                </a:solidFill>
                <a:effectLst/>
                <a:latin typeface="Times New Roman" pitchFamily="18" charset="0"/>
                <a:ea typeface="+mn-ea"/>
                <a:cs typeface="+mn-cs"/>
              </a:rPr>
              <a:t> supports data driven approaches to: Expand successful career pathways programs; Create standardized outcome reporting and evaluation; and Engage employers in workforce development. </a:t>
            </a:r>
            <a:endParaRPr lang="en-US" altLang="en-US" dirty="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DB6DC1F9-EF9A-43AB-B79F-DA87D046E4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C9BA5F-2305-4B33-BC88-29477E334786}" type="slidenum">
              <a:rPr lang="en-US" altLang="en-US" smtClean="0"/>
              <a:pPr>
                <a:spcBef>
                  <a:spcPct val="0"/>
                </a:spcBef>
              </a:pPr>
              <a:t>64</a:t>
            </a:fld>
            <a:endParaRPr lang="en-US" altLang="en-US"/>
          </a:p>
        </p:txBody>
      </p:sp>
      <p:sp>
        <p:nvSpPr>
          <p:cNvPr id="136195" name="Rectangle 2">
            <a:extLst>
              <a:ext uri="{FF2B5EF4-FFF2-40B4-BE49-F238E27FC236}">
                <a16:creationId xmlns:a16="http://schemas.microsoft.com/office/drawing/2014/main" id="{61B4C46E-8068-448F-982C-F43FA7549053}"/>
              </a:ext>
            </a:extLst>
          </p:cNvPr>
          <p:cNvSpPr>
            <a:spLocks noGrp="1" noRot="1" noChangeAspect="1" noChangeArrowheads="1" noTextEdit="1"/>
          </p:cNvSpPr>
          <p:nvPr>
            <p:ph type="sldImg"/>
          </p:nvPr>
        </p:nvSpPr>
        <p:spPr>
          <a:ln/>
        </p:spPr>
      </p:sp>
      <p:sp>
        <p:nvSpPr>
          <p:cNvPr id="136196" name="Rectangle 3">
            <a:extLst>
              <a:ext uri="{FF2B5EF4-FFF2-40B4-BE49-F238E27FC236}">
                <a16:creationId xmlns:a16="http://schemas.microsoft.com/office/drawing/2014/main" id="{188694A9-743A-4657-8197-857AA4DBBF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7127A046-BF7C-4021-92E1-A621CEA58B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D317AB-CC6F-4606-8A16-7ED8BF9043A7}" type="slidenum">
              <a:rPr lang="en-US" altLang="en-US" smtClean="0"/>
              <a:pPr>
                <a:spcBef>
                  <a:spcPct val="0"/>
                </a:spcBef>
              </a:pPr>
              <a:t>65</a:t>
            </a:fld>
            <a:endParaRPr lang="en-US" altLang="en-US"/>
          </a:p>
        </p:txBody>
      </p:sp>
      <p:sp>
        <p:nvSpPr>
          <p:cNvPr id="138243" name="Rectangle 2">
            <a:extLst>
              <a:ext uri="{FF2B5EF4-FFF2-40B4-BE49-F238E27FC236}">
                <a16:creationId xmlns:a16="http://schemas.microsoft.com/office/drawing/2014/main" id="{5B2BA354-E891-4835-8517-3B3DCBFA4BE3}"/>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682941AA-0786-48A6-99C1-D29B7E4A4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D475D8D6-7008-4172-84E5-96A23DCA7A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8824930-A1C7-499F-AC68-232ED5AF5084}" type="slidenum">
              <a:rPr lang="en-US" altLang="en-US" smtClean="0"/>
              <a:pPr>
                <a:spcBef>
                  <a:spcPct val="0"/>
                </a:spcBef>
              </a:pPr>
              <a:t>66</a:t>
            </a:fld>
            <a:endParaRPr lang="en-US" altLang="en-US"/>
          </a:p>
        </p:txBody>
      </p:sp>
      <p:sp>
        <p:nvSpPr>
          <p:cNvPr id="140291" name="Rectangle 2">
            <a:extLst>
              <a:ext uri="{FF2B5EF4-FFF2-40B4-BE49-F238E27FC236}">
                <a16:creationId xmlns:a16="http://schemas.microsoft.com/office/drawing/2014/main" id="{52ACABD5-81D6-4592-8BB4-382C67A517BD}"/>
              </a:ext>
            </a:extLst>
          </p:cNvPr>
          <p:cNvSpPr>
            <a:spLocks noGrp="1" noRot="1" noChangeAspect="1" noChangeArrowheads="1" noTextEdit="1"/>
          </p:cNvSpPr>
          <p:nvPr>
            <p:ph type="sldImg"/>
          </p:nvPr>
        </p:nvSpPr>
        <p:spPr>
          <a:ln/>
        </p:spPr>
      </p:sp>
      <p:sp>
        <p:nvSpPr>
          <p:cNvPr id="140292" name="Rectangle 3">
            <a:extLst>
              <a:ext uri="{FF2B5EF4-FFF2-40B4-BE49-F238E27FC236}">
                <a16:creationId xmlns:a16="http://schemas.microsoft.com/office/drawing/2014/main" id="{2A0970E4-FFAB-439B-B33E-7682FD8EBE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Our safety net strategies are designed to empower our neighbors to live healthy, prosperous lives. We take a holistic approach to help people move toward prosperity, by creating opportunities and removing barriers to better serve our communities across the 9-county region.</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FBD5E49F-9605-4FD3-A63D-3650BD7FF9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5409362-745B-46EB-A9D6-6FD40CAF7B94}" type="slidenum">
              <a:rPr lang="en-US" altLang="en-US" smtClean="0"/>
              <a:pPr>
                <a:spcBef>
                  <a:spcPct val="0"/>
                </a:spcBef>
              </a:pPr>
              <a:t>67</a:t>
            </a:fld>
            <a:endParaRPr lang="en-US" altLang="en-US"/>
          </a:p>
        </p:txBody>
      </p:sp>
      <p:sp>
        <p:nvSpPr>
          <p:cNvPr id="142339" name="Rectangle 2">
            <a:extLst>
              <a:ext uri="{FF2B5EF4-FFF2-40B4-BE49-F238E27FC236}">
                <a16:creationId xmlns:a16="http://schemas.microsoft.com/office/drawing/2014/main" id="{8F98FF48-77A2-4306-BBAA-7D7B533704C3}"/>
              </a:ext>
            </a:extLst>
          </p:cNvPr>
          <p:cNvSpPr>
            <a:spLocks noGrp="1" noRot="1" noChangeAspect="1" noChangeArrowheads="1" noTextEdit="1"/>
          </p:cNvSpPr>
          <p:nvPr>
            <p:ph type="sldImg"/>
          </p:nvPr>
        </p:nvSpPr>
        <p:spPr>
          <a:ln/>
        </p:spPr>
      </p:sp>
      <p:sp>
        <p:nvSpPr>
          <p:cNvPr id="142340" name="Rectangle 3">
            <a:extLst>
              <a:ext uri="{FF2B5EF4-FFF2-40B4-BE49-F238E27FC236}">
                <a16:creationId xmlns:a16="http://schemas.microsoft.com/office/drawing/2014/main" id="{FD4DCC63-C4AD-4C57-BC90-A08CCDE706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a16="http://schemas.microsoft.com/office/drawing/2014/main" id="{F78D3A91-7FC7-4EEE-BFE9-C90D0369C6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6B3C80-CE86-460A-B8C3-3AFFAFC15016}" type="slidenum">
              <a:rPr lang="en-US" altLang="en-US" smtClean="0"/>
              <a:pPr>
                <a:spcBef>
                  <a:spcPct val="0"/>
                </a:spcBef>
              </a:pPr>
              <a:t>68</a:t>
            </a:fld>
            <a:endParaRPr lang="en-US" altLang="en-US"/>
          </a:p>
        </p:txBody>
      </p:sp>
      <p:sp>
        <p:nvSpPr>
          <p:cNvPr id="144387" name="Rectangle 2">
            <a:extLst>
              <a:ext uri="{FF2B5EF4-FFF2-40B4-BE49-F238E27FC236}">
                <a16:creationId xmlns:a16="http://schemas.microsoft.com/office/drawing/2014/main" id="{522189A4-23BA-4996-B71C-10D15F004D4A}"/>
              </a:ext>
            </a:extLst>
          </p:cNvPr>
          <p:cNvSpPr>
            <a:spLocks noGrp="1" noRot="1" noChangeAspect="1" noChangeArrowheads="1" noTextEdit="1"/>
          </p:cNvSpPr>
          <p:nvPr>
            <p:ph type="sldImg"/>
          </p:nvPr>
        </p:nvSpPr>
        <p:spPr>
          <a:ln/>
        </p:spPr>
      </p:sp>
      <p:sp>
        <p:nvSpPr>
          <p:cNvPr id="144388" name="Rectangle 3">
            <a:extLst>
              <a:ext uri="{FF2B5EF4-FFF2-40B4-BE49-F238E27FC236}">
                <a16:creationId xmlns:a16="http://schemas.microsoft.com/office/drawing/2014/main" id="{2CFAD37D-E929-48AB-87F7-2FEA40F27B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211 is a </a:t>
            </a:r>
            <a:r>
              <a:rPr lang="en-US" altLang="en-US" b="1" dirty="0"/>
              <a:t>free and confidential</a:t>
            </a:r>
            <a:r>
              <a:rPr lang="en-US" altLang="en-US" dirty="0"/>
              <a:t> service that</a:t>
            </a:r>
            <a:r>
              <a:rPr lang="en-US" sz="1200" kern="1200" dirty="0">
                <a:solidFill>
                  <a:schemeClr val="tx1"/>
                </a:solidFill>
                <a:effectLst/>
                <a:latin typeface="Times New Roman" pitchFamily="18" charset="0"/>
                <a:ea typeface="+mn-ea"/>
                <a:cs typeface="+mn-cs"/>
              </a:rPr>
              <a:t> connects people in need to resources such as housing, food, and more – available 24 hours a day, seven days a week. You can contact 2-1-1 by phone, text or web chat. </a:t>
            </a:r>
            <a:endParaRPr lang="en-US" altLang="en-US" dirty="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A61CB47D-3C9B-4C55-BBB6-11D8C0E27E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168A1E-7E15-4DF9-9271-57CA4AAE3356}" type="slidenum">
              <a:rPr lang="en-US" altLang="en-US" smtClean="0"/>
              <a:pPr>
                <a:spcBef>
                  <a:spcPct val="0"/>
                </a:spcBef>
              </a:pPr>
              <a:t>69</a:t>
            </a:fld>
            <a:endParaRPr lang="en-US" altLang="en-US"/>
          </a:p>
        </p:txBody>
      </p:sp>
      <p:sp>
        <p:nvSpPr>
          <p:cNvPr id="146435" name="Rectangle 2">
            <a:extLst>
              <a:ext uri="{FF2B5EF4-FFF2-40B4-BE49-F238E27FC236}">
                <a16:creationId xmlns:a16="http://schemas.microsoft.com/office/drawing/2014/main" id="{F850535C-D21E-4144-8518-3CF117B6A899}"/>
              </a:ext>
            </a:extLst>
          </p:cNvPr>
          <p:cNvSpPr>
            <a:spLocks noGrp="1" noRot="1" noChangeAspect="1" noChangeArrowheads="1" noTextEdit="1"/>
          </p:cNvSpPr>
          <p:nvPr>
            <p:ph type="sldImg"/>
          </p:nvPr>
        </p:nvSpPr>
        <p:spPr>
          <a:ln/>
        </p:spPr>
      </p:sp>
      <p:sp>
        <p:nvSpPr>
          <p:cNvPr id="146436" name="Rectangle 3">
            <a:extLst>
              <a:ext uri="{FF2B5EF4-FFF2-40B4-BE49-F238E27FC236}">
                <a16:creationId xmlns:a16="http://schemas.microsoft.com/office/drawing/2014/main" id="{8E45884B-DC9D-41F5-B0DF-D14FAE385E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FACFCE35-5950-4739-8B28-D2D7E9EAFB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479AED3-8C8B-4308-9A83-9F241516ADA9}" type="slidenum">
              <a:rPr lang="en-US" altLang="en-US" smtClean="0"/>
              <a:pPr>
                <a:spcBef>
                  <a:spcPct val="0"/>
                </a:spcBef>
              </a:pPr>
              <a:t>7</a:t>
            </a:fld>
            <a:endParaRPr lang="en-US" altLang="en-US"/>
          </a:p>
        </p:txBody>
      </p:sp>
      <p:sp>
        <p:nvSpPr>
          <p:cNvPr id="19459" name="Rectangle 2">
            <a:extLst>
              <a:ext uri="{FF2B5EF4-FFF2-40B4-BE49-F238E27FC236}">
                <a16:creationId xmlns:a16="http://schemas.microsoft.com/office/drawing/2014/main" id="{BF8D1585-5D37-4014-896D-24FBF1624CD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6E8D0EED-6275-4EA5-99E6-800FAF5A7C9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26ABFD54-94A5-4735-83BC-429A3A00E0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A63164-9921-471E-A418-CCC24D91F9E3}" type="slidenum">
              <a:rPr lang="en-US" altLang="en-US" smtClean="0"/>
              <a:pPr>
                <a:spcBef>
                  <a:spcPct val="0"/>
                </a:spcBef>
              </a:pPr>
              <a:t>70</a:t>
            </a:fld>
            <a:endParaRPr lang="en-US" altLang="en-US"/>
          </a:p>
        </p:txBody>
      </p:sp>
      <p:sp>
        <p:nvSpPr>
          <p:cNvPr id="148483" name="Rectangle 2">
            <a:extLst>
              <a:ext uri="{FF2B5EF4-FFF2-40B4-BE49-F238E27FC236}">
                <a16:creationId xmlns:a16="http://schemas.microsoft.com/office/drawing/2014/main" id="{6DCE4497-85CE-4E71-B690-3EF5AD02DECB}"/>
              </a:ext>
            </a:extLst>
          </p:cNvPr>
          <p:cNvSpPr>
            <a:spLocks noGrp="1" noRot="1" noChangeAspect="1" noChangeArrowheads="1" noTextEdit="1"/>
          </p:cNvSpPr>
          <p:nvPr>
            <p:ph type="sldImg"/>
          </p:nvPr>
        </p:nvSpPr>
        <p:spPr>
          <a:ln/>
        </p:spPr>
      </p:sp>
      <p:sp>
        <p:nvSpPr>
          <p:cNvPr id="148484" name="Rectangle 3">
            <a:extLst>
              <a:ext uri="{FF2B5EF4-FFF2-40B4-BE49-F238E27FC236}">
                <a16:creationId xmlns:a16="http://schemas.microsoft.com/office/drawing/2014/main" id="{2210AA7A-037B-43BC-90A5-15D48BBD80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D9CECECF-AA6D-4AD5-AC05-6E45BA714B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1D748F-D1D2-442D-BA61-EE54268B1569}" type="slidenum">
              <a:rPr lang="en-US" altLang="en-US" smtClean="0"/>
              <a:pPr>
                <a:spcBef>
                  <a:spcPct val="0"/>
                </a:spcBef>
              </a:pPr>
              <a:t>71</a:t>
            </a:fld>
            <a:endParaRPr lang="en-US" altLang="en-US"/>
          </a:p>
        </p:txBody>
      </p:sp>
      <p:sp>
        <p:nvSpPr>
          <p:cNvPr id="150531" name="Rectangle 2">
            <a:extLst>
              <a:ext uri="{FF2B5EF4-FFF2-40B4-BE49-F238E27FC236}">
                <a16:creationId xmlns:a16="http://schemas.microsoft.com/office/drawing/2014/main" id="{10A389E7-FE95-4C2B-A18A-58070007C4A9}"/>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5F5DD8C7-4302-4EE9-BC5A-FEFF9457EE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6603D71C-B691-49BA-B7EE-D646C87D3C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8DE04DC-FE5A-4BDF-9B61-CF5E6BB86A14}" type="slidenum">
              <a:rPr lang="en-US" altLang="en-US" smtClean="0"/>
              <a:pPr>
                <a:spcBef>
                  <a:spcPct val="0"/>
                </a:spcBef>
              </a:pPr>
              <a:t>72</a:t>
            </a:fld>
            <a:endParaRPr lang="en-US" altLang="en-US"/>
          </a:p>
        </p:txBody>
      </p:sp>
      <p:sp>
        <p:nvSpPr>
          <p:cNvPr id="152579" name="Rectangle 2">
            <a:extLst>
              <a:ext uri="{FF2B5EF4-FFF2-40B4-BE49-F238E27FC236}">
                <a16:creationId xmlns:a16="http://schemas.microsoft.com/office/drawing/2014/main" id="{D2505B54-8208-4B88-85EB-E1CDC3BD1CCF}"/>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AAADB0A0-A565-46D7-AB9B-381DDA6AAE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32AED3DA-FF68-4C76-A46F-59A12DC17E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64F594-0C24-4A5B-B709-7D21D07C1172}" type="slidenum">
              <a:rPr lang="en-US" altLang="en-US" smtClean="0"/>
              <a:pPr>
                <a:spcBef>
                  <a:spcPct val="0"/>
                </a:spcBef>
              </a:pPr>
              <a:t>73</a:t>
            </a:fld>
            <a:endParaRPr lang="en-US" altLang="en-US"/>
          </a:p>
        </p:txBody>
      </p:sp>
      <p:sp>
        <p:nvSpPr>
          <p:cNvPr id="154627" name="Rectangle 2">
            <a:extLst>
              <a:ext uri="{FF2B5EF4-FFF2-40B4-BE49-F238E27FC236}">
                <a16:creationId xmlns:a16="http://schemas.microsoft.com/office/drawing/2014/main" id="{40D6922A-10EF-4745-9544-8AA5C138F73A}"/>
              </a:ext>
            </a:extLst>
          </p:cNvPr>
          <p:cNvSpPr>
            <a:spLocks noGrp="1" noRot="1" noChangeAspect="1" noChangeArrowheads="1" noTextEdit="1"/>
          </p:cNvSpPr>
          <p:nvPr>
            <p:ph type="sldImg"/>
          </p:nvPr>
        </p:nvSpPr>
        <p:spPr>
          <a:ln/>
        </p:spPr>
      </p:sp>
      <p:sp>
        <p:nvSpPr>
          <p:cNvPr id="154628" name="Rectangle 3">
            <a:extLst>
              <a:ext uri="{FF2B5EF4-FFF2-40B4-BE49-F238E27FC236}">
                <a16:creationId xmlns:a16="http://schemas.microsoft.com/office/drawing/2014/main" id="{11871D52-370A-4C4F-9C11-4C55663AB7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2CC6EF9F-14B3-4428-86EC-7C1966352F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D9FD1D-594D-4CE7-8913-738C80156B73}" type="slidenum">
              <a:rPr lang="en-US" altLang="en-US" smtClean="0"/>
              <a:pPr>
                <a:spcBef>
                  <a:spcPct val="0"/>
                </a:spcBef>
              </a:pPr>
              <a:t>74</a:t>
            </a:fld>
            <a:endParaRPr lang="en-US" altLang="en-US"/>
          </a:p>
        </p:txBody>
      </p:sp>
      <p:sp>
        <p:nvSpPr>
          <p:cNvPr id="156675" name="Rectangle 2">
            <a:extLst>
              <a:ext uri="{FF2B5EF4-FFF2-40B4-BE49-F238E27FC236}">
                <a16:creationId xmlns:a16="http://schemas.microsoft.com/office/drawing/2014/main" id="{7D4A0612-3A39-4D35-BA55-263E52F20169}"/>
              </a:ext>
            </a:extLst>
          </p:cNvPr>
          <p:cNvSpPr>
            <a:spLocks noGrp="1" noRot="1" noChangeAspect="1" noChangeArrowheads="1" noTextEdit="1"/>
          </p:cNvSpPr>
          <p:nvPr>
            <p:ph type="sldImg"/>
          </p:nvPr>
        </p:nvSpPr>
        <p:spPr>
          <a:ln/>
        </p:spPr>
      </p:sp>
      <p:sp>
        <p:nvSpPr>
          <p:cNvPr id="156676" name="Rectangle 3">
            <a:extLst>
              <a:ext uri="{FF2B5EF4-FFF2-40B4-BE49-F238E27FC236}">
                <a16:creationId xmlns:a16="http://schemas.microsoft.com/office/drawing/2014/main" id="{91BA2E8D-CD18-4AD9-9874-8F8C44C016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GTCUW has three different Giving Communities that individuals can join in order to have a more tailored impact. Arise Project focuses on LGBTQ Youth Homelessness, Women United supports organizations working on Early Childhood Education and Women’s Financial Empowerment, and Emerging Leaders has collectively raised millions for United Way’s Community Impact Fund. </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id="{F902608B-F280-4CB7-92D3-7B319BF841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9503DEA-49F5-4E4F-8EB3-744511A8F65A}" type="slidenum">
              <a:rPr lang="en-US" altLang="en-US" smtClean="0"/>
              <a:pPr>
                <a:spcBef>
                  <a:spcPct val="0"/>
                </a:spcBef>
              </a:pPr>
              <a:t>75</a:t>
            </a:fld>
            <a:endParaRPr lang="en-US" altLang="en-US"/>
          </a:p>
        </p:txBody>
      </p:sp>
      <p:sp>
        <p:nvSpPr>
          <p:cNvPr id="158723" name="Rectangle 2">
            <a:extLst>
              <a:ext uri="{FF2B5EF4-FFF2-40B4-BE49-F238E27FC236}">
                <a16:creationId xmlns:a16="http://schemas.microsoft.com/office/drawing/2014/main" id="{31C3FCBC-7AF9-4CD6-85DA-8E48835034BF}"/>
              </a:ext>
            </a:extLst>
          </p:cNvPr>
          <p:cNvSpPr>
            <a:spLocks noGrp="1" noRot="1" noChangeAspect="1" noChangeArrowheads="1" noTextEdit="1"/>
          </p:cNvSpPr>
          <p:nvPr>
            <p:ph type="sldImg"/>
          </p:nvPr>
        </p:nvSpPr>
        <p:spPr>
          <a:ln/>
        </p:spPr>
      </p:sp>
      <p:sp>
        <p:nvSpPr>
          <p:cNvPr id="158724" name="Rectangle 3">
            <a:extLst>
              <a:ext uri="{FF2B5EF4-FFF2-40B4-BE49-F238E27FC236}">
                <a16:creationId xmlns:a16="http://schemas.microsoft.com/office/drawing/2014/main" id="{86AAC77E-C163-4253-B679-E5982F0B06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a16="http://schemas.microsoft.com/office/drawing/2014/main" id="{D436490A-FC93-44CC-AEC1-2F7A47A5A0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174D89A-94F5-4AC2-A0FA-1A411F8C67AF}" type="slidenum">
              <a:rPr lang="en-US" altLang="en-US" smtClean="0"/>
              <a:pPr>
                <a:spcBef>
                  <a:spcPct val="0"/>
                </a:spcBef>
              </a:pPr>
              <a:t>76</a:t>
            </a:fld>
            <a:endParaRPr lang="en-US" altLang="en-US"/>
          </a:p>
        </p:txBody>
      </p:sp>
      <p:sp>
        <p:nvSpPr>
          <p:cNvPr id="160771" name="Rectangle 2">
            <a:extLst>
              <a:ext uri="{FF2B5EF4-FFF2-40B4-BE49-F238E27FC236}">
                <a16:creationId xmlns:a16="http://schemas.microsoft.com/office/drawing/2014/main" id="{0FE84CDB-9A12-43B4-B4C9-99F8501B0572}"/>
              </a:ext>
            </a:extLst>
          </p:cNvPr>
          <p:cNvSpPr>
            <a:spLocks noGrp="1" noRot="1" noChangeAspect="1" noChangeArrowheads="1" noTextEdit="1"/>
          </p:cNvSpPr>
          <p:nvPr>
            <p:ph type="sldImg"/>
          </p:nvPr>
        </p:nvSpPr>
        <p:spPr>
          <a:ln/>
        </p:spPr>
      </p:sp>
      <p:sp>
        <p:nvSpPr>
          <p:cNvPr id="160772" name="Rectangle 3">
            <a:extLst>
              <a:ext uri="{FF2B5EF4-FFF2-40B4-BE49-F238E27FC236}">
                <a16:creationId xmlns:a16="http://schemas.microsoft.com/office/drawing/2014/main" id="{DDE328E2-681E-4314-B668-05F9BF6840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8D3230B6-27C5-4878-8345-2C2DFBE726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87C3119-96C6-4D02-8606-1B36B8BA813B}" type="slidenum">
              <a:rPr lang="en-US" altLang="en-US" smtClean="0"/>
              <a:pPr>
                <a:spcBef>
                  <a:spcPct val="0"/>
                </a:spcBef>
              </a:pPr>
              <a:t>77</a:t>
            </a:fld>
            <a:endParaRPr lang="en-US" altLang="en-US"/>
          </a:p>
        </p:txBody>
      </p:sp>
      <p:sp>
        <p:nvSpPr>
          <p:cNvPr id="162819" name="Rectangle 2">
            <a:extLst>
              <a:ext uri="{FF2B5EF4-FFF2-40B4-BE49-F238E27FC236}">
                <a16:creationId xmlns:a16="http://schemas.microsoft.com/office/drawing/2014/main" id="{5040F811-7F67-40EE-9DE5-6DAE999BB422}"/>
              </a:ext>
            </a:extLst>
          </p:cNvPr>
          <p:cNvSpPr>
            <a:spLocks noGrp="1" noRot="1" noChangeAspect="1" noChangeArrowheads="1" noTextEdit="1"/>
          </p:cNvSpPr>
          <p:nvPr>
            <p:ph type="sldImg"/>
          </p:nvPr>
        </p:nvSpPr>
        <p:spPr>
          <a:ln/>
        </p:spPr>
      </p:sp>
      <p:sp>
        <p:nvSpPr>
          <p:cNvPr id="162820" name="Rectangle 3">
            <a:extLst>
              <a:ext uri="{FF2B5EF4-FFF2-40B4-BE49-F238E27FC236}">
                <a16:creationId xmlns:a16="http://schemas.microsoft.com/office/drawing/2014/main" id="{1C27B580-1F51-44C4-81AF-4E5F8A871E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9C0548A2-9032-41A4-A405-307546CB74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00058F1-9228-4FA2-8976-2DC96ECDB5C5}" type="slidenum">
              <a:rPr lang="en-US" altLang="en-US" smtClean="0"/>
              <a:pPr>
                <a:spcBef>
                  <a:spcPct val="0"/>
                </a:spcBef>
              </a:pPr>
              <a:t>78</a:t>
            </a:fld>
            <a:endParaRPr lang="en-US" altLang="en-US"/>
          </a:p>
        </p:txBody>
      </p:sp>
      <p:sp>
        <p:nvSpPr>
          <p:cNvPr id="164867" name="Rectangle 2">
            <a:extLst>
              <a:ext uri="{FF2B5EF4-FFF2-40B4-BE49-F238E27FC236}">
                <a16:creationId xmlns:a16="http://schemas.microsoft.com/office/drawing/2014/main" id="{84D5E8FC-71D1-4329-B6CA-88CFD46A5168}"/>
              </a:ext>
            </a:extLst>
          </p:cNvPr>
          <p:cNvSpPr>
            <a:spLocks noGrp="1" noRot="1" noChangeAspect="1" noChangeArrowheads="1" noTextEdit="1"/>
          </p:cNvSpPr>
          <p:nvPr>
            <p:ph type="sldImg"/>
          </p:nvPr>
        </p:nvSpPr>
        <p:spPr>
          <a:solidFill>
            <a:srgbClr val="FFFFFF"/>
          </a:solidFill>
          <a:ln/>
        </p:spPr>
      </p:sp>
      <p:sp>
        <p:nvSpPr>
          <p:cNvPr id="164868" name="Rectangle 3">
            <a:extLst>
              <a:ext uri="{FF2B5EF4-FFF2-40B4-BE49-F238E27FC236}">
                <a16:creationId xmlns:a16="http://schemas.microsoft.com/office/drawing/2014/main" id="{FA322A94-EB8B-4C43-954D-616BDE08E26E}"/>
              </a:ext>
            </a:extLst>
          </p:cNvPr>
          <p:cNvSpPr>
            <a:spLocks noGrp="1" noChangeArrowheads="1"/>
          </p:cNvSpPr>
          <p:nvPr>
            <p:ph type="body" idx="1"/>
          </p:nvPr>
        </p:nvSpPr>
        <p:spPr>
          <a:solidFill>
            <a:srgbClr val="FFFFFF"/>
          </a:solidFill>
          <a:ln>
            <a:solidFill>
              <a:srgbClr val="000000"/>
            </a:solidFill>
          </a:ln>
        </p:spPr>
        <p:txBody>
          <a:bodyPr/>
          <a:lstStyle/>
          <a:p>
            <a:pPr marL="227013" indent="-227013"/>
            <a:r>
              <a:rPr lang="en-US" altLang="en-US" dirty="0"/>
              <a:t>To Complete the Daily Double Sequence for Round One: </a:t>
            </a:r>
          </a:p>
          <a:p>
            <a:pPr marL="227013" indent="-227013"/>
            <a:endParaRPr lang="en-US" altLang="en-US" dirty="0"/>
          </a:p>
          <a:p>
            <a:pPr marL="227013" indent="-227013">
              <a:buFontTx/>
              <a:buAutoNum type="arabicPeriod"/>
            </a:pPr>
            <a:r>
              <a:rPr lang="en-US" altLang="en-US" dirty="0"/>
              <a:t>Click on any blue area on the slide that is currently displayed  </a:t>
            </a:r>
          </a:p>
          <a:p>
            <a:pPr marL="227013" indent="-227013">
              <a:buFontTx/>
              <a:buAutoNum type="arabicPeriod"/>
            </a:pPr>
            <a:r>
              <a:rPr lang="en-US" altLang="en-US" dirty="0"/>
              <a:t>Click on INSERT </a:t>
            </a:r>
            <a:r>
              <a:rPr lang="en-US" altLang="en-US" dirty="0">
                <a:sym typeface="Wingdings" panose="05000000000000000000" pitchFamily="2" charset="2"/>
              </a:rPr>
              <a:t> ACTION</a:t>
            </a:r>
          </a:p>
          <a:p>
            <a:pPr marL="227013" indent="-227013">
              <a:buFontTx/>
              <a:buAutoNum type="arabicPeriod"/>
            </a:pPr>
            <a:r>
              <a:rPr lang="en-US" altLang="en-US" dirty="0">
                <a:sym typeface="Wingdings" panose="05000000000000000000" pitchFamily="2" charset="2"/>
              </a:rPr>
              <a:t>The Action Settings Dialog Box will be displayed.  </a:t>
            </a:r>
            <a:br>
              <a:rPr lang="en-US" altLang="en-US" dirty="0">
                <a:sym typeface="Wingdings" panose="05000000000000000000" pitchFamily="2" charset="2"/>
              </a:rPr>
            </a:br>
            <a:r>
              <a:rPr lang="en-US" altLang="en-US" dirty="0">
                <a:sym typeface="Wingdings" panose="05000000000000000000" pitchFamily="2" charset="2"/>
              </a:rPr>
              <a:t>You will see that the HYPERLINK is currently set to “Slide 8”</a:t>
            </a:r>
            <a:endParaRPr lang="en-US" altLang="en-US" dirty="0"/>
          </a:p>
          <a:p>
            <a:pPr marL="227013" indent="-227013">
              <a:buFontTx/>
              <a:buAutoNum type="arabicPeriod"/>
            </a:pPr>
            <a:r>
              <a:rPr lang="en-US" altLang="en-US" dirty="0"/>
              <a:t>Change the HYPERLINK so that it is set to the slide number you made note of previously</a:t>
            </a:r>
          </a:p>
          <a:p>
            <a:pPr marL="227013" indent="-227013">
              <a:buFontTx/>
              <a:buAutoNum type="arabicPeriod"/>
            </a:pPr>
            <a:r>
              <a:rPr lang="en-US" altLang="en-US" dirty="0"/>
              <a:t>Click OK until the Action Settings Dialog Box disappears</a:t>
            </a:r>
          </a:p>
          <a:p>
            <a:pPr marL="227013" indent="-227013">
              <a:buFontTx/>
              <a:buAutoNum type="arabicPeriod"/>
            </a:pPr>
            <a:r>
              <a:rPr lang="en-US" altLang="en-US" dirty="0"/>
              <a:t>Save</a:t>
            </a:r>
          </a:p>
          <a:p>
            <a:pPr marL="227013" indent="-227013">
              <a:buFontTx/>
              <a:buAutoNum type="arabicPeriod"/>
            </a:pPr>
            <a:r>
              <a:rPr lang="en-US" altLang="en-US" dirty="0"/>
              <a:t>Return to Slide 8 and select View </a:t>
            </a:r>
            <a:r>
              <a:rPr lang="en-US" altLang="en-US" dirty="0">
                <a:sym typeface="Wingdings" panose="05000000000000000000" pitchFamily="2" charset="2"/>
              </a:rPr>
              <a:t> Slide Show. </a:t>
            </a:r>
          </a:p>
          <a:p>
            <a:pPr marL="227013" indent="-227013">
              <a:buFontTx/>
              <a:buAutoNum type="arabicPeriod"/>
            </a:pPr>
            <a:r>
              <a:rPr lang="en-US" altLang="en-US" dirty="0">
                <a:sym typeface="Wingdings" panose="05000000000000000000" pitchFamily="2" charset="2"/>
              </a:rPr>
              <a:t>Test your Daily Double button to make sure it works as you wish it to.</a:t>
            </a: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D72665A-0335-46F0-9631-3486FFCE4E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4B67AF3-91C9-4E0E-84CB-25FA5DF7604D}" type="slidenum">
              <a:rPr lang="en-US" altLang="en-US" smtClean="0"/>
              <a:pPr>
                <a:spcBef>
                  <a:spcPct val="0"/>
                </a:spcBef>
              </a:pPr>
              <a:t>8</a:t>
            </a:fld>
            <a:endParaRPr lang="en-US" altLang="en-US"/>
          </a:p>
        </p:txBody>
      </p:sp>
      <p:sp>
        <p:nvSpPr>
          <p:cNvPr id="21507" name="Rectangle 2">
            <a:extLst>
              <a:ext uri="{FF2B5EF4-FFF2-40B4-BE49-F238E27FC236}">
                <a16:creationId xmlns:a16="http://schemas.microsoft.com/office/drawing/2014/main" id="{1CDAA469-57C5-469E-B083-D1B289FCE31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E6CF3416-A837-48E1-A827-FC2F8B0DF0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013" indent="-227013"/>
            <a:r>
              <a:rPr lang="en-US" altLang="en-US" dirty="0"/>
              <a:t>Round One should contain one “Daily Double” question.  To insert the “Daily Double Screen”, follow these steps: </a:t>
            </a:r>
          </a:p>
          <a:p>
            <a:pPr marL="227013" indent="-227013"/>
            <a:endParaRPr lang="en-US" altLang="en-US" dirty="0"/>
          </a:p>
          <a:p>
            <a:pPr marL="227013" indent="-227013"/>
            <a:r>
              <a:rPr lang="en-US" altLang="en-US" dirty="0"/>
              <a:t>1.  Select the desired button on this slide by highlighting it.</a:t>
            </a:r>
          </a:p>
          <a:p>
            <a:pPr marL="227013" indent="-227013">
              <a:buFontTx/>
              <a:buAutoNum type="arabicPeriod" startAt="2"/>
            </a:pPr>
            <a:r>
              <a:rPr lang="en-US" altLang="en-US" dirty="0"/>
              <a:t> Click on INSERT </a:t>
            </a:r>
            <a:r>
              <a:rPr lang="en-US" altLang="en-US" dirty="0">
                <a:sym typeface="Wingdings" panose="05000000000000000000" pitchFamily="2" charset="2"/>
              </a:rPr>
              <a:t> ACTION </a:t>
            </a:r>
          </a:p>
          <a:p>
            <a:pPr marL="227013" indent="-227013">
              <a:buFontTx/>
              <a:buAutoNum type="arabicPeriod" startAt="2"/>
            </a:pPr>
            <a:r>
              <a:rPr lang="en-US" altLang="en-US" dirty="0">
                <a:sym typeface="Wingdings" panose="05000000000000000000" pitchFamily="2" charset="2"/>
              </a:rPr>
              <a:t>  Make a note of which slide the HYPERLINK is currently set to.</a:t>
            </a:r>
          </a:p>
          <a:p>
            <a:pPr marL="227013" indent="-227013">
              <a:buFontTx/>
              <a:buAutoNum type="arabicPeriod" startAt="4"/>
            </a:pPr>
            <a:r>
              <a:rPr lang="en-US" altLang="en-US" dirty="0">
                <a:sym typeface="Wingdings" panose="05000000000000000000" pitchFamily="2" charset="2"/>
              </a:rPr>
              <a:t>  In the “Action Settings” dialogue box, change the HYPERLINK to “Slide 78 (Daily Double Round 1)”.  </a:t>
            </a:r>
          </a:p>
          <a:p>
            <a:pPr marL="227013" indent="-227013">
              <a:buFontTx/>
              <a:buAutoNum type="arabicPeriod" startAt="4"/>
            </a:pPr>
            <a:r>
              <a:rPr lang="en-US" altLang="en-US" dirty="0">
                <a:sym typeface="Wingdings" panose="05000000000000000000" pitchFamily="2" charset="2"/>
              </a:rPr>
              <a:t>  Click OK</a:t>
            </a:r>
          </a:p>
          <a:p>
            <a:pPr marL="227013" indent="-227013"/>
            <a:r>
              <a:rPr lang="en-US" altLang="en-US" dirty="0">
                <a:sym typeface="Wingdings" panose="05000000000000000000" pitchFamily="2" charset="2"/>
              </a:rPr>
              <a:t>6.  Now go to Slide “Daily Double Round 1”  in this presentation, and follow the directions in the “Notes” section</a:t>
            </a: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954D142-69F9-47C1-B586-8F476A2172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1363" indent="-284163">
              <a:spcBef>
                <a:spcPct val="30000"/>
              </a:spcBef>
              <a:defRPr sz="1200">
                <a:solidFill>
                  <a:schemeClr val="tx1"/>
                </a:solidFill>
                <a:latin typeface="Times New Roman" panose="02020603050405020304" pitchFamily="18" charset="0"/>
              </a:defRPr>
            </a:lvl2pPr>
            <a:lvl3pPr marL="1141413" indent="-227013">
              <a:spcBef>
                <a:spcPct val="30000"/>
              </a:spcBef>
              <a:defRPr sz="1200">
                <a:solidFill>
                  <a:schemeClr val="tx1"/>
                </a:solidFill>
                <a:latin typeface="Times New Roman" panose="02020603050405020304" pitchFamily="18" charset="0"/>
              </a:defRPr>
            </a:lvl3pPr>
            <a:lvl4pPr marL="1598613" indent="-227013">
              <a:spcBef>
                <a:spcPct val="30000"/>
              </a:spcBef>
              <a:defRPr sz="1200">
                <a:solidFill>
                  <a:schemeClr val="tx1"/>
                </a:solidFill>
                <a:latin typeface="Times New Roman" panose="02020603050405020304" pitchFamily="18" charset="0"/>
              </a:defRPr>
            </a:lvl4pPr>
            <a:lvl5pPr marL="2055813" indent="-227013">
              <a:spcBef>
                <a:spcPct val="30000"/>
              </a:spcBef>
              <a:defRPr sz="1200">
                <a:solidFill>
                  <a:schemeClr val="tx1"/>
                </a:solidFill>
                <a:latin typeface="Times New Roman" panose="02020603050405020304" pitchFamily="18" charset="0"/>
              </a:defRPr>
            </a:lvl5pPr>
            <a:lvl6pPr marL="2513013" indent="-227013" eaLnBrk="0" fontAlgn="base" hangingPunct="0">
              <a:spcBef>
                <a:spcPct val="30000"/>
              </a:spcBef>
              <a:spcAft>
                <a:spcPct val="0"/>
              </a:spcAft>
              <a:defRPr sz="1200">
                <a:solidFill>
                  <a:schemeClr val="tx1"/>
                </a:solidFill>
                <a:latin typeface="Times New Roman" panose="02020603050405020304" pitchFamily="18" charset="0"/>
              </a:defRPr>
            </a:lvl6pPr>
            <a:lvl7pPr marL="2970213" indent="-227013" eaLnBrk="0" fontAlgn="base" hangingPunct="0">
              <a:spcBef>
                <a:spcPct val="30000"/>
              </a:spcBef>
              <a:spcAft>
                <a:spcPct val="0"/>
              </a:spcAft>
              <a:defRPr sz="1200">
                <a:solidFill>
                  <a:schemeClr val="tx1"/>
                </a:solidFill>
                <a:latin typeface="Times New Roman" panose="02020603050405020304" pitchFamily="18" charset="0"/>
              </a:defRPr>
            </a:lvl7pPr>
            <a:lvl8pPr marL="3427413" indent="-227013" eaLnBrk="0" fontAlgn="base" hangingPunct="0">
              <a:spcBef>
                <a:spcPct val="30000"/>
              </a:spcBef>
              <a:spcAft>
                <a:spcPct val="0"/>
              </a:spcAft>
              <a:defRPr sz="1200">
                <a:solidFill>
                  <a:schemeClr val="tx1"/>
                </a:solidFill>
                <a:latin typeface="Times New Roman" panose="02020603050405020304" pitchFamily="18" charset="0"/>
              </a:defRPr>
            </a:lvl8pPr>
            <a:lvl9pPr marL="3884613" indent="-2270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DF16AD0-ED48-410F-9F00-6D4B577A9AE8}" type="slidenum">
              <a:rPr lang="en-US" altLang="en-US" smtClean="0"/>
              <a:pPr>
                <a:spcBef>
                  <a:spcPct val="0"/>
                </a:spcBef>
              </a:pPr>
              <a:t>9</a:t>
            </a:fld>
            <a:endParaRPr lang="en-US" altLang="en-US"/>
          </a:p>
        </p:txBody>
      </p:sp>
      <p:sp>
        <p:nvSpPr>
          <p:cNvPr id="23555" name="Rectangle 2">
            <a:extLst>
              <a:ext uri="{FF2B5EF4-FFF2-40B4-BE49-F238E27FC236}">
                <a16:creationId xmlns:a16="http://schemas.microsoft.com/office/drawing/2014/main" id="{38D8B839-20EB-4AEA-8181-49B8AFCCEB93}"/>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282F84A6-31DF-4599-8299-CA652DD4C3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BC588C-B9A0-46BA-9410-FDE3EB002832}" type="slidenum">
              <a:rPr lang="en-US" altLang="en-US" smtClean="0"/>
              <a:pPr>
                <a:defRPr/>
              </a:pPr>
              <a:t>‹#›</a:t>
            </a:fld>
            <a:endParaRPr lang="en-US" altLang="en-US"/>
          </a:p>
        </p:txBody>
      </p:sp>
    </p:spTree>
    <p:extLst>
      <p:ext uri="{BB962C8B-B14F-4D97-AF65-F5344CB8AC3E}">
        <p14:creationId xmlns:p14="http://schemas.microsoft.com/office/powerpoint/2010/main" val="100877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90972DF-43B2-458E-B154-791C81562D17}" type="slidenum">
              <a:rPr lang="en-US" altLang="en-US" smtClean="0"/>
              <a:pPr>
                <a:defRPr/>
              </a:pPr>
              <a:t>‹#›</a:t>
            </a:fld>
            <a:endParaRPr lang="en-US" altLang="en-US"/>
          </a:p>
        </p:txBody>
      </p:sp>
    </p:spTree>
    <p:extLst>
      <p:ext uri="{BB962C8B-B14F-4D97-AF65-F5344CB8AC3E}">
        <p14:creationId xmlns:p14="http://schemas.microsoft.com/office/powerpoint/2010/main" val="61990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FE76787-D0DC-44DB-BE76-B4640850248A}" type="slidenum">
              <a:rPr lang="en-US" altLang="en-US" smtClean="0"/>
              <a:pPr>
                <a:defRPr/>
              </a:pPr>
              <a:t>‹#›</a:t>
            </a:fld>
            <a:endParaRPr lang="en-US" altLang="en-US"/>
          </a:p>
        </p:txBody>
      </p:sp>
    </p:spTree>
    <p:extLst>
      <p:ext uri="{BB962C8B-B14F-4D97-AF65-F5344CB8AC3E}">
        <p14:creationId xmlns:p14="http://schemas.microsoft.com/office/powerpoint/2010/main" val="2303641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estion">
    <p:spTree>
      <p:nvGrpSpPr>
        <p:cNvPr id="1" name=""/>
        <p:cNvGrpSpPr/>
        <p:nvPr/>
      </p:nvGrpSpPr>
      <p:grpSpPr>
        <a:xfrm>
          <a:off x="0" y="0"/>
          <a:ext cx="0" cy="0"/>
          <a:chOff x="0" y="0"/>
          <a:chExt cx="0" cy="0"/>
        </a:xfrm>
      </p:grpSpPr>
      <p:sp>
        <p:nvSpPr>
          <p:cNvPr id="3" name="Action Button: Forward or Next 7">
            <a:hlinkClick r:id="" action="ppaction://hlinkshowjump?jump=nextslide" highlightClick="1"/>
            <a:extLst>
              <a:ext uri="{FF2B5EF4-FFF2-40B4-BE49-F238E27FC236}">
                <a16:creationId xmlns:a16="http://schemas.microsoft.com/office/drawing/2014/main" id="{628F2167-32F0-4565-9B6F-4C7FEAF5CDBA}"/>
              </a:ext>
            </a:extLst>
          </p:cNvPr>
          <p:cNvSpPr>
            <a:spLocks noChangeArrowheads="1"/>
          </p:cNvSpPr>
          <p:nvPr userDrawn="1"/>
        </p:nvSpPr>
        <p:spPr bwMode="auto">
          <a:xfrm>
            <a:off x="8534400" y="6324600"/>
            <a:ext cx="152400" cy="152400"/>
          </a:xfrm>
          <a:prstGeom prst="actionButtonForwardNext">
            <a:avLst/>
          </a:prstGeom>
          <a:solidFill>
            <a:schemeClr val="accent1"/>
          </a:solidFill>
          <a:ln w="9525" algn="ctr">
            <a:solidFill>
              <a:schemeClr val="tx1"/>
            </a:solidFill>
            <a:round/>
            <a:headEnd/>
            <a:tailEnd/>
          </a:ln>
        </p:spPr>
        <p:txBody>
          <a:bodyPr/>
          <a:lstStyle>
            <a:lvl1pPr eaLnBrk="0" hangingPunct="0">
              <a:defRPr sz="4400">
                <a:solidFill>
                  <a:srgbClr val="005FBE"/>
                </a:solidFill>
                <a:latin typeface="Times New Roman" pitchFamily="18" charset="0"/>
              </a:defRPr>
            </a:lvl1pPr>
            <a:lvl2pPr marL="742950" indent="-285750" eaLnBrk="0" hangingPunct="0">
              <a:defRPr sz="4400">
                <a:solidFill>
                  <a:srgbClr val="005FBE"/>
                </a:solidFill>
                <a:latin typeface="Times New Roman" pitchFamily="18" charset="0"/>
              </a:defRPr>
            </a:lvl2pPr>
            <a:lvl3pPr marL="1143000" indent="-228600" eaLnBrk="0" hangingPunct="0">
              <a:defRPr sz="4400">
                <a:solidFill>
                  <a:srgbClr val="005FBE"/>
                </a:solidFill>
                <a:latin typeface="Times New Roman" pitchFamily="18" charset="0"/>
              </a:defRPr>
            </a:lvl3pPr>
            <a:lvl4pPr marL="1600200" indent="-228600" eaLnBrk="0" hangingPunct="0">
              <a:defRPr sz="4400">
                <a:solidFill>
                  <a:srgbClr val="005FBE"/>
                </a:solidFill>
                <a:latin typeface="Times New Roman" pitchFamily="18" charset="0"/>
              </a:defRPr>
            </a:lvl4pPr>
            <a:lvl5pPr marL="2057400" indent="-228600" eaLnBrk="0" hangingPunct="0">
              <a:defRPr sz="4400">
                <a:solidFill>
                  <a:srgbClr val="005FBE"/>
                </a:solidFill>
                <a:latin typeface="Times New Roman" pitchFamily="18" charset="0"/>
              </a:defRPr>
            </a:lvl5pPr>
            <a:lvl6pPr marL="2514600" indent="-228600" eaLnBrk="0" fontAlgn="base" hangingPunct="0">
              <a:spcBef>
                <a:spcPct val="0"/>
              </a:spcBef>
              <a:spcAft>
                <a:spcPct val="0"/>
              </a:spcAft>
              <a:defRPr sz="4400">
                <a:solidFill>
                  <a:srgbClr val="005FBE"/>
                </a:solidFill>
                <a:latin typeface="Times New Roman" pitchFamily="18" charset="0"/>
              </a:defRPr>
            </a:lvl6pPr>
            <a:lvl7pPr marL="2971800" indent="-228600" eaLnBrk="0" fontAlgn="base" hangingPunct="0">
              <a:spcBef>
                <a:spcPct val="0"/>
              </a:spcBef>
              <a:spcAft>
                <a:spcPct val="0"/>
              </a:spcAft>
              <a:defRPr sz="4400">
                <a:solidFill>
                  <a:srgbClr val="005FBE"/>
                </a:solidFill>
                <a:latin typeface="Times New Roman" pitchFamily="18" charset="0"/>
              </a:defRPr>
            </a:lvl7pPr>
            <a:lvl8pPr marL="3429000" indent="-228600" eaLnBrk="0" fontAlgn="base" hangingPunct="0">
              <a:spcBef>
                <a:spcPct val="0"/>
              </a:spcBef>
              <a:spcAft>
                <a:spcPct val="0"/>
              </a:spcAft>
              <a:defRPr sz="4400">
                <a:solidFill>
                  <a:srgbClr val="005FBE"/>
                </a:solidFill>
                <a:latin typeface="Times New Roman" pitchFamily="18" charset="0"/>
              </a:defRPr>
            </a:lvl8pPr>
            <a:lvl9pPr marL="3886200" indent="-228600" eaLnBrk="0" fontAlgn="base" hangingPunct="0">
              <a:spcBef>
                <a:spcPct val="0"/>
              </a:spcBef>
              <a:spcAft>
                <a:spcPct val="0"/>
              </a:spcAft>
              <a:defRPr sz="4400">
                <a:solidFill>
                  <a:srgbClr val="005FBE"/>
                </a:solidFill>
                <a:latin typeface="Times New Roman" pitchFamily="18" charset="0"/>
              </a:defRPr>
            </a:lvl9pPr>
          </a:lstStyle>
          <a:p>
            <a:pPr>
              <a:defRPr/>
            </a:pPr>
            <a:endParaRPr lang="en-US" altLang="en-US"/>
          </a:p>
        </p:txBody>
      </p:sp>
      <p:sp>
        <p:nvSpPr>
          <p:cNvPr id="2" name="Title 1"/>
          <p:cNvSpPr>
            <a:spLocks noGrp="1"/>
          </p:cNvSpPr>
          <p:nvPr>
            <p:ph type="title"/>
          </p:nvPr>
        </p:nvSpPr>
        <p:spPr>
          <a:xfrm>
            <a:off x="685800" y="2743200"/>
            <a:ext cx="7772400" cy="1143000"/>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Rectangle 4">
            <a:extLst>
              <a:ext uri="{FF2B5EF4-FFF2-40B4-BE49-F238E27FC236}">
                <a16:creationId xmlns:a16="http://schemas.microsoft.com/office/drawing/2014/main" id="{D1EF163F-60DC-412C-93DC-5666EE536876}"/>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AF25A0-1B37-4C95-A7CE-DDF69649899A}"/>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215150F-7190-42D0-9EEC-7A3E1E178EAC}"/>
              </a:ext>
            </a:extLst>
          </p:cNvPr>
          <p:cNvSpPr>
            <a:spLocks noGrp="1" noChangeArrowheads="1"/>
          </p:cNvSpPr>
          <p:nvPr>
            <p:ph type="sldNum" sz="quarter" idx="12"/>
          </p:nvPr>
        </p:nvSpPr>
        <p:spPr/>
        <p:txBody>
          <a:bodyPr/>
          <a:lstStyle>
            <a:lvl1pPr>
              <a:defRPr/>
            </a:lvl1pPr>
          </a:lstStyle>
          <a:p>
            <a:pPr>
              <a:defRPr/>
            </a:pPr>
            <a:fld id="{D250FEB7-2919-49C1-A6E2-6FEA755B2806}" type="slidenum">
              <a:rPr lang="en-US" altLang="en-US"/>
              <a:pPr>
                <a:defRPr/>
              </a:pPr>
              <a:t>‹#›</a:t>
            </a:fld>
            <a:endParaRPr lang="en-US" altLang="en-US"/>
          </a:p>
        </p:txBody>
      </p:sp>
    </p:spTree>
    <p:extLst>
      <p:ext uri="{BB962C8B-B14F-4D97-AF65-F5344CB8AC3E}">
        <p14:creationId xmlns:p14="http://schemas.microsoft.com/office/powerpoint/2010/main" val="2112236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swer">
    <p:spTree>
      <p:nvGrpSpPr>
        <p:cNvPr id="1" name=""/>
        <p:cNvGrpSpPr/>
        <p:nvPr/>
      </p:nvGrpSpPr>
      <p:grpSpPr>
        <a:xfrm>
          <a:off x="0" y="0"/>
          <a:ext cx="0" cy="0"/>
          <a:chOff x="0" y="0"/>
          <a:chExt cx="0" cy="0"/>
        </a:xfrm>
      </p:grpSpPr>
      <p:sp>
        <p:nvSpPr>
          <p:cNvPr id="3" name="Action Button: Home 7">
            <a:hlinkClick r:id="rId2" action="ppaction://hlinksldjump" highlightClick="1"/>
            <a:extLst>
              <a:ext uri="{FF2B5EF4-FFF2-40B4-BE49-F238E27FC236}">
                <a16:creationId xmlns:a16="http://schemas.microsoft.com/office/drawing/2014/main" id="{B26FD1A0-CD3C-4999-B35B-21EE5E72BBD6}"/>
              </a:ext>
            </a:extLst>
          </p:cNvPr>
          <p:cNvSpPr>
            <a:spLocks noChangeArrowheads="1"/>
          </p:cNvSpPr>
          <p:nvPr userDrawn="1"/>
        </p:nvSpPr>
        <p:spPr bwMode="auto">
          <a:xfrm>
            <a:off x="8534400" y="6324600"/>
            <a:ext cx="152400" cy="152400"/>
          </a:xfrm>
          <a:prstGeom prst="actionButtonHome">
            <a:avLst/>
          </a:prstGeom>
          <a:solidFill>
            <a:schemeClr val="accent1"/>
          </a:solidFill>
          <a:ln w="9525" algn="ctr">
            <a:solidFill>
              <a:schemeClr val="tx1"/>
            </a:solidFill>
            <a:round/>
            <a:headEnd/>
            <a:tailEnd/>
          </a:ln>
        </p:spPr>
        <p:txBody>
          <a:bodyPr/>
          <a:lstStyle>
            <a:lvl1pPr eaLnBrk="0" hangingPunct="0">
              <a:defRPr sz="4400">
                <a:solidFill>
                  <a:srgbClr val="005FBE"/>
                </a:solidFill>
                <a:latin typeface="Times New Roman" pitchFamily="18" charset="0"/>
              </a:defRPr>
            </a:lvl1pPr>
            <a:lvl2pPr marL="742950" indent="-285750" eaLnBrk="0" hangingPunct="0">
              <a:defRPr sz="4400">
                <a:solidFill>
                  <a:srgbClr val="005FBE"/>
                </a:solidFill>
                <a:latin typeface="Times New Roman" pitchFamily="18" charset="0"/>
              </a:defRPr>
            </a:lvl2pPr>
            <a:lvl3pPr marL="1143000" indent="-228600" eaLnBrk="0" hangingPunct="0">
              <a:defRPr sz="4400">
                <a:solidFill>
                  <a:srgbClr val="005FBE"/>
                </a:solidFill>
                <a:latin typeface="Times New Roman" pitchFamily="18" charset="0"/>
              </a:defRPr>
            </a:lvl3pPr>
            <a:lvl4pPr marL="1600200" indent="-228600" eaLnBrk="0" hangingPunct="0">
              <a:defRPr sz="4400">
                <a:solidFill>
                  <a:srgbClr val="005FBE"/>
                </a:solidFill>
                <a:latin typeface="Times New Roman" pitchFamily="18" charset="0"/>
              </a:defRPr>
            </a:lvl4pPr>
            <a:lvl5pPr marL="2057400" indent="-228600" eaLnBrk="0" hangingPunct="0">
              <a:defRPr sz="4400">
                <a:solidFill>
                  <a:srgbClr val="005FBE"/>
                </a:solidFill>
                <a:latin typeface="Times New Roman" pitchFamily="18" charset="0"/>
              </a:defRPr>
            </a:lvl5pPr>
            <a:lvl6pPr marL="2514600" indent="-228600" eaLnBrk="0" fontAlgn="base" hangingPunct="0">
              <a:spcBef>
                <a:spcPct val="0"/>
              </a:spcBef>
              <a:spcAft>
                <a:spcPct val="0"/>
              </a:spcAft>
              <a:defRPr sz="4400">
                <a:solidFill>
                  <a:srgbClr val="005FBE"/>
                </a:solidFill>
                <a:latin typeface="Times New Roman" pitchFamily="18" charset="0"/>
              </a:defRPr>
            </a:lvl6pPr>
            <a:lvl7pPr marL="2971800" indent="-228600" eaLnBrk="0" fontAlgn="base" hangingPunct="0">
              <a:spcBef>
                <a:spcPct val="0"/>
              </a:spcBef>
              <a:spcAft>
                <a:spcPct val="0"/>
              </a:spcAft>
              <a:defRPr sz="4400">
                <a:solidFill>
                  <a:srgbClr val="005FBE"/>
                </a:solidFill>
                <a:latin typeface="Times New Roman" pitchFamily="18" charset="0"/>
              </a:defRPr>
            </a:lvl7pPr>
            <a:lvl8pPr marL="3429000" indent="-228600" eaLnBrk="0" fontAlgn="base" hangingPunct="0">
              <a:spcBef>
                <a:spcPct val="0"/>
              </a:spcBef>
              <a:spcAft>
                <a:spcPct val="0"/>
              </a:spcAft>
              <a:defRPr sz="4400">
                <a:solidFill>
                  <a:srgbClr val="005FBE"/>
                </a:solidFill>
                <a:latin typeface="Times New Roman" pitchFamily="18" charset="0"/>
              </a:defRPr>
            </a:lvl8pPr>
            <a:lvl9pPr marL="3886200" indent="-228600" eaLnBrk="0" fontAlgn="base" hangingPunct="0">
              <a:spcBef>
                <a:spcPct val="0"/>
              </a:spcBef>
              <a:spcAft>
                <a:spcPct val="0"/>
              </a:spcAft>
              <a:defRPr sz="4400">
                <a:solidFill>
                  <a:srgbClr val="005FBE"/>
                </a:solidFill>
                <a:latin typeface="Times New Roman" pitchFamily="18" charset="0"/>
              </a:defRPr>
            </a:lvl9pPr>
          </a:lstStyle>
          <a:p>
            <a:pPr>
              <a:defRPr/>
            </a:pPr>
            <a:endParaRPr lang="en-US" altLang="en-US"/>
          </a:p>
        </p:txBody>
      </p:sp>
      <p:sp>
        <p:nvSpPr>
          <p:cNvPr id="2" name="Title 1"/>
          <p:cNvSpPr>
            <a:spLocks noGrp="1"/>
          </p:cNvSpPr>
          <p:nvPr>
            <p:ph type="title"/>
          </p:nvPr>
        </p:nvSpPr>
        <p:spPr>
          <a:xfrm>
            <a:off x="685800" y="2743200"/>
            <a:ext cx="7772400" cy="1143000"/>
          </a:xfr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Rectangle 4">
            <a:extLst>
              <a:ext uri="{FF2B5EF4-FFF2-40B4-BE49-F238E27FC236}">
                <a16:creationId xmlns:a16="http://schemas.microsoft.com/office/drawing/2014/main" id="{0BD38399-D21D-4C3C-BCD9-4891E82623AC}"/>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58DA9B8-1BD0-471C-80CF-E7AF748FF5F1}"/>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D5EFD9-84A8-4301-80F8-C5B931F4FC1B}"/>
              </a:ext>
            </a:extLst>
          </p:cNvPr>
          <p:cNvSpPr>
            <a:spLocks noGrp="1" noChangeArrowheads="1"/>
          </p:cNvSpPr>
          <p:nvPr>
            <p:ph type="sldNum" sz="quarter" idx="12"/>
          </p:nvPr>
        </p:nvSpPr>
        <p:spPr/>
        <p:txBody>
          <a:bodyPr/>
          <a:lstStyle>
            <a:lvl1pPr>
              <a:defRPr/>
            </a:lvl1pPr>
          </a:lstStyle>
          <a:p>
            <a:pPr>
              <a:defRPr/>
            </a:pPr>
            <a:fld id="{C7E94C0B-8F93-41EE-AEAC-873BE797935E}" type="slidenum">
              <a:rPr lang="en-US" altLang="en-US"/>
              <a:pPr>
                <a:defRPr/>
              </a:pPr>
              <a:t>‹#›</a:t>
            </a:fld>
            <a:endParaRPr lang="en-US" altLang="en-US"/>
          </a:p>
        </p:txBody>
      </p:sp>
    </p:spTree>
    <p:extLst>
      <p:ext uri="{BB962C8B-B14F-4D97-AF65-F5344CB8AC3E}">
        <p14:creationId xmlns:p14="http://schemas.microsoft.com/office/powerpoint/2010/main" val="230992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D40BCE-F0C4-4E40-A9B2-D3FBF8E24832}" type="slidenum">
              <a:rPr lang="en-US" altLang="en-US" smtClean="0"/>
              <a:pPr>
                <a:defRPr/>
              </a:pPr>
              <a:t>‹#›</a:t>
            </a:fld>
            <a:endParaRPr lang="en-US" altLang="en-US"/>
          </a:p>
        </p:txBody>
      </p:sp>
    </p:spTree>
    <p:extLst>
      <p:ext uri="{BB962C8B-B14F-4D97-AF65-F5344CB8AC3E}">
        <p14:creationId xmlns:p14="http://schemas.microsoft.com/office/powerpoint/2010/main" val="316713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B8A988-E988-4852-AA8D-32C168C056B8}" type="slidenum">
              <a:rPr lang="en-US" altLang="en-US" smtClean="0"/>
              <a:pPr>
                <a:defRPr/>
              </a:pPr>
              <a:t>‹#›</a:t>
            </a:fld>
            <a:endParaRPr lang="en-US" altLang="en-US"/>
          </a:p>
        </p:txBody>
      </p:sp>
    </p:spTree>
    <p:extLst>
      <p:ext uri="{BB962C8B-B14F-4D97-AF65-F5344CB8AC3E}">
        <p14:creationId xmlns:p14="http://schemas.microsoft.com/office/powerpoint/2010/main" val="15366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0BC88C-9322-459A-AFD1-868082B240EB}" type="slidenum">
              <a:rPr lang="en-US" altLang="en-US" smtClean="0"/>
              <a:pPr>
                <a:defRPr/>
              </a:pPr>
              <a:t>‹#›</a:t>
            </a:fld>
            <a:endParaRPr lang="en-US" altLang="en-US"/>
          </a:p>
        </p:txBody>
      </p:sp>
    </p:spTree>
    <p:extLst>
      <p:ext uri="{BB962C8B-B14F-4D97-AF65-F5344CB8AC3E}">
        <p14:creationId xmlns:p14="http://schemas.microsoft.com/office/powerpoint/2010/main" val="340803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943BEAB-F368-4E80-ADCE-30CD46CA98B6}" type="slidenum">
              <a:rPr lang="en-US" altLang="en-US" smtClean="0"/>
              <a:pPr>
                <a:defRPr/>
              </a:pPr>
              <a:t>‹#›</a:t>
            </a:fld>
            <a:endParaRPr lang="en-US" altLang="en-US"/>
          </a:p>
        </p:txBody>
      </p:sp>
    </p:spTree>
    <p:extLst>
      <p:ext uri="{BB962C8B-B14F-4D97-AF65-F5344CB8AC3E}">
        <p14:creationId xmlns:p14="http://schemas.microsoft.com/office/powerpoint/2010/main" val="1266438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9085D63-8824-4B07-B98E-FE28FD0D9B81}" type="slidenum">
              <a:rPr lang="en-US" altLang="en-US" smtClean="0"/>
              <a:pPr>
                <a:defRPr/>
              </a:pPr>
              <a:t>‹#›</a:t>
            </a:fld>
            <a:endParaRPr lang="en-US" altLang="en-US"/>
          </a:p>
        </p:txBody>
      </p:sp>
    </p:spTree>
    <p:extLst>
      <p:ext uri="{BB962C8B-B14F-4D97-AF65-F5344CB8AC3E}">
        <p14:creationId xmlns:p14="http://schemas.microsoft.com/office/powerpoint/2010/main" val="99550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924AAD7-B7EE-4B0D-804D-080C23F2206A}" type="slidenum">
              <a:rPr lang="en-US" altLang="en-US" smtClean="0"/>
              <a:pPr>
                <a:defRPr/>
              </a:pPr>
              <a:t>‹#›</a:t>
            </a:fld>
            <a:endParaRPr lang="en-US" altLang="en-US"/>
          </a:p>
        </p:txBody>
      </p:sp>
    </p:spTree>
    <p:extLst>
      <p:ext uri="{BB962C8B-B14F-4D97-AF65-F5344CB8AC3E}">
        <p14:creationId xmlns:p14="http://schemas.microsoft.com/office/powerpoint/2010/main" val="424741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CB16B9-D497-488C-A430-114427B84797}" type="slidenum">
              <a:rPr lang="en-US" altLang="en-US" smtClean="0"/>
              <a:pPr>
                <a:defRPr/>
              </a:pPr>
              <a:t>‹#›</a:t>
            </a:fld>
            <a:endParaRPr lang="en-US" altLang="en-US"/>
          </a:p>
        </p:txBody>
      </p:sp>
    </p:spTree>
    <p:extLst>
      <p:ext uri="{BB962C8B-B14F-4D97-AF65-F5344CB8AC3E}">
        <p14:creationId xmlns:p14="http://schemas.microsoft.com/office/powerpoint/2010/main" val="317539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74140A3-D384-42EE-8DC8-1BE43FC0C335}" type="slidenum">
              <a:rPr lang="en-US" altLang="en-US" smtClean="0"/>
              <a:pPr>
                <a:defRPr/>
              </a:pPr>
              <a:t>‹#›</a:t>
            </a:fld>
            <a:endParaRPr lang="en-US" altLang="en-US"/>
          </a:p>
        </p:txBody>
      </p:sp>
    </p:spTree>
    <p:extLst>
      <p:ext uri="{BB962C8B-B14F-4D97-AF65-F5344CB8AC3E}">
        <p14:creationId xmlns:p14="http://schemas.microsoft.com/office/powerpoint/2010/main" val="266210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8.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D40BCE-F0C4-4E40-A9B2-D3FBF8E24832}" type="slidenum">
              <a:rPr lang="en-US" altLang="en-US" smtClean="0"/>
              <a:pPr>
                <a:defRPr/>
              </a:pPr>
              <a:t>‹#›</a:t>
            </a:fld>
            <a:endParaRPr lang="en-US" altLang="en-US"/>
          </a:p>
        </p:txBody>
      </p:sp>
      <p:sp>
        <p:nvSpPr>
          <p:cNvPr id="7" name="Action Button: Home 1">
            <a:hlinkClick r:id="rId15" action="ppaction://hlinksldjump" highlightClick="1"/>
            <a:extLst>
              <a:ext uri="{FF2B5EF4-FFF2-40B4-BE49-F238E27FC236}">
                <a16:creationId xmlns:a16="http://schemas.microsoft.com/office/drawing/2014/main" id="{A755F03F-94B5-4C61-BC45-7DC3043CBBA1}"/>
              </a:ext>
            </a:extLst>
          </p:cNvPr>
          <p:cNvSpPr>
            <a:spLocks noChangeArrowheads="1"/>
          </p:cNvSpPr>
          <p:nvPr userDrawn="1"/>
        </p:nvSpPr>
        <p:spPr bwMode="auto">
          <a:xfrm>
            <a:off x="8991600" y="0"/>
            <a:ext cx="152400" cy="152400"/>
          </a:xfrm>
          <a:prstGeom prst="actionButtonHome">
            <a:avLst/>
          </a:prstGeom>
          <a:solidFill>
            <a:srgbClr val="FFFF66"/>
          </a:solidFill>
          <a:ln w="9525" algn="ctr">
            <a:solidFill>
              <a:schemeClr val="tx1"/>
            </a:solidFill>
            <a:round/>
            <a:headEnd/>
            <a:tailEnd/>
          </a:ln>
        </p:spPr>
        <p:txBody>
          <a:bodyPr/>
          <a:lstStyle>
            <a:lvl1pPr eaLnBrk="0" hangingPunct="0">
              <a:defRPr sz="4400">
                <a:solidFill>
                  <a:srgbClr val="005FBE"/>
                </a:solidFill>
                <a:latin typeface="Times New Roman" panose="02020603050405020304" pitchFamily="18" charset="0"/>
              </a:defRPr>
            </a:lvl1pPr>
            <a:lvl2pPr marL="742950" indent="-285750" eaLnBrk="0" hangingPunct="0">
              <a:defRPr sz="4400">
                <a:solidFill>
                  <a:srgbClr val="005FBE"/>
                </a:solidFill>
                <a:latin typeface="Times New Roman" panose="02020603050405020304" pitchFamily="18" charset="0"/>
              </a:defRPr>
            </a:lvl2pPr>
            <a:lvl3pPr marL="1143000" indent="-228600" eaLnBrk="0" hangingPunct="0">
              <a:defRPr sz="4400">
                <a:solidFill>
                  <a:srgbClr val="005FBE"/>
                </a:solidFill>
                <a:latin typeface="Times New Roman" panose="02020603050405020304" pitchFamily="18" charset="0"/>
              </a:defRPr>
            </a:lvl3pPr>
            <a:lvl4pPr marL="1600200" indent="-228600" eaLnBrk="0" hangingPunct="0">
              <a:defRPr sz="4400">
                <a:solidFill>
                  <a:srgbClr val="005FBE"/>
                </a:solidFill>
                <a:latin typeface="Times New Roman" panose="02020603050405020304" pitchFamily="18" charset="0"/>
              </a:defRPr>
            </a:lvl4pPr>
            <a:lvl5pPr marL="2057400" indent="-228600" eaLnBrk="0" hangingPunct="0">
              <a:defRPr sz="4400">
                <a:solidFill>
                  <a:srgbClr val="005FBE"/>
                </a:solidFill>
                <a:latin typeface="Times New Roman" panose="02020603050405020304" pitchFamily="18" charset="0"/>
              </a:defRPr>
            </a:lvl5pPr>
            <a:lvl6pPr marL="2514600" indent="-228600" eaLnBrk="0" fontAlgn="base" hangingPunct="0">
              <a:spcBef>
                <a:spcPct val="0"/>
              </a:spcBef>
              <a:spcAft>
                <a:spcPct val="0"/>
              </a:spcAft>
              <a:defRPr sz="4400">
                <a:solidFill>
                  <a:srgbClr val="005FBE"/>
                </a:solidFill>
                <a:latin typeface="Times New Roman" panose="02020603050405020304" pitchFamily="18" charset="0"/>
              </a:defRPr>
            </a:lvl6pPr>
            <a:lvl7pPr marL="2971800" indent="-228600" eaLnBrk="0" fontAlgn="base" hangingPunct="0">
              <a:spcBef>
                <a:spcPct val="0"/>
              </a:spcBef>
              <a:spcAft>
                <a:spcPct val="0"/>
              </a:spcAft>
              <a:defRPr sz="4400">
                <a:solidFill>
                  <a:srgbClr val="005FBE"/>
                </a:solidFill>
                <a:latin typeface="Times New Roman" panose="02020603050405020304" pitchFamily="18" charset="0"/>
              </a:defRPr>
            </a:lvl7pPr>
            <a:lvl8pPr marL="3429000" indent="-228600" eaLnBrk="0" fontAlgn="base" hangingPunct="0">
              <a:spcBef>
                <a:spcPct val="0"/>
              </a:spcBef>
              <a:spcAft>
                <a:spcPct val="0"/>
              </a:spcAft>
              <a:defRPr sz="4400">
                <a:solidFill>
                  <a:srgbClr val="005FBE"/>
                </a:solidFill>
                <a:latin typeface="Times New Roman" panose="02020603050405020304" pitchFamily="18" charset="0"/>
              </a:defRPr>
            </a:lvl8pPr>
            <a:lvl9pPr marL="3886200" indent="-228600" eaLnBrk="0" fontAlgn="base" hangingPunct="0">
              <a:spcBef>
                <a:spcPct val="0"/>
              </a:spcBef>
              <a:spcAft>
                <a:spcPct val="0"/>
              </a:spcAft>
              <a:defRPr sz="4400">
                <a:solidFill>
                  <a:srgbClr val="005FBE"/>
                </a:solidFill>
                <a:latin typeface="Times New Roman" panose="02020603050405020304" pitchFamily="18" charset="0"/>
              </a:defRPr>
            </a:lvl9pPr>
          </a:lstStyle>
          <a:p>
            <a:pPr>
              <a:defRPr/>
            </a:pPr>
            <a:endParaRPr lang="en-US" altLang="en-US"/>
          </a:p>
        </p:txBody>
      </p:sp>
    </p:spTree>
    <p:extLst>
      <p:ext uri="{BB962C8B-B14F-4D97-AF65-F5344CB8AC3E}">
        <p14:creationId xmlns:p14="http://schemas.microsoft.com/office/powerpoint/2010/main" val="3709817648"/>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13" r:id="rId12"/>
    <p:sldLayoutId id="214748381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2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3.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3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3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3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9.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4.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4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4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4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0.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5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5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5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8.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9.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6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3.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6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6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0.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7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7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4.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audio" Target="../media/audio2.wav"/></Relationships>
</file>

<file path=ppt/slides/_rels/slide75.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75.xml"/><Relationship Id="rId1" Type="http://schemas.openxmlformats.org/officeDocument/2006/relationships/slideLayout" Target="../slideLayouts/slideLayout7.xml"/><Relationship Id="rId4" Type="http://schemas.openxmlformats.org/officeDocument/2006/relationships/audio" Target="../media/audio2.wav"/></Relationships>
</file>

<file path=ppt/slides/_rels/slide7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8.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Layout" Target="../slideLayouts/slideLayout7.xml"/><Relationship Id="rId7" Type="http://schemas.openxmlformats.org/officeDocument/2006/relationships/audio" Target="../media/audio2.wav"/><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slide" Target="slide58.xml"/><Relationship Id="rId5" Type="http://schemas.openxmlformats.org/officeDocument/2006/relationships/image" Target="../media/image3.png"/><Relationship Id="rId10" Type="http://schemas.openxmlformats.org/officeDocument/2006/relationships/slide" Target="slide67.xml"/><Relationship Id="rId4" Type="http://schemas.openxmlformats.org/officeDocument/2006/relationships/notesSlide" Target="../notesSlides/notesSlide78.xml"/><Relationship Id="rId9" Type="http://schemas.openxmlformats.org/officeDocument/2006/relationships/slide" Target="slide38.xml"/></Relationships>
</file>

<file path=ppt/slides/_rels/slide8.xml.rels><?xml version="1.0" encoding="UTF-8" standalone="yes"?>
<Relationships xmlns="http://schemas.openxmlformats.org/package/2006/relationships"><Relationship Id="rId13" Type="http://schemas.openxmlformats.org/officeDocument/2006/relationships/slide" Target="slide78.xml"/><Relationship Id="rId18" Type="http://schemas.openxmlformats.org/officeDocument/2006/relationships/slide" Target="slide36.xml"/><Relationship Id="rId26" Type="http://schemas.openxmlformats.org/officeDocument/2006/relationships/slide" Target="slide54.xml"/><Relationship Id="rId3" Type="http://schemas.openxmlformats.org/officeDocument/2006/relationships/image" Target="../media/image2.png"/><Relationship Id="rId21" Type="http://schemas.openxmlformats.org/officeDocument/2006/relationships/slide" Target="slide43.xml"/><Relationship Id="rId34" Type="http://schemas.openxmlformats.org/officeDocument/2006/relationships/slide" Target="slide71.xml"/><Relationship Id="rId7" Type="http://schemas.openxmlformats.org/officeDocument/2006/relationships/slide" Target="slide14.xml"/><Relationship Id="rId12" Type="http://schemas.openxmlformats.org/officeDocument/2006/relationships/slide" Target="slide25.xml"/><Relationship Id="rId17" Type="http://schemas.openxmlformats.org/officeDocument/2006/relationships/slide" Target="slide34.xml"/><Relationship Id="rId25" Type="http://schemas.openxmlformats.org/officeDocument/2006/relationships/slide" Target="slide51.xml"/><Relationship Id="rId33" Type="http://schemas.openxmlformats.org/officeDocument/2006/relationships/slide" Target="slide69.xml"/><Relationship Id="rId2" Type="http://schemas.openxmlformats.org/officeDocument/2006/relationships/notesSlide" Target="../notesSlides/notesSlide8.xml"/><Relationship Id="rId16" Type="http://schemas.openxmlformats.org/officeDocument/2006/relationships/slide" Target="slide32.xml"/><Relationship Id="rId20" Type="http://schemas.openxmlformats.org/officeDocument/2006/relationships/slide" Target="slide40.xml"/><Relationship Id="rId29" Type="http://schemas.openxmlformats.org/officeDocument/2006/relationships/slide" Target="slide60.xml"/><Relationship Id="rId1" Type="http://schemas.openxmlformats.org/officeDocument/2006/relationships/slideLayout" Target="../slideLayouts/slideLayout7.xml"/><Relationship Id="rId6" Type="http://schemas.openxmlformats.org/officeDocument/2006/relationships/slide" Target="slide12.xml"/><Relationship Id="rId11" Type="http://schemas.openxmlformats.org/officeDocument/2006/relationships/slide" Target="slide23.xml"/><Relationship Id="rId24" Type="http://schemas.openxmlformats.org/officeDocument/2006/relationships/slide" Target="slide49.xml"/><Relationship Id="rId32" Type="http://schemas.openxmlformats.org/officeDocument/2006/relationships/slide" Target="slide67.xml"/><Relationship Id="rId5" Type="http://schemas.openxmlformats.org/officeDocument/2006/relationships/slide" Target="slide10.xml"/><Relationship Id="rId15" Type="http://schemas.openxmlformats.org/officeDocument/2006/relationships/slide" Target="slide29.xml"/><Relationship Id="rId23" Type="http://schemas.openxmlformats.org/officeDocument/2006/relationships/slide" Target="slide47.xml"/><Relationship Id="rId28" Type="http://schemas.openxmlformats.org/officeDocument/2006/relationships/slide" Target="slide58.xml"/><Relationship Id="rId10" Type="http://schemas.openxmlformats.org/officeDocument/2006/relationships/slide" Target="slide21.xml"/><Relationship Id="rId19" Type="http://schemas.openxmlformats.org/officeDocument/2006/relationships/slide" Target="slide38.xml"/><Relationship Id="rId31" Type="http://schemas.openxmlformats.org/officeDocument/2006/relationships/slide" Target="slide65.xml"/><Relationship Id="rId4" Type="http://schemas.openxmlformats.org/officeDocument/2006/relationships/slide" Target="slide75.xml"/><Relationship Id="rId9" Type="http://schemas.openxmlformats.org/officeDocument/2006/relationships/slide" Target="slide18.xml"/><Relationship Id="rId14" Type="http://schemas.openxmlformats.org/officeDocument/2006/relationships/audio" Target="../media/audio1.wav"/><Relationship Id="rId22" Type="http://schemas.openxmlformats.org/officeDocument/2006/relationships/slide" Target="slide45.xml"/><Relationship Id="rId27" Type="http://schemas.openxmlformats.org/officeDocument/2006/relationships/slide" Target="slide56.xml"/><Relationship Id="rId30" Type="http://schemas.openxmlformats.org/officeDocument/2006/relationships/slide" Target="slide62.xml"/><Relationship Id="rId35" Type="http://schemas.openxmlformats.org/officeDocument/2006/relationships/slide" Target="slide73.xml"/><Relationship Id="rId8" Type="http://schemas.openxmlformats.org/officeDocument/2006/relationships/slide" Target="slide1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2">
            <a:extLst>
              <a:ext uri="{FF2B5EF4-FFF2-40B4-BE49-F238E27FC236}">
                <a16:creationId xmlns:a16="http://schemas.microsoft.com/office/drawing/2014/main" id="{70AD74CB-A068-4A9E-868A-5706135337A6}"/>
              </a:ext>
            </a:extLst>
          </p:cNvPr>
          <p:cNvSpPr txBox="1">
            <a:spLocks noChangeArrowheads="1"/>
          </p:cNvSpPr>
          <p:nvPr/>
        </p:nvSpPr>
        <p:spPr bwMode="auto">
          <a:xfrm>
            <a:off x="4098925" y="2005013"/>
            <a:ext cx="38258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10" name="Text Box 43">
            <a:extLst>
              <a:ext uri="{FF2B5EF4-FFF2-40B4-BE49-F238E27FC236}">
                <a16:creationId xmlns:a16="http://schemas.microsoft.com/office/drawing/2014/main" id="{C84DCC22-A3CD-4CC9-9E4E-96B01885EE36}"/>
              </a:ext>
            </a:extLst>
          </p:cNvPr>
          <p:cNvSpPr txBox="1">
            <a:spLocks noChangeArrowheads="1"/>
          </p:cNvSpPr>
          <p:nvPr/>
        </p:nvSpPr>
        <p:spPr bwMode="auto">
          <a:xfrm>
            <a:off x="2916429" y="2767013"/>
            <a:ext cx="532447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5400" b="1" i="1" dirty="0">
                <a:solidFill>
                  <a:srgbClr val="00385F"/>
                </a:solidFill>
                <a:latin typeface="Arial" panose="020B0604020202020204" pitchFamily="34" charset="0"/>
                <a:cs typeface="Arial" panose="020B0604020202020204" pitchFamily="34" charset="0"/>
              </a:rPr>
              <a:t>UNITED WAY</a:t>
            </a:r>
          </a:p>
          <a:p>
            <a:pPr>
              <a:spcBef>
                <a:spcPct val="0"/>
              </a:spcBef>
              <a:buFontTx/>
              <a:buNone/>
            </a:pPr>
            <a:r>
              <a:rPr lang="en-US" altLang="en-US" sz="5400" b="1" dirty="0">
                <a:solidFill>
                  <a:srgbClr val="00385F"/>
                </a:solidFill>
                <a:latin typeface="Arial" panose="020B0604020202020204" pitchFamily="34" charset="0"/>
                <a:cs typeface="Arial" panose="020B0604020202020204" pitchFamily="34" charset="0"/>
              </a:rPr>
              <a:t>JEOPARDY</a:t>
            </a:r>
          </a:p>
        </p:txBody>
      </p:sp>
      <p:pic>
        <p:nvPicPr>
          <p:cNvPr id="11" name="Picture 17" descr="image006">
            <a:extLst>
              <a:ext uri="{FF2B5EF4-FFF2-40B4-BE49-F238E27FC236}">
                <a16:creationId xmlns:a16="http://schemas.microsoft.com/office/drawing/2014/main" id="{17838D16-670B-4B00-8701-2F7C13988D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602"/>
          <a:stretch/>
        </p:blipFill>
        <p:spPr bwMode="auto">
          <a:xfrm>
            <a:off x="7650228" y="5562600"/>
            <a:ext cx="1181352" cy="103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descr="image006">
            <a:extLst>
              <a:ext uri="{FF2B5EF4-FFF2-40B4-BE49-F238E27FC236}">
                <a16:creationId xmlns:a16="http://schemas.microsoft.com/office/drawing/2014/main" id="{8E277E37-35B7-4B31-A967-320C2E42452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4566"/>
          <a:stretch/>
        </p:blipFill>
        <p:spPr bwMode="auto">
          <a:xfrm>
            <a:off x="655320" y="2057400"/>
            <a:ext cx="2240280" cy="242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85F9038-2096-40B9-9213-73C66402541F}"/>
              </a:ext>
            </a:extLst>
          </p:cNvPr>
          <p:cNvSpPr>
            <a:spLocks noChangeArrowheads="1"/>
          </p:cNvSpPr>
          <p:nvPr/>
        </p:nvSpPr>
        <p:spPr bwMode="auto">
          <a:xfrm>
            <a:off x="512763" y="1285875"/>
            <a:ext cx="138112"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79" name="Rectangle 8">
            <a:extLst>
              <a:ext uri="{FF2B5EF4-FFF2-40B4-BE49-F238E27FC236}">
                <a16:creationId xmlns:a16="http://schemas.microsoft.com/office/drawing/2014/main" id="{9D22A7E0-1FD3-4E44-BC4A-2E9EEAB1C2CB}"/>
              </a:ext>
            </a:extLst>
          </p:cNvPr>
          <p:cNvSpPr>
            <a:spLocks noChangeArrowheads="1"/>
          </p:cNvSpPr>
          <p:nvPr/>
        </p:nvSpPr>
        <p:spPr bwMode="auto">
          <a:xfrm>
            <a:off x="512763" y="1431925"/>
            <a:ext cx="138112"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80" name="Rectangle 9">
            <a:extLst>
              <a:ext uri="{FF2B5EF4-FFF2-40B4-BE49-F238E27FC236}">
                <a16:creationId xmlns:a16="http://schemas.microsoft.com/office/drawing/2014/main" id="{B950F2AB-B5DE-467B-8F36-730EC96D91C8}"/>
              </a:ext>
            </a:extLst>
          </p:cNvPr>
          <p:cNvSpPr>
            <a:spLocks noChangeArrowheads="1"/>
          </p:cNvSpPr>
          <p:nvPr/>
        </p:nvSpPr>
        <p:spPr bwMode="auto">
          <a:xfrm>
            <a:off x="512763" y="1579563"/>
            <a:ext cx="13811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81" name="Rectangle 10">
            <a:extLst>
              <a:ext uri="{FF2B5EF4-FFF2-40B4-BE49-F238E27FC236}">
                <a16:creationId xmlns:a16="http://schemas.microsoft.com/office/drawing/2014/main" id="{FE44613C-B982-46C6-A54D-E5A24101C14E}"/>
              </a:ext>
            </a:extLst>
          </p:cNvPr>
          <p:cNvSpPr>
            <a:spLocks noChangeArrowheads="1"/>
          </p:cNvSpPr>
          <p:nvPr/>
        </p:nvSpPr>
        <p:spPr bwMode="auto">
          <a:xfrm>
            <a:off x="512763" y="1725613"/>
            <a:ext cx="13811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82" name="Rectangle 11">
            <a:extLst>
              <a:ext uri="{FF2B5EF4-FFF2-40B4-BE49-F238E27FC236}">
                <a16:creationId xmlns:a16="http://schemas.microsoft.com/office/drawing/2014/main" id="{D858F614-9F4A-4507-BAD5-8C905AF5F365}"/>
              </a:ext>
            </a:extLst>
          </p:cNvPr>
          <p:cNvSpPr>
            <a:spLocks noChangeArrowheads="1"/>
          </p:cNvSpPr>
          <p:nvPr/>
        </p:nvSpPr>
        <p:spPr bwMode="auto">
          <a:xfrm>
            <a:off x="512763" y="1871663"/>
            <a:ext cx="13811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83" name="Rectangle 12">
            <a:extLst>
              <a:ext uri="{FF2B5EF4-FFF2-40B4-BE49-F238E27FC236}">
                <a16:creationId xmlns:a16="http://schemas.microsoft.com/office/drawing/2014/main" id="{7C7FBD7E-1DA4-40AE-A06D-1BD9DEEA6830}"/>
              </a:ext>
            </a:extLst>
          </p:cNvPr>
          <p:cNvSpPr>
            <a:spLocks noChangeArrowheads="1"/>
          </p:cNvSpPr>
          <p:nvPr/>
        </p:nvSpPr>
        <p:spPr bwMode="auto">
          <a:xfrm>
            <a:off x="512763" y="2017713"/>
            <a:ext cx="13811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000">
                <a:solidFill>
                  <a:srgbClr val="000000"/>
                </a:solidFill>
              </a:rPr>
              <a:t> </a:t>
            </a:r>
            <a:endParaRPr lang="en-US" altLang="en-US" sz="8000">
              <a:solidFill>
                <a:srgbClr val="005FBE"/>
              </a:solidFill>
            </a:endParaRPr>
          </a:p>
        </p:txBody>
      </p:sp>
      <p:sp>
        <p:nvSpPr>
          <p:cNvPr id="24584" name="Rectangle 15">
            <a:extLst>
              <a:ext uri="{FF2B5EF4-FFF2-40B4-BE49-F238E27FC236}">
                <a16:creationId xmlns:a16="http://schemas.microsoft.com/office/drawing/2014/main" id="{3E749929-58C4-4362-A89C-9CCAB57126F7}"/>
              </a:ext>
            </a:extLst>
          </p:cNvPr>
          <p:cNvSpPr>
            <a:spLocks noChangeArrowheads="1"/>
          </p:cNvSpPr>
          <p:nvPr/>
        </p:nvSpPr>
        <p:spPr bwMode="auto">
          <a:xfrm>
            <a:off x="6348413" y="3629025"/>
            <a:ext cx="4254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3300">
                <a:solidFill>
                  <a:srgbClr val="FFFFFF"/>
                </a:solidFill>
              </a:rPr>
              <a:t> </a:t>
            </a:r>
            <a:endParaRPr lang="en-US" altLang="en-US" sz="8000">
              <a:solidFill>
                <a:srgbClr val="005FBE"/>
              </a:solidFill>
            </a:endParaRPr>
          </a:p>
        </p:txBody>
      </p:sp>
      <p:sp>
        <p:nvSpPr>
          <p:cNvPr id="24585" name="Rectangle 16">
            <a:extLst>
              <a:ext uri="{FF2B5EF4-FFF2-40B4-BE49-F238E27FC236}">
                <a16:creationId xmlns:a16="http://schemas.microsoft.com/office/drawing/2014/main" id="{B8AEC8B8-FA82-4EE3-A9F9-41F412EF740E}"/>
              </a:ext>
            </a:extLst>
          </p:cNvPr>
          <p:cNvSpPr>
            <a:spLocks noChangeArrowheads="1"/>
          </p:cNvSpPr>
          <p:nvPr/>
        </p:nvSpPr>
        <p:spPr bwMode="auto">
          <a:xfrm>
            <a:off x="512763" y="4440238"/>
            <a:ext cx="42545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3300">
                <a:solidFill>
                  <a:srgbClr val="FFFFFF"/>
                </a:solidFill>
              </a:rPr>
              <a:t> </a:t>
            </a:r>
            <a:endParaRPr lang="en-US" altLang="en-US" sz="8000">
              <a:solidFill>
                <a:srgbClr val="005FBE"/>
              </a:solidFill>
            </a:endParaRPr>
          </a:p>
        </p:txBody>
      </p:sp>
      <p:sp>
        <p:nvSpPr>
          <p:cNvPr id="24586" name="Rectangle 18">
            <a:extLst>
              <a:ext uri="{FF2B5EF4-FFF2-40B4-BE49-F238E27FC236}">
                <a16:creationId xmlns:a16="http://schemas.microsoft.com/office/drawing/2014/main" id="{60362A57-59DA-47E5-8E7E-F3C60C153607}"/>
              </a:ext>
            </a:extLst>
          </p:cNvPr>
          <p:cNvSpPr>
            <a:spLocks noChangeArrowheads="1"/>
          </p:cNvSpPr>
          <p:nvPr/>
        </p:nvSpPr>
        <p:spPr bwMode="auto">
          <a:xfrm>
            <a:off x="1787525" y="4921250"/>
            <a:ext cx="4254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3300">
                <a:solidFill>
                  <a:srgbClr val="FFFFFF"/>
                </a:solidFill>
              </a:rPr>
              <a:t> </a:t>
            </a:r>
            <a:endParaRPr lang="en-US" altLang="en-US" sz="8000">
              <a:solidFill>
                <a:srgbClr val="005FBE"/>
              </a:solidFill>
            </a:endParaRPr>
          </a:p>
        </p:txBody>
      </p:sp>
      <p:sp>
        <p:nvSpPr>
          <p:cNvPr id="24587" name="Text Box 19">
            <a:extLst>
              <a:ext uri="{FF2B5EF4-FFF2-40B4-BE49-F238E27FC236}">
                <a16:creationId xmlns:a16="http://schemas.microsoft.com/office/drawing/2014/main" id="{2E5F7DEC-4A9E-45D3-8954-A6650224ADCA}"/>
              </a:ext>
            </a:extLst>
          </p:cNvPr>
          <p:cNvSpPr txBox="1">
            <a:spLocks noChangeArrowheads="1"/>
          </p:cNvSpPr>
          <p:nvPr/>
        </p:nvSpPr>
        <p:spPr bwMode="auto">
          <a:xfrm>
            <a:off x="2971800" y="3071813"/>
            <a:ext cx="441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24588" name="Rectangle 30">
            <a:hlinkClick r:id="" action="ppaction://hlinkshowjump?jump=nextslide">
              <a:snd r:embed="rId3" name="cashreg.wav"/>
            </a:hlinkClick>
            <a:extLst>
              <a:ext uri="{FF2B5EF4-FFF2-40B4-BE49-F238E27FC236}">
                <a16:creationId xmlns:a16="http://schemas.microsoft.com/office/drawing/2014/main" id="{B8DCC475-877E-4BAD-8EF1-7DAC690665DE}"/>
              </a:ext>
            </a:extLst>
          </p:cNvPr>
          <p:cNvSpPr>
            <a:spLocks noChangeArrowheads="1"/>
          </p:cNvSpPr>
          <p:nvPr/>
        </p:nvSpPr>
        <p:spPr bwMode="auto">
          <a:xfrm>
            <a:off x="428625" y="508794"/>
            <a:ext cx="8286750" cy="584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In 2017, Minnesotans used these grocery-store-like establishments 3.4 million times, marking 7 years in a row of record high usage</a:t>
            </a:r>
          </a:p>
        </p:txBody>
      </p:sp>
      <p:sp>
        <p:nvSpPr>
          <p:cNvPr id="24589" name="Title 3">
            <a:extLst>
              <a:ext uri="{FF2B5EF4-FFF2-40B4-BE49-F238E27FC236}">
                <a16:creationId xmlns:a16="http://schemas.microsoft.com/office/drawing/2014/main" id="{2CCC3BA7-0A58-48AE-A59D-98A3DAA057CA}"/>
              </a:ext>
            </a:extLst>
          </p:cNvPr>
          <p:cNvSpPr>
            <a:spLocks noGrp="1" noChangeArrowheads="1"/>
          </p:cNvSpPr>
          <p:nvPr>
            <p:ph type="title" idx="4294967295"/>
          </p:nvPr>
        </p:nvSpPr>
        <p:spPr>
          <a:xfrm>
            <a:off x="0" y="533400"/>
            <a:ext cx="7772400" cy="1143000"/>
          </a:xfrm>
        </p:spPr>
        <p:txBody>
          <a:bodyPr/>
          <a:lstStyle/>
          <a:p>
            <a:r>
              <a:rPr lang="en-US" altLang="en-US" dirty="0">
                <a:solidFill>
                  <a:schemeClr val="bg1"/>
                </a:solidFill>
              </a:rPr>
              <a:t>Hunger 100Q</a:t>
            </a:r>
          </a:p>
        </p:txBody>
      </p:sp>
      <p:pic>
        <p:nvPicPr>
          <p:cNvPr id="14" name="Picture 17" descr="image006">
            <a:extLst>
              <a:ext uri="{FF2B5EF4-FFF2-40B4-BE49-F238E27FC236}">
                <a16:creationId xmlns:a16="http://schemas.microsoft.com/office/drawing/2014/main" id="{5DA12924-0EFC-4923-A35A-50A5B51C51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id="{910E5E0A-58DB-41DD-9B02-F24E2E4B14C5}"/>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100A</a:t>
            </a:r>
          </a:p>
        </p:txBody>
      </p:sp>
      <p:sp>
        <p:nvSpPr>
          <p:cNvPr id="26627" name="Rectangle 5">
            <a:extLst>
              <a:ext uri="{FF2B5EF4-FFF2-40B4-BE49-F238E27FC236}">
                <a16:creationId xmlns:a16="http://schemas.microsoft.com/office/drawing/2014/main" id="{EAD37D45-5266-425D-BEB3-B5441C994A34}"/>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chemeClr val="bg1"/>
                </a:solidFill>
              </a:rPr>
              <a:t>1 - 100</a:t>
            </a:r>
          </a:p>
        </p:txBody>
      </p:sp>
      <p:sp>
        <p:nvSpPr>
          <p:cNvPr id="26628" name="Rectangle 11">
            <a:extLst>
              <a:ext uri="{FF2B5EF4-FFF2-40B4-BE49-F238E27FC236}">
                <a16:creationId xmlns:a16="http://schemas.microsoft.com/office/drawing/2014/main" id="{E3FD8EEB-EFE5-4C16-9343-BD21294316DC}"/>
              </a:ext>
            </a:extLst>
          </p:cNvPr>
          <p:cNvSpPr>
            <a:spLocks noChangeArrowheads="1"/>
          </p:cNvSpPr>
          <p:nvPr/>
        </p:nvSpPr>
        <p:spPr bwMode="auto">
          <a:xfrm>
            <a:off x="665163" y="590550"/>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26629" name="Rectangle 12">
            <a:extLst>
              <a:ext uri="{FF2B5EF4-FFF2-40B4-BE49-F238E27FC236}">
                <a16:creationId xmlns:a16="http://schemas.microsoft.com/office/drawing/2014/main" id="{1235C942-7C1F-413E-B0F7-F42AA905B93B}"/>
              </a:ext>
            </a:extLst>
          </p:cNvPr>
          <p:cNvSpPr>
            <a:spLocks noChangeArrowheads="1"/>
          </p:cNvSpPr>
          <p:nvPr/>
        </p:nvSpPr>
        <p:spPr bwMode="auto">
          <a:xfrm>
            <a:off x="665163" y="785813"/>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26630" name="Rectangle 13">
            <a:extLst>
              <a:ext uri="{FF2B5EF4-FFF2-40B4-BE49-F238E27FC236}">
                <a16:creationId xmlns:a16="http://schemas.microsoft.com/office/drawing/2014/main" id="{05468265-293F-45DC-9ED7-1A8047CA702B}"/>
              </a:ext>
            </a:extLst>
          </p:cNvPr>
          <p:cNvSpPr>
            <a:spLocks noChangeArrowheads="1"/>
          </p:cNvSpPr>
          <p:nvPr/>
        </p:nvSpPr>
        <p:spPr bwMode="auto">
          <a:xfrm>
            <a:off x="665163" y="982663"/>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26631" name="Rectangle 14">
            <a:extLst>
              <a:ext uri="{FF2B5EF4-FFF2-40B4-BE49-F238E27FC236}">
                <a16:creationId xmlns:a16="http://schemas.microsoft.com/office/drawing/2014/main" id="{E3C59500-5FCA-4C45-B7BE-11F151B6130E}"/>
              </a:ext>
            </a:extLst>
          </p:cNvPr>
          <p:cNvSpPr>
            <a:spLocks noChangeArrowheads="1"/>
          </p:cNvSpPr>
          <p:nvPr/>
        </p:nvSpPr>
        <p:spPr bwMode="auto">
          <a:xfrm>
            <a:off x="665163" y="117792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solidFill>
                  <a:srgbClr val="000000"/>
                </a:solidFill>
              </a:rPr>
              <a:t> </a:t>
            </a:r>
            <a:endParaRPr lang="en-US" altLang="en-US" sz="8000" dirty="0">
              <a:solidFill>
                <a:srgbClr val="005FBE"/>
              </a:solidFill>
            </a:endParaRPr>
          </a:p>
        </p:txBody>
      </p:sp>
      <p:sp>
        <p:nvSpPr>
          <p:cNvPr id="26632" name="Rectangle 15">
            <a:extLst>
              <a:ext uri="{FF2B5EF4-FFF2-40B4-BE49-F238E27FC236}">
                <a16:creationId xmlns:a16="http://schemas.microsoft.com/office/drawing/2014/main" id="{2D8B56EF-805E-4498-B385-10D2516765A4}"/>
              </a:ext>
            </a:extLst>
          </p:cNvPr>
          <p:cNvSpPr>
            <a:spLocks noChangeArrowheads="1"/>
          </p:cNvSpPr>
          <p:nvPr/>
        </p:nvSpPr>
        <p:spPr bwMode="auto">
          <a:xfrm>
            <a:off x="665163" y="137477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26633" name="Rectangle 16">
            <a:extLst>
              <a:ext uri="{FF2B5EF4-FFF2-40B4-BE49-F238E27FC236}">
                <a16:creationId xmlns:a16="http://schemas.microsoft.com/office/drawing/2014/main" id="{273854AF-5C26-4A74-AE83-A11F64B79546}"/>
              </a:ext>
            </a:extLst>
          </p:cNvPr>
          <p:cNvSpPr>
            <a:spLocks noChangeArrowheads="1"/>
          </p:cNvSpPr>
          <p:nvPr/>
        </p:nvSpPr>
        <p:spPr bwMode="auto">
          <a:xfrm>
            <a:off x="665163" y="1570038"/>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26634" name="Rectangle 18">
            <a:extLst>
              <a:ext uri="{FF2B5EF4-FFF2-40B4-BE49-F238E27FC236}">
                <a16:creationId xmlns:a16="http://schemas.microsoft.com/office/drawing/2014/main" id="{3A2311EF-D8BD-4A5B-B1B6-2B6316ECA20C}"/>
              </a:ext>
            </a:extLst>
          </p:cNvPr>
          <p:cNvSpPr>
            <a:spLocks noChangeArrowheads="1"/>
          </p:cNvSpPr>
          <p:nvPr/>
        </p:nvSpPr>
        <p:spPr bwMode="auto">
          <a:xfrm>
            <a:off x="7094538" y="3729038"/>
            <a:ext cx="4206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26635" name="Rectangle 19">
            <a:extLst>
              <a:ext uri="{FF2B5EF4-FFF2-40B4-BE49-F238E27FC236}">
                <a16:creationId xmlns:a16="http://schemas.microsoft.com/office/drawing/2014/main" id="{E26A15E2-693D-4AF5-8D86-33CC43398390}"/>
              </a:ext>
            </a:extLst>
          </p:cNvPr>
          <p:cNvSpPr>
            <a:spLocks noChangeArrowheads="1"/>
          </p:cNvSpPr>
          <p:nvPr/>
        </p:nvSpPr>
        <p:spPr bwMode="auto">
          <a:xfrm>
            <a:off x="665163" y="4814888"/>
            <a:ext cx="4206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26636" name="Rectangle 21">
            <a:extLst>
              <a:ext uri="{FF2B5EF4-FFF2-40B4-BE49-F238E27FC236}">
                <a16:creationId xmlns:a16="http://schemas.microsoft.com/office/drawing/2014/main" id="{D2E8F5AD-E999-4471-BCA5-B88CD63BF49A}"/>
              </a:ext>
            </a:extLst>
          </p:cNvPr>
          <p:cNvSpPr>
            <a:spLocks noChangeArrowheads="1"/>
          </p:cNvSpPr>
          <p:nvPr/>
        </p:nvSpPr>
        <p:spPr bwMode="auto">
          <a:xfrm>
            <a:off x="1927225" y="5461000"/>
            <a:ext cx="42068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26637" name="Rectangle 24">
            <a:hlinkClick r:id="rId3" action="ppaction://hlinksldjump"/>
            <a:extLst>
              <a:ext uri="{FF2B5EF4-FFF2-40B4-BE49-F238E27FC236}">
                <a16:creationId xmlns:a16="http://schemas.microsoft.com/office/drawing/2014/main" id="{B3FB18ED-C2D3-42F4-A263-E121E8898F84}"/>
              </a:ext>
            </a:extLst>
          </p:cNvPr>
          <p:cNvSpPr>
            <a:spLocks noChangeArrowheads="1"/>
          </p:cNvSpPr>
          <p:nvPr/>
        </p:nvSpPr>
        <p:spPr bwMode="auto">
          <a:xfrm>
            <a:off x="428625" y="2217737"/>
            <a:ext cx="8286750"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are food shelves?</a:t>
            </a:r>
            <a:endParaRPr lang="en-US" altLang="en-US" sz="6000" dirty="0">
              <a:solidFill>
                <a:srgbClr val="5B89C1"/>
              </a:solidFill>
              <a:latin typeface="Arial Narrow" panose="020B0606020202030204" pitchFamily="34" charset="0"/>
            </a:endParaRPr>
          </a:p>
        </p:txBody>
      </p:sp>
      <p:pic>
        <p:nvPicPr>
          <p:cNvPr id="14" name="Picture 17" descr="image006">
            <a:extLst>
              <a:ext uri="{FF2B5EF4-FFF2-40B4-BE49-F238E27FC236}">
                <a16:creationId xmlns:a16="http://schemas.microsoft.com/office/drawing/2014/main" id="{D1817D9C-E427-499F-8FB2-8ACA15958E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4FAB609B-758D-4494-8D4D-2AFD78DFF897}"/>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200Q</a:t>
            </a:r>
          </a:p>
        </p:txBody>
      </p:sp>
      <p:sp>
        <p:nvSpPr>
          <p:cNvPr id="28675" name="Text Box 29">
            <a:extLst>
              <a:ext uri="{FF2B5EF4-FFF2-40B4-BE49-F238E27FC236}">
                <a16:creationId xmlns:a16="http://schemas.microsoft.com/office/drawing/2014/main" id="{136B54F4-FC0A-4B8A-BA25-9846BBEFDAEB}"/>
              </a:ext>
            </a:extLst>
          </p:cNvPr>
          <p:cNvSpPr txBox="1">
            <a:spLocks noChangeArrowheads="1"/>
          </p:cNvSpPr>
          <p:nvPr/>
        </p:nvSpPr>
        <p:spPr bwMode="auto">
          <a:xfrm>
            <a:off x="1524000" y="1905000"/>
            <a:ext cx="6248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chemeClr val="bg1"/>
              </a:solidFill>
            </a:endParaRPr>
          </a:p>
        </p:txBody>
      </p:sp>
      <p:sp>
        <p:nvSpPr>
          <p:cNvPr id="28676" name="Text Box 30">
            <a:extLst>
              <a:ext uri="{FF2B5EF4-FFF2-40B4-BE49-F238E27FC236}">
                <a16:creationId xmlns:a16="http://schemas.microsoft.com/office/drawing/2014/main" id="{F5F19CCD-F3AB-4223-B250-D23CBDB096C6}"/>
              </a:ext>
            </a:extLst>
          </p:cNvPr>
          <p:cNvSpPr txBox="1">
            <a:spLocks noChangeArrowheads="1"/>
          </p:cNvSpPr>
          <p:nvPr/>
        </p:nvSpPr>
        <p:spPr bwMode="auto">
          <a:xfrm>
            <a:off x="1600200" y="2614613"/>
            <a:ext cx="5791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28677" name="Rectangle 37">
            <a:hlinkClick r:id="" action="ppaction://hlinkshowjump?jump=nextslide">
              <a:snd r:embed="rId3" name="cashreg.wav"/>
            </a:hlinkClick>
            <a:extLst>
              <a:ext uri="{FF2B5EF4-FFF2-40B4-BE49-F238E27FC236}">
                <a16:creationId xmlns:a16="http://schemas.microsoft.com/office/drawing/2014/main" id="{2179D31A-29F2-415A-BCCF-3D75BA17C7CB}"/>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In 2019, GTCUW nonprofit partners served 16 million of these</a:t>
            </a:r>
          </a:p>
        </p:txBody>
      </p:sp>
      <p:pic>
        <p:nvPicPr>
          <p:cNvPr id="6" name="Picture 17" descr="image006">
            <a:extLst>
              <a:ext uri="{FF2B5EF4-FFF2-40B4-BE49-F238E27FC236}">
                <a16:creationId xmlns:a16="http://schemas.microsoft.com/office/drawing/2014/main" id="{907E3037-E2C1-44F4-B7DA-27D1E824C8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BD4E8772-0ADB-4063-B9E0-801239498D1C}"/>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200A</a:t>
            </a:r>
          </a:p>
        </p:txBody>
      </p:sp>
      <p:sp>
        <p:nvSpPr>
          <p:cNvPr id="30723" name="Rectangle 5">
            <a:extLst>
              <a:ext uri="{FF2B5EF4-FFF2-40B4-BE49-F238E27FC236}">
                <a16:creationId xmlns:a16="http://schemas.microsoft.com/office/drawing/2014/main" id="{633475CC-808D-44A7-8314-7A833C41F705}"/>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30724" name="Rectangle 11">
            <a:extLst>
              <a:ext uri="{FF2B5EF4-FFF2-40B4-BE49-F238E27FC236}">
                <a16:creationId xmlns:a16="http://schemas.microsoft.com/office/drawing/2014/main" id="{7C5397D8-5945-402A-B7CD-6700040E75BA}"/>
              </a:ext>
            </a:extLst>
          </p:cNvPr>
          <p:cNvSpPr>
            <a:spLocks noChangeArrowheads="1"/>
          </p:cNvSpPr>
          <p:nvPr/>
        </p:nvSpPr>
        <p:spPr bwMode="auto">
          <a:xfrm>
            <a:off x="438150" y="666750"/>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0725" name="Rectangle 12">
            <a:extLst>
              <a:ext uri="{FF2B5EF4-FFF2-40B4-BE49-F238E27FC236}">
                <a16:creationId xmlns:a16="http://schemas.microsoft.com/office/drawing/2014/main" id="{062983A5-1211-476D-9635-9125760F5565}"/>
              </a:ext>
            </a:extLst>
          </p:cNvPr>
          <p:cNvSpPr>
            <a:spLocks noChangeArrowheads="1"/>
          </p:cNvSpPr>
          <p:nvPr/>
        </p:nvSpPr>
        <p:spPr bwMode="auto">
          <a:xfrm>
            <a:off x="438150" y="860425"/>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0726" name="Rectangle 13">
            <a:extLst>
              <a:ext uri="{FF2B5EF4-FFF2-40B4-BE49-F238E27FC236}">
                <a16:creationId xmlns:a16="http://schemas.microsoft.com/office/drawing/2014/main" id="{A987F0E7-0D9E-442F-A7C4-ADF1FB99DFEC}"/>
              </a:ext>
            </a:extLst>
          </p:cNvPr>
          <p:cNvSpPr>
            <a:spLocks noChangeArrowheads="1"/>
          </p:cNvSpPr>
          <p:nvPr/>
        </p:nvSpPr>
        <p:spPr bwMode="auto">
          <a:xfrm>
            <a:off x="438150" y="1054100"/>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dirty="0">
                <a:solidFill>
                  <a:srgbClr val="000000"/>
                </a:solidFill>
              </a:rPr>
              <a:t> </a:t>
            </a:r>
            <a:endParaRPr lang="en-US" altLang="en-US" sz="8000" dirty="0">
              <a:solidFill>
                <a:srgbClr val="005FBE"/>
              </a:solidFill>
            </a:endParaRPr>
          </a:p>
        </p:txBody>
      </p:sp>
      <p:sp>
        <p:nvSpPr>
          <p:cNvPr id="30727" name="Rectangle 14">
            <a:extLst>
              <a:ext uri="{FF2B5EF4-FFF2-40B4-BE49-F238E27FC236}">
                <a16:creationId xmlns:a16="http://schemas.microsoft.com/office/drawing/2014/main" id="{D29D43D0-397F-4124-A4C0-331ABC098A1F}"/>
              </a:ext>
            </a:extLst>
          </p:cNvPr>
          <p:cNvSpPr>
            <a:spLocks noChangeArrowheads="1"/>
          </p:cNvSpPr>
          <p:nvPr/>
        </p:nvSpPr>
        <p:spPr bwMode="auto">
          <a:xfrm>
            <a:off x="438150" y="1247775"/>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0728" name="Rectangle 15">
            <a:extLst>
              <a:ext uri="{FF2B5EF4-FFF2-40B4-BE49-F238E27FC236}">
                <a16:creationId xmlns:a16="http://schemas.microsoft.com/office/drawing/2014/main" id="{13264C25-1E4E-495A-910C-15A57B22E4C9}"/>
              </a:ext>
            </a:extLst>
          </p:cNvPr>
          <p:cNvSpPr>
            <a:spLocks noChangeArrowheads="1"/>
          </p:cNvSpPr>
          <p:nvPr/>
        </p:nvSpPr>
        <p:spPr bwMode="auto">
          <a:xfrm>
            <a:off x="438150" y="1441450"/>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0729" name="Rectangle 16">
            <a:extLst>
              <a:ext uri="{FF2B5EF4-FFF2-40B4-BE49-F238E27FC236}">
                <a16:creationId xmlns:a16="http://schemas.microsoft.com/office/drawing/2014/main" id="{C9594D06-5F88-4465-A2F5-A77DF3339133}"/>
              </a:ext>
            </a:extLst>
          </p:cNvPr>
          <p:cNvSpPr>
            <a:spLocks noChangeArrowheads="1"/>
          </p:cNvSpPr>
          <p:nvPr/>
        </p:nvSpPr>
        <p:spPr bwMode="auto">
          <a:xfrm>
            <a:off x="438150" y="1635125"/>
            <a:ext cx="1412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0730" name="Rectangle 18">
            <a:extLst>
              <a:ext uri="{FF2B5EF4-FFF2-40B4-BE49-F238E27FC236}">
                <a16:creationId xmlns:a16="http://schemas.microsoft.com/office/drawing/2014/main" id="{44D55FDD-0441-4B1B-88C7-46305E4F5F69}"/>
              </a:ext>
            </a:extLst>
          </p:cNvPr>
          <p:cNvSpPr>
            <a:spLocks noChangeArrowheads="1"/>
          </p:cNvSpPr>
          <p:nvPr/>
        </p:nvSpPr>
        <p:spPr bwMode="auto">
          <a:xfrm>
            <a:off x="7050088" y="3763963"/>
            <a:ext cx="423862"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30731" name="Rectangle 19">
            <a:extLst>
              <a:ext uri="{FF2B5EF4-FFF2-40B4-BE49-F238E27FC236}">
                <a16:creationId xmlns:a16="http://schemas.microsoft.com/office/drawing/2014/main" id="{A8613D59-1FB8-4BE5-BEB6-1D313737A4C4}"/>
              </a:ext>
            </a:extLst>
          </p:cNvPr>
          <p:cNvSpPr>
            <a:spLocks noChangeArrowheads="1"/>
          </p:cNvSpPr>
          <p:nvPr/>
        </p:nvSpPr>
        <p:spPr bwMode="auto">
          <a:xfrm>
            <a:off x="438150" y="4835525"/>
            <a:ext cx="42386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30732" name="Rectangle 21">
            <a:extLst>
              <a:ext uri="{FF2B5EF4-FFF2-40B4-BE49-F238E27FC236}">
                <a16:creationId xmlns:a16="http://schemas.microsoft.com/office/drawing/2014/main" id="{0EF0A2E9-2B3A-4C09-85B3-3B4F20513713}"/>
              </a:ext>
            </a:extLst>
          </p:cNvPr>
          <p:cNvSpPr>
            <a:spLocks noChangeArrowheads="1"/>
          </p:cNvSpPr>
          <p:nvPr/>
        </p:nvSpPr>
        <p:spPr bwMode="auto">
          <a:xfrm>
            <a:off x="1735138" y="5473700"/>
            <a:ext cx="423862"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30733" name="Rectangle 24">
            <a:hlinkClick r:id="rId3" action="ppaction://hlinksldjump">
              <a:snd r:embed="rId4" name="cashreg.wav"/>
            </a:hlinkClick>
            <a:extLst>
              <a:ext uri="{FF2B5EF4-FFF2-40B4-BE49-F238E27FC236}">
                <a16:creationId xmlns:a16="http://schemas.microsoft.com/office/drawing/2014/main" id="{174BD896-C57C-4BE7-9204-93F708830AF6}"/>
              </a:ext>
            </a:extLst>
          </p:cNvPr>
          <p:cNvSpPr>
            <a:spLocks noChangeArrowheads="1"/>
          </p:cNvSpPr>
          <p:nvPr/>
        </p:nvSpPr>
        <p:spPr bwMode="auto">
          <a:xfrm>
            <a:off x="381000" y="666750"/>
            <a:ext cx="8286750" cy="571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rgbClr val="5B89C1"/>
              </a:solidFill>
            </a:endParaRPr>
          </a:p>
          <a:p>
            <a:pPr algn="ctr">
              <a:spcBef>
                <a:spcPct val="0"/>
              </a:spcBef>
              <a:buFontTx/>
              <a:buNone/>
            </a:pPr>
            <a:endParaRPr lang="en-US" altLang="en-US" sz="4400" dirty="0">
              <a:solidFill>
                <a:srgbClr val="5B89C1"/>
              </a:solidFill>
            </a:endParaRPr>
          </a:p>
          <a:p>
            <a:pPr algn="ctr">
              <a:spcBef>
                <a:spcPct val="0"/>
              </a:spcBef>
              <a:buFontTx/>
              <a:buNone/>
            </a:pPr>
            <a:endParaRPr lang="en-US" altLang="en-US" sz="4400" dirty="0">
              <a:solidFill>
                <a:srgbClr val="5B89C1"/>
              </a:solidFill>
            </a:endParaRPr>
          </a:p>
          <a:p>
            <a:pPr algn="ctr">
              <a:spcBef>
                <a:spcPct val="0"/>
              </a:spcBef>
              <a:buFontTx/>
              <a:buNone/>
            </a:pPr>
            <a:r>
              <a:rPr lang="en-US" altLang="en-US" sz="6000" b="1" dirty="0">
                <a:solidFill>
                  <a:srgbClr val="5B89C1"/>
                </a:solidFill>
                <a:latin typeface="Arial Narrow" panose="020B0606020202030204" pitchFamily="34" charset="0"/>
              </a:rPr>
              <a:t>What are meals?</a:t>
            </a:r>
            <a:endParaRPr lang="en-US" altLang="en-US" sz="6000" dirty="0">
              <a:solidFill>
                <a:srgbClr val="5B89C1"/>
              </a:solidFill>
              <a:latin typeface="Arial Narrow" panose="020B0606020202030204" pitchFamily="34" charset="0"/>
            </a:endParaRPr>
          </a:p>
        </p:txBody>
      </p:sp>
      <p:pic>
        <p:nvPicPr>
          <p:cNvPr id="14" name="Picture 17" descr="image006">
            <a:extLst>
              <a:ext uri="{FF2B5EF4-FFF2-40B4-BE49-F238E27FC236}">
                <a16:creationId xmlns:a16="http://schemas.microsoft.com/office/drawing/2014/main" id="{4B1C7DFB-1540-4881-AA85-49FA8A1D76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a:extLst>
              <a:ext uri="{FF2B5EF4-FFF2-40B4-BE49-F238E27FC236}">
                <a16:creationId xmlns:a16="http://schemas.microsoft.com/office/drawing/2014/main" id="{68CA6A7A-7CDA-4069-8AC1-E18A296BFD8D}"/>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300Q</a:t>
            </a:r>
          </a:p>
        </p:txBody>
      </p:sp>
      <p:sp>
        <p:nvSpPr>
          <p:cNvPr id="32771" name="Rectangle 12">
            <a:hlinkClick r:id="" action="ppaction://hlinkshowjump?jump=nextslide">
              <a:snd r:embed="rId3" name="cashreg.wav"/>
            </a:hlinkClick>
            <a:extLst>
              <a:ext uri="{FF2B5EF4-FFF2-40B4-BE49-F238E27FC236}">
                <a16:creationId xmlns:a16="http://schemas.microsoft.com/office/drawing/2014/main" id="{B4532189-B59D-460C-9D38-2748A381AA51}"/>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In our 9-county metro region, more than 180,000 students are eligible to receive this </a:t>
            </a:r>
          </a:p>
        </p:txBody>
      </p:sp>
      <p:pic>
        <p:nvPicPr>
          <p:cNvPr id="4" name="Picture 17" descr="image006">
            <a:extLst>
              <a:ext uri="{FF2B5EF4-FFF2-40B4-BE49-F238E27FC236}">
                <a16:creationId xmlns:a16="http://schemas.microsoft.com/office/drawing/2014/main" id="{BEFDB21A-2F5D-446A-8C48-86942E03B9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99D05F71-DDC4-4F0B-86FB-260C85758510}"/>
              </a:ext>
            </a:extLst>
          </p:cNvPr>
          <p:cNvSpPr>
            <a:spLocks noGrp="1" noChangeArrowheads="1"/>
          </p:cNvSpPr>
          <p:nvPr>
            <p:ph type="title" idx="4294967295"/>
          </p:nvPr>
        </p:nvSpPr>
        <p:spPr>
          <a:xfrm>
            <a:off x="0" y="609600"/>
            <a:ext cx="7772400" cy="1143000"/>
          </a:xfrm>
        </p:spPr>
        <p:txBody>
          <a:bodyPr/>
          <a:lstStyle/>
          <a:p>
            <a:r>
              <a:rPr lang="en-US" altLang="en-US" sz="6000" dirty="0">
                <a:solidFill>
                  <a:schemeClr val="bg1"/>
                </a:solidFill>
              </a:rPr>
              <a:t>Hunger 300A</a:t>
            </a:r>
          </a:p>
        </p:txBody>
      </p:sp>
      <p:sp>
        <p:nvSpPr>
          <p:cNvPr id="34819" name="Rectangle 5">
            <a:extLst>
              <a:ext uri="{FF2B5EF4-FFF2-40B4-BE49-F238E27FC236}">
                <a16:creationId xmlns:a16="http://schemas.microsoft.com/office/drawing/2014/main" id="{5BF632EE-701E-49AA-8A9E-D8B0CB98B09D}"/>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34820" name="Rectangle 11">
            <a:extLst>
              <a:ext uri="{FF2B5EF4-FFF2-40B4-BE49-F238E27FC236}">
                <a16:creationId xmlns:a16="http://schemas.microsoft.com/office/drawing/2014/main" id="{CA214E66-6A94-4DF0-8FA5-5C942DC8BD18}"/>
              </a:ext>
            </a:extLst>
          </p:cNvPr>
          <p:cNvSpPr>
            <a:spLocks noChangeArrowheads="1"/>
          </p:cNvSpPr>
          <p:nvPr/>
        </p:nvSpPr>
        <p:spPr bwMode="auto">
          <a:xfrm>
            <a:off x="588963" y="666750"/>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1" name="Rectangle 12">
            <a:extLst>
              <a:ext uri="{FF2B5EF4-FFF2-40B4-BE49-F238E27FC236}">
                <a16:creationId xmlns:a16="http://schemas.microsoft.com/office/drawing/2014/main" id="{16013997-3674-49B2-B401-653E66B577C5}"/>
              </a:ext>
            </a:extLst>
          </p:cNvPr>
          <p:cNvSpPr>
            <a:spLocks noChangeArrowheads="1"/>
          </p:cNvSpPr>
          <p:nvPr/>
        </p:nvSpPr>
        <p:spPr bwMode="auto">
          <a:xfrm>
            <a:off x="588963" y="866775"/>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2" name="Rectangle 13">
            <a:extLst>
              <a:ext uri="{FF2B5EF4-FFF2-40B4-BE49-F238E27FC236}">
                <a16:creationId xmlns:a16="http://schemas.microsoft.com/office/drawing/2014/main" id="{F36244D8-0974-41E2-B5B7-9CD67F7A7BE8}"/>
              </a:ext>
            </a:extLst>
          </p:cNvPr>
          <p:cNvSpPr>
            <a:spLocks noChangeArrowheads="1"/>
          </p:cNvSpPr>
          <p:nvPr/>
        </p:nvSpPr>
        <p:spPr bwMode="auto">
          <a:xfrm>
            <a:off x="588963" y="1065213"/>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3" name="Rectangle 14">
            <a:extLst>
              <a:ext uri="{FF2B5EF4-FFF2-40B4-BE49-F238E27FC236}">
                <a16:creationId xmlns:a16="http://schemas.microsoft.com/office/drawing/2014/main" id="{1B091E7E-0C97-4F57-B13C-BF587D841900}"/>
              </a:ext>
            </a:extLst>
          </p:cNvPr>
          <p:cNvSpPr>
            <a:spLocks noChangeArrowheads="1"/>
          </p:cNvSpPr>
          <p:nvPr/>
        </p:nvSpPr>
        <p:spPr bwMode="auto">
          <a:xfrm>
            <a:off x="588963" y="1263650"/>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4" name="Rectangle 15">
            <a:extLst>
              <a:ext uri="{FF2B5EF4-FFF2-40B4-BE49-F238E27FC236}">
                <a16:creationId xmlns:a16="http://schemas.microsoft.com/office/drawing/2014/main" id="{392518DD-DF18-4ED0-B01B-1CDDA7BA8CEA}"/>
              </a:ext>
            </a:extLst>
          </p:cNvPr>
          <p:cNvSpPr>
            <a:spLocks noChangeArrowheads="1"/>
          </p:cNvSpPr>
          <p:nvPr/>
        </p:nvSpPr>
        <p:spPr bwMode="auto">
          <a:xfrm>
            <a:off x="588963" y="1462088"/>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5" name="Rectangle 16">
            <a:extLst>
              <a:ext uri="{FF2B5EF4-FFF2-40B4-BE49-F238E27FC236}">
                <a16:creationId xmlns:a16="http://schemas.microsoft.com/office/drawing/2014/main" id="{ED140A73-5B5D-4241-9BD2-6890D601E135}"/>
              </a:ext>
            </a:extLst>
          </p:cNvPr>
          <p:cNvSpPr>
            <a:spLocks noChangeArrowheads="1"/>
          </p:cNvSpPr>
          <p:nvPr/>
        </p:nvSpPr>
        <p:spPr bwMode="auto">
          <a:xfrm>
            <a:off x="588963" y="1660525"/>
            <a:ext cx="119062"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34826" name="Rectangle 18">
            <a:extLst>
              <a:ext uri="{FF2B5EF4-FFF2-40B4-BE49-F238E27FC236}">
                <a16:creationId xmlns:a16="http://schemas.microsoft.com/office/drawing/2014/main" id="{D479F930-323D-4AFF-9787-E936D00D09A0}"/>
              </a:ext>
            </a:extLst>
          </p:cNvPr>
          <p:cNvSpPr>
            <a:spLocks noChangeArrowheads="1"/>
          </p:cNvSpPr>
          <p:nvPr/>
        </p:nvSpPr>
        <p:spPr bwMode="auto">
          <a:xfrm>
            <a:off x="7018338" y="3846513"/>
            <a:ext cx="411162"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34827" name="Rectangle 19">
            <a:extLst>
              <a:ext uri="{FF2B5EF4-FFF2-40B4-BE49-F238E27FC236}">
                <a16:creationId xmlns:a16="http://schemas.microsoft.com/office/drawing/2014/main" id="{F44233B8-5477-444A-BD69-49A894027FF4}"/>
              </a:ext>
            </a:extLst>
          </p:cNvPr>
          <p:cNvSpPr>
            <a:spLocks noChangeArrowheads="1"/>
          </p:cNvSpPr>
          <p:nvPr/>
        </p:nvSpPr>
        <p:spPr bwMode="auto">
          <a:xfrm>
            <a:off x="588963" y="4946650"/>
            <a:ext cx="4111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34828" name="Rectangle 21">
            <a:extLst>
              <a:ext uri="{FF2B5EF4-FFF2-40B4-BE49-F238E27FC236}">
                <a16:creationId xmlns:a16="http://schemas.microsoft.com/office/drawing/2014/main" id="{787EA15A-C681-42BA-9BD7-120979AA9483}"/>
              </a:ext>
            </a:extLst>
          </p:cNvPr>
          <p:cNvSpPr>
            <a:spLocks noChangeArrowheads="1"/>
          </p:cNvSpPr>
          <p:nvPr/>
        </p:nvSpPr>
        <p:spPr bwMode="auto">
          <a:xfrm>
            <a:off x="1851025" y="5600700"/>
            <a:ext cx="41116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34829" name="Text Box 22">
            <a:extLst>
              <a:ext uri="{FF2B5EF4-FFF2-40B4-BE49-F238E27FC236}">
                <a16:creationId xmlns:a16="http://schemas.microsoft.com/office/drawing/2014/main" id="{B769C5E6-4311-41CD-8ACA-65AF33F1F8F4}"/>
              </a:ext>
            </a:extLst>
          </p:cNvPr>
          <p:cNvSpPr txBox="1">
            <a:spLocks noChangeArrowheads="1"/>
          </p:cNvSpPr>
          <p:nvPr/>
        </p:nvSpPr>
        <p:spPr bwMode="auto">
          <a:xfrm>
            <a:off x="3032125" y="4138613"/>
            <a:ext cx="32162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34830" name="Rectangle 27">
            <a:hlinkClick r:id="rId3" action="ppaction://hlinksldjump">
              <a:snd r:embed="rId4" name="cashreg.wav"/>
            </a:hlinkClick>
            <a:extLst>
              <a:ext uri="{FF2B5EF4-FFF2-40B4-BE49-F238E27FC236}">
                <a16:creationId xmlns:a16="http://schemas.microsoft.com/office/drawing/2014/main" id="{A652C402-DECC-4CE5-BE64-DC3A5CD5C83D}"/>
              </a:ext>
            </a:extLst>
          </p:cNvPr>
          <p:cNvSpPr>
            <a:spLocks noChangeArrowheads="1"/>
          </p:cNvSpPr>
          <p:nvPr/>
        </p:nvSpPr>
        <p:spPr bwMode="auto">
          <a:xfrm>
            <a:off x="381000" y="1752600"/>
            <a:ext cx="8286750" cy="447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dirty="0">
                <a:solidFill>
                  <a:schemeClr val="bg1"/>
                </a:solidFill>
              </a:rPr>
              <a:t>		</a:t>
            </a:r>
          </a:p>
          <a:p>
            <a:pPr algn="ctr">
              <a:buFontTx/>
              <a:buNone/>
            </a:pPr>
            <a:endParaRPr lang="en-US" altLang="en-US" sz="6000" b="1" dirty="0"/>
          </a:p>
        </p:txBody>
      </p:sp>
      <p:sp>
        <p:nvSpPr>
          <p:cNvPr id="34831" name="TextBox 1">
            <a:extLst>
              <a:ext uri="{FF2B5EF4-FFF2-40B4-BE49-F238E27FC236}">
                <a16:creationId xmlns:a16="http://schemas.microsoft.com/office/drawing/2014/main" id="{00EDE89A-0289-4B7F-92A7-8B7E37007043}"/>
              </a:ext>
            </a:extLst>
          </p:cNvPr>
          <p:cNvSpPr txBox="1">
            <a:spLocks noChangeArrowheads="1"/>
          </p:cNvSpPr>
          <p:nvPr/>
        </p:nvSpPr>
        <p:spPr bwMode="auto">
          <a:xfrm>
            <a:off x="800100" y="2259013"/>
            <a:ext cx="76803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6000" b="1" dirty="0">
                <a:solidFill>
                  <a:srgbClr val="5B89C1"/>
                </a:solidFill>
                <a:latin typeface="Arial Narrow" panose="020B0606020202030204" pitchFamily="34" charset="0"/>
              </a:rPr>
              <a:t>What is free and reduced</a:t>
            </a:r>
          </a:p>
          <a:p>
            <a:pPr algn="ctr" eaLnBrk="1" hangingPunct="1">
              <a:spcBef>
                <a:spcPct val="0"/>
              </a:spcBef>
              <a:buFontTx/>
              <a:buNone/>
            </a:pPr>
            <a:r>
              <a:rPr lang="en-US" altLang="en-US" sz="6000" b="1" dirty="0">
                <a:solidFill>
                  <a:srgbClr val="5B89C1"/>
                </a:solidFill>
                <a:latin typeface="Arial Narrow" panose="020B0606020202030204" pitchFamily="34" charset="0"/>
              </a:rPr>
              <a:t>price lunch?</a:t>
            </a:r>
          </a:p>
        </p:txBody>
      </p:sp>
      <p:pic>
        <p:nvPicPr>
          <p:cNvPr id="16" name="Picture 17" descr="image006">
            <a:extLst>
              <a:ext uri="{FF2B5EF4-FFF2-40B4-BE49-F238E27FC236}">
                <a16:creationId xmlns:a16="http://schemas.microsoft.com/office/drawing/2014/main" id="{C65D75C0-4531-4EF3-8628-D49C7F7A9B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a:extLst>
              <a:ext uri="{FF2B5EF4-FFF2-40B4-BE49-F238E27FC236}">
                <a16:creationId xmlns:a16="http://schemas.microsoft.com/office/drawing/2014/main" id="{BA44410A-5D80-4335-B388-CCA09E2A2CB8}"/>
              </a:ext>
            </a:extLst>
          </p:cNvPr>
          <p:cNvSpPr txBox="1">
            <a:spLocks noChangeArrowheads="1"/>
          </p:cNvSpPr>
          <p:nvPr/>
        </p:nvSpPr>
        <p:spPr bwMode="auto">
          <a:xfrm>
            <a:off x="876300" y="2136775"/>
            <a:ext cx="73914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Approximately 1 out of every X households in MN experience food insecurity</a:t>
            </a:r>
          </a:p>
        </p:txBody>
      </p:sp>
      <p:pic>
        <p:nvPicPr>
          <p:cNvPr id="3" name="Picture 17" descr="image006">
            <a:extLst>
              <a:ext uri="{FF2B5EF4-FFF2-40B4-BE49-F238E27FC236}">
                <a16:creationId xmlns:a16="http://schemas.microsoft.com/office/drawing/2014/main" id="{83541EA0-A187-4607-9903-F53C6FECBA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3130E949-3B55-4FD0-8862-EF644476A6AD}"/>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400A</a:t>
            </a:r>
          </a:p>
        </p:txBody>
      </p:sp>
      <p:sp>
        <p:nvSpPr>
          <p:cNvPr id="38915" name="Rectangle 5">
            <a:extLst>
              <a:ext uri="{FF2B5EF4-FFF2-40B4-BE49-F238E27FC236}">
                <a16:creationId xmlns:a16="http://schemas.microsoft.com/office/drawing/2014/main" id="{590E9D18-397D-4207-8F07-4B82A7222EC1}"/>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38916" name="Rectangle 11">
            <a:extLst>
              <a:ext uri="{FF2B5EF4-FFF2-40B4-BE49-F238E27FC236}">
                <a16:creationId xmlns:a16="http://schemas.microsoft.com/office/drawing/2014/main" id="{3DAC8195-2F64-4FCC-BB22-15648BD400FC}"/>
              </a:ext>
            </a:extLst>
          </p:cNvPr>
          <p:cNvSpPr>
            <a:spLocks noChangeArrowheads="1"/>
          </p:cNvSpPr>
          <p:nvPr/>
        </p:nvSpPr>
        <p:spPr bwMode="auto">
          <a:xfrm>
            <a:off x="590550" y="663575"/>
            <a:ext cx="14128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17" name="Rectangle 12">
            <a:extLst>
              <a:ext uri="{FF2B5EF4-FFF2-40B4-BE49-F238E27FC236}">
                <a16:creationId xmlns:a16="http://schemas.microsoft.com/office/drawing/2014/main" id="{26814497-63C0-459B-BCE9-A1F7AB58DE74}"/>
              </a:ext>
            </a:extLst>
          </p:cNvPr>
          <p:cNvSpPr>
            <a:spLocks noChangeArrowheads="1"/>
          </p:cNvSpPr>
          <p:nvPr/>
        </p:nvSpPr>
        <p:spPr bwMode="auto">
          <a:xfrm>
            <a:off x="590550" y="854075"/>
            <a:ext cx="14128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18" name="Rectangle 13">
            <a:extLst>
              <a:ext uri="{FF2B5EF4-FFF2-40B4-BE49-F238E27FC236}">
                <a16:creationId xmlns:a16="http://schemas.microsoft.com/office/drawing/2014/main" id="{95EC87FB-1D2C-4E36-8440-2C247A011E14}"/>
              </a:ext>
            </a:extLst>
          </p:cNvPr>
          <p:cNvSpPr>
            <a:spLocks noChangeArrowheads="1"/>
          </p:cNvSpPr>
          <p:nvPr/>
        </p:nvSpPr>
        <p:spPr bwMode="auto">
          <a:xfrm>
            <a:off x="590550" y="1042988"/>
            <a:ext cx="141288"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19" name="Rectangle 14">
            <a:extLst>
              <a:ext uri="{FF2B5EF4-FFF2-40B4-BE49-F238E27FC236}">
                <a16:creationId xmlns:a16="http://schemas.microsoft.com/office/drawing/2014/main" id="{AE97D2A4-0D29-4083-80D3-9168362A95D5}"/>
              </a:ext>
            </a:extLst>
          </p:cNvPr>
          <p:cNvSpPr>
            <a:spLocks noChangeArrowheads="1"/>
          </p:cNvSpPr>
          <p:nvPr/>
        </p:nvSpPr>
        <p:spPr bwMode="auto">
          <a:xfrm>
            <a:off x="590550" y="1233488"/>
            <a:ext cx="141288"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20" name="Rectangle 15">
            <a:extLst>
              <a:ext uri="{FF2B5EF4-FFF2-40B4-BE49-F238E27FC236}">
                <a16:creationId xmlns:a16="http://schemas.microsoft.com/office/drawing/2014/main" id="{68B5C58C-C820-4FC4-B5D3-54917C77B670}"/>
              </a:ext>
            </a:extLst>
          </p:cNvPr>
          <p:cNvSpPr>
            <a:spLocks noChangeArrowheads="1"/>
          </p:cNvSpPr>
          <p:nvPr/>
        </p:nvSpPr>
        <p:spPr bwMode="auto">
          <a:xfrm>
            <a:off x="590550" y="1422400"/>
            <a:ext cx="14128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21" name="Rectangle 16">
            <a:extLst>
              <a:ext uri="{FF2B5EF4-FFF2-40B4-BE49-F238E27FC236}">
                <a16:creationId xmlns:a16="http://schemas.microsoft.com/office/drawing/2014/main" id="{9797FD5C-F85C-4516-B548-FE0930E0EB11}"/>
              </a:ext>
            </a:extLst>
          </p:cNvPr>
          <p:cNvSpPr>
            <a:spLocks noChangeArrowheads="1"/>
          </p:cNvSpPr>
          <p:nvPr/>
        </p:nvSpPr>
        <p:spPr bwMode="auto">
          <a:xfrm>
            <a:off x="590550" y="1612900"/>
            <a:ext cx="14128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38922" name="Rectangle 18">
            <a:extLst>
              <a:ext uri="{FF2B5EF4-FFF2-40B4-BE49-F238E27FC236}">
                <a16:creationId xmlns:a16="http://schemas.microsoft.com/office/drawing/2014/main" id="{6DEA0872-D754-4245-9915-7D7A578C6B62}"/>
              </a:ext>
            </a:extLst>
          </p:cNvPr>
          <p:cNvSpPr>
            <a:spLocks noChangeArrowheads="1"/>
          </p:cNvSpPr>
          <p:nvPr/>
        </p:nvSpPr>
        <p:spPr bwMode="auto">
          <a:xfrm>
            <a:off x="7202488" y="3698875"/>
            <a:ext cx="423862"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38923" name="Rectangle 19">
            <a:extLst>
              <a:ext uri="{FF2B5EF4-FFF2-40B4-BE49-F238E27FC236}">
                <a16:creationId xmlns:a16="http://schemas.microsoft.com/office/drawing/2014/main" id="{896EB5DE-501D-4CBA-A890-2C08C90A26B4}"/>
              </a:ext>
            </a:extLst>
          </p:cNvPr>
          <p:cNvSpPr>
            <a:spLocks noChangeArrowheads="1"/>
          </p:cNvSpPr>
          <p:nvPr/>
        </p:nvSpPr>
        <p:spPr bwMode="auto">
          <a:xfrm>
            <a:off x="590550" y="4748213"/>
            <a:ext cx="423863"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38924" name="Rectangle 21">
            <a:extLst>
              <a:ext uri="{FF2B5EF4-FFF2-40B4-BE49-F238E27FC236}">
                <a16:creationId xmlns:a16="http://schemas.microsoft.com/office/drawing/2014/main" id="{68635D41-BF7B-40B9-AD18-3635B5E490CD}"/>
              </a:ext>
            </a:extLst>
          </p:cNvPr>
          <p:cNvSpPr>
            <a:spLocks noChangeArrowheads="1"/>
          </p:cNvSpPr>
          <p:nvPr/>
        </p:nvSpPr>
        <p:spPr bwMode="auto">
          <a:xfrm>
            <a:off x="1887538" y="5373688"/>
            <a:ext cx="423862" cy="75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38925" name="Rectangle 24">
            <a:hlinkClick r:id="rId3" action="ppaction://hlinksldjump">
              <a:snd r:embed="rId4" name="cashreg.wav"/>
            </a:hlinkClick>
            <a:extLst>
              <a:ext uri="{FF2B5EF4-FFF2-40B4-BE49-F238E27FC236}">
                <a16:creationId xmlns:a16="http://schemas.microsoft.com/office/drawing/2014/main" id="{3E2FEA32-6D4A-4294-9BC3-65F70E31621B}"/>
              </a:ext>
            </a:extLst>
          </p:cNvPr>
          <p:cNvSpPr>
            <a:spLocks noChangeArrowheads="1"/>
          </p:cNvSpPr>
          <p:nvPr/>
        </p:nvSpPr>
        <p:spPr bwMode="auto">
          <a:xfrm>
            <a:off x="381000" y="854076"/>
            <a:ext cx="8286750"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1 in 10?</a:t>
            </a:r>
          </a:p>
        </p:txBody>
      </p:sp>
      <p:pic>
        <p:nvPicPr>
          <p:cNvPr id="14" name="Picture 17" descr="image006">
            <a:extLst>
              <a:ext uri="{FF2B5EF4-FFF2-40B4-BE49-F238E27FC236}">
                <a16:creationId xmlns:a16="http://schemas.microsoft.com/office/drawing/2014/main" id="{2627A6F6-8376-4A0F-86CD-40057FDFCB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16CDC732-7AAB-417F-B002-8A45E0291E7F}"/>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Hunger 500Q</a:t>
            </a:r>
          </a:p>
        </p:txBody>
      </p:sp>
      <p:sp>
        <p:nvSpPr>
          <p:cNvPr id="40963" name="Rectangle 9">
            <a:extLst>
              <a:ext uri="{FF2B5EF4-FFF2-40B4-BE49-F238E27FC236}">
                <a16:creationId xmlns:a16="http://schemas.microsoft.com/office/drawing/2014/main" id="{105D76E8-9821-434F-90EF-8D26AFFBE7D3}"/>
              </a:ext>
            </a:extLst>
          </p:cNvPr>
          <p:cNvSpPr>
            <a:spLocks noChangeArrowheads="1"/>
          </p:cNvSpPr>
          <p:nvPr/>
        </p:nvSpPr>
        <p:spPr bwMode="auto">
          <a:xfrm>
            <a:off x="685800" y="1143000"/>
            <a:ext cx="8001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a:solidFill>
                <a:srgbClr val="FFFF66"/>
              </a:solidFill>
            </a:endParaRPr>
          </a:p>
        </p:txBody>
      </p:sp>
      <p:sp>
        <p:nvSpPr>
          <p:cNvPr id="40964" name="Rectangle 14">
            <a:hlinkClick r:id="" action="ppaction://hlinkshowjump?jump=nextslide">
              <a:snd r:embed="rId3" name="cashreg.wav"/>
            </a:hlinkClick>
            <a:extLst>
              <a:ext uri="{FF2B5EF4-FFF2-40B4-BE49-F238E27FC236}">
                <a16:creationId xmlns:a16="http://schemas.microsoft.com/office/drawing/2014/main" id="{2594EF24-26AD-4853-8FA2-330DC8B4F693}"/>
              </a:ext>
            </a:extLst>
          </p:cNvPr>
          <p:cNvSpPr>
            <a:spLocks noChangeArrowheads="1"/>
          </p:cNvSpPr>
          <p:nvPr/>
        </p:nvSpPr>
        <p:spPr bwMode="auto">
          <a:xfrm>
            <a:off x="304548" y="541337"/>
            <a:ext cx="8286750" cy="57753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GTCUW and General Mills Foundation partnered to start this place-based initiative addressing the food system in North Minneapolis, and the initiative has expanded to Buffalo, NY and Toronto </a:t>
            </a:r>
          </a:p>
        </p:txBody>
      </p:sp>
      <p:pic>
        <p:nvPicPr>
          <p:cNvPr id="5" name="Picture 17" descr="image006">
            <a:extLst>
              <a:ext uri="{FF2B5EF4-FFF2-40B4-BE49-F238E27FC236}">
                <a16:creationId xmlns:a16="http://schemas.microsoft.com/office/drawing/2014/main" id="{6F701E6D-0E1A-43B1-B6DE-285CBB952E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5745016"/>
            <a:ext cx="1409952" cy="693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72EE63A1-BA7D-44C3-A3E9-EC8E74DF80F0}"/>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43011" name="Rectangle 24">
            <a:hlinkClick r:id="rId3" action="ppaction://hlinksldjump">
              <a:snd r:embed="rId4" name="cashreg.wav"/>
            </a:hlinkClick>
            <a:extLst>
              <a:ext uri="{FF2B5EF4-FFF2-40B4-BE49-F238E27FC236}">
                <a16:creationId xmlns:a16="http://schemas.microsoft.com/office/drawing/2014/main" id="{1DCE1FCD-02D9-48A7-A9BF-B2720D27C2E4}"/>
              </a:ext>
            </a:extLst>
          </p:cNvPr>
          <p:cNvSpPr>
            <a:spLocks noChangeArrowheads="1"/>
          </p:cNvSpPr>
          <p:nvPr/>
        </p:nvSpPr>
        <p:spPr bwMode="auto">
          <a:xfrm>
            <a:off x="381000" y="990600"/>
            <a:ext cx="8286750" cy="516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rgbClr val="5B89C1"/>
              </a:solidFill>
            </a:endParaRPr>
          </a:p>
          <a:p>
            <a:pPr algn="ctr">
              <a:spcBef>
                <a:spcPct val="0"/>
              </a:spcBef>
              <a:buFontTx/>
              <a:buNone/>
            </a:pPr>
            <a:r>
              <a:rPr lang="en-US" altLang="en-US" sz="6000" b="1" dirty="0">
                <a:solidFill>
                  <a:srgbClr val="5B89C1"/>
                </a:solidFill>
                <a:latin typeface="Arial Narrow" panose="020B0606020202030204" pitchFamily="34" charset="0"/>
              </a:rPr>
              <a:t>What is the Full Lives? </a:t>
            </a:r>
          </a:p>
          <a:p>
            <a:pPr algn="ctr">
              <a:spcBef>
                <a:spcPct val="0"/>
              </a:spcBef>
              <a:buFontTx/>
              <a:buNone/>
            </a:pPr>
            <a:endParaRPr lang="en-US" altLang="en-US" sz="6000" dirty="0">
              <a:solidFill>
                <a:schemeClr val="bg1"/>
              </a:solidFill>
              <a:latin typeface="Arial Narrow" panose="020B0606020202030204" pitchFamily="34" charset="0"/>
            </a:endParaRPr>
          </a:p>
        </p:txBody>
      </p:sp>
      <p:sp>
        <p:nvSpPr>
          <p:cNvPr id="43012" name="Title 1">
            <a:extLst>
              <a:ext uri="{FF2B5EF4-FFF2-40B4-BE49-F238E27FC236}">
                <a16:creationId xmlns:a16="http://schemas.microsoft.com/office/drawing/2014/main" id="{8C9B5E87-245F-4D25-948F-D28D1B471238}"/>
              </a:ext>
            </a:extLst>
          </p:cNvPr>
          <p:cNvSpPr>
            <a:spLocks noGrp="1" noChangeArrowheads="1"/>
          </p:cNvSpPr>
          <p:nvPr>
            <p:ph type="title" idx="4294967295"/>
          </p:nvPr>
        </p:nvSpPr>
        <p:spPr>
          <a:xfrm>
            <a:off x="0" y="609600"/>
            <a:ext cx="4133850" cy="1143000"/>
          </a:xfrm>
        </p:spPr>
        <p:txBody>
          <a:bodyPr/>
          <a:lstStyle/>
          <a:p>
            <a:r>
              <a:rPr lang="en-US" altLang="en-US" dirty="0">
                <a:solidFill>
                  <a:schemeClr val="bg1"/>
                </a:solidFill>
              </a:rPr>
              <a:t>Hunger 500A</a:t>
            </a:r>
          </a:p>
        </p:txBody>
      </p:sp>
      <p:pic>
        <p:nvPicPr>
          <p:cNvPr id="5" name="Picture 17" descr="image006">
            <a:extLst>
              <a:ext uri="{FF2B5EF4-FFF2-40B4-BE49-F238E27FC236}">
                <a16:creationId xmlns:a16="http://schemas.microsoft.com/office/drawing/2014/main" id="{29E5B25E-2ED9-45CA-B0B7-FBEF0E3084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9">
            <a:extLst>
              <a:ext uri="{FF2B5EF4-FFF2-40B4-BE49-F238E27FC236}">
                <a16:creationId xmlns:a16="http://schemas.microsoft.com/office/drawing/2014/main" id="{607D6088-E984-4905-8434-4E21ACB10361}"/>
              </a:ext>
            </a:extLst>
          </p:cNvPr>
          <p:cNvSpPr txBox="1">
            <a:spLocks noChangeArrowheads="1"/>
          </p:cNvSpPr>
          <p:nvPr/>
        </p:nvSpPr>
        <p:spPr bwMode="auto">
          <a:xfrm>
            <a:off x="1600200" y="2028825"/>
            <a:ext cx="5943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Food Security</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02FDCD6A-9156-4102-BD39-8CE8FAE632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026">
            <a:extLst>
              <a:ext uri="{FF2B5EF4-FFF2-40B4-BE49-F238E27FC236}">
                <a16:creationId xmlns:a16="http://schemas.microsoft.com/office/drawing/2014/main" id="{14F5373A-E7F2-4231-BA8C-ABF3D25D20C1}"/>
              </a:ext>
            </a:extLst>
          </p:cNvPr>
          <p:cNvSpPr txBox="1">
            <a:spLocks noChangeArrowheads="1"/>
          </p:cNvSpPr>
          <p:nvPr/>
        </p:nvSpPr>
        <p:spPr bwMode="auto">
          <a:xfrm>
            <a:off x="1600200" y="2028825"/>
            <a:ext cx="5943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rgbClr val="5B89C1"/>
              </a:solidFill>
            </a:endParaRPr>
          </a:p>
          <a:p>
            <a:pPr algn="ctr">
              <a:spcBef>
                <a:spcPct val="0"/>
              </a:spcBef>
              <a:buFontTx/>
              <a:buNone/>
            </a:pPr>
            <a:r>
              <a:rPr lang="en-US" altLang="en-US" sz="8800" dirty="0">
                <a:solidFill>
                  <a:srgbClr val="5B89C1"/>
                </a:solidFill>
                <a:latin typeface="Arial Narrow" panose="020B0606020202030204" pitchFamily="34" charset="0"/>
              </a:rPr>
              <a:t>Housing</a:t>
            </a:r>
          </a:p>
          <a:p>
            <a:pPr algn="ctr">
              <a:spcBef>
                <a:spcPct val="0"/>
              </a:spcBef>
              <a:buFontTx/>
              <a:buNone/>
            </a:pPr>
            <a:endParaRPr lang="en-US" altLang="en-US" sz="4400" dirty="0">
              <a:solidFill>
                <a:schemeClr val="bg1"/>
              </a:solidFill>
            </a:endParaRPr>
          </a:p>
        </p:txBody>
      </p:sp>
      <p:pic>
        <p:nvPicPr>
          <p:cNvPr id="4" name="Picture 17" descr="image006">
            <a:extLst>
              <a:ext uri="{FF2B5EF4-FFF2-40B4-BE49-F238E27FC236}">
                <a16:creationId xmlns:a16="http://schemas.microsoft.com/office/drawing/2014/main" id="{8A8796EA-6B15-4967-B30F-5CA921B8F8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648F73AB-4792-4A33-A237-4937F8EA25B5}"/>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100Q</a:t>
            </a:r>
          </a:p>
        </p:txBody>
      </p:sp>
      <p:sp>
        <p:nvSpPr>
          <p:cNvPr id="47107" name="Rectangle 5">
            <a:extLst>
              <a:ext uri="{FF2B5EF4-FFF2-40B4-BE49-F238E27FC236}">
                <a16:creationId xmlns:a16="http://schemas.microsoft.com/office/drawing/2014/main" id="{5B2356AF-47F3-47F3-ABFC-7438B1FBB699}"/>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47108" name="Rectangle 13">
            <a:hlinkClick r:id="" action="ppaction://hlinkshowjump?jump=nextslide">
              <a:snd r:embed="rId3" name="cashreg.wav"/>
            </a:hlinkClick>
            <a:extLst>
              <a:ext uri="{FF2B5EF4-FFF2-40B4-BE49-F238E27FC236}">
                <a16:creationId xmlns:a16="http://schemas.microsoft.com/office/drawing/2014/main" id="{4641E7D3-67D9-43BC-A23B-002D51B347C8}"/>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On any given night, 6,700+ people living in the Twin Cities experience this</a:t>
            </a:r>
          </a:p>
        </p:txBody>
      </p:sp>
      <p:pic>
        <p:nvPicPr>
          <p:cNvPr id="5" name="Picture 17" descr="image006">
            <a:extLst>
              <a:ext uri="{FF2B5EF4-FFF2-40B4-BE49-F238E27FC236}">
                <a16:creationId xmlns:a16="http://schemas.microsoft.com/office/drawing/2014/main" id="{CBB01C8E-183A-43E7-82B7-0315437270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a:extLst>
              <a:ext uri="{FF2B5EF4-FFF2-40B4-BE49-F238E27FC236}">
                <a16:creationId xmlns:a16="http://schemas.microsoft.com/office/drawing/2014/main" id="{652D30FC-9043-44C1-9734-7886AF88F76F}"/>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100A</a:t>
            </a:r>
          </a:p>
        </p:txBody>
      </p:sp>
      <p:sp>
        <p:nvSpPr>
          <p:cNvPr id="49155" name="Rectangle 5">
            <a:extLst>
              <a:ext uri="{FF2B5EF4-FFF2-40B4-BE49-F238E27FC236}">
                <a16:creationId xmlns:a16="http://schemas.microsoft.com/office/drawing/2014/main" id="{5DD8A63D-6A81-4EF6-98F1-228BA6744A66}"/>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49156" name="Rectangle 12">
            <a:extLst>
              <a:ext uri="{FF2B5EF4-FFF2-40B4-BE49-F238E27FC236}">
                <a16:creationId xmlns:a16="http://schemas.microsoft.com/office/drawing/2014/main" id="{06050932-C8C6-433C-91A0-0BCCFEA4A232}"/>
              </a:ext>
            </a:extLst>
          </p:cNvPr>
          <p:cNvSpPr>
            <a:spLocks noChangeArrowheads="1"/>
          </p:cNvSpPr>
          <p:nvPr/>
        </p:nvSpPr>
        <p:spPr bwMode="auto">
          <a:xfrm>
            <a:off x="512763" y="666750"/>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57" name="Rectangle 13">
            <a:extLst>
              <a:ext uri="{FF2B5EF4-FFF2-40B4-BE49-F238E27FC236}">
                <a16:creationId xmlns:a16="http://schemas.microsoft.com/office/drawing/2014/main" id="{25433A33-6142-4D29-9FE1-A29CB040C999}"/>
              </a:ext>
            </a:extLst>
          </p:cNvPr>
          <p:cNvSpPr>
            <a:spLocks noChangeArrowheads="1"/>
          </p:cNvSpPr>
          <p:nvPr/>
        </p:nvSpPr>
        <p:spPr bwMode="auto">
          <a:xfrm>
            <a:off x="512763" y="862013"/>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58" name="Rectangle 14">
            <a:extLst>
              <a:ext uri="{FF2B5EF4-FFF2-40B4-BE49-F238E27FC236}">
                <a16:creationId xmlns:a16="http://schemas.microsoft.com/office/drawing/2014/main" id="{383C9C93-5263-494E-8886-D05711F04F3A}"/>
              </a:ext>
            </a:extLst>
          </p:cNvPr>
          <p:cNvSpPr>
            <a:spLocks noChangeArrowheads="1"/>
          </p:cNvSpPr>
          <p:nvPr/>
        </p:nvSpPr>
        <p:spPr bwMode="auto">
          <a:xfrm>
            <a:off x="512763" y="1058863"/>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59" name="Rectangle 15">
            <a:extLst>
              <a:ext uri="{FF2B5EF4-FFF2-40B4-BE49-F238E27FC236}">
                <a16:creationId xmlns:a16="http://schemas.microsoft.com/office/drawing/2014/main" id="{0549A7E8-D1C1-4E2D-A437-B18E05493EBD}"/>
              </a:ext>
            </a:extLst>
          </p:cNvPr>
          <p:cNvSpPr>
            <a:spLocks noChangeArrowheads="1"/>
          </p:cNvSpPr>
          <p:nvPr/>
        </p:nvSpPr>
        <p:spPr bwMode="auto">
          <a:xfrm>
            <a:off x="512763" y="1254125"/>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60" name="Rectangle 16">
            <a:extLst>
              <a:ext uri="{FF2B5EF4-FFF2-40B4-BE49-F238E27FC236}">
                <a16:creationId xmlns:a16="http://schemas.microsoft.com/office/drawing/2014/main" id="{8768F2AB-91AE-4A78-831C-DD80113D4C54}"/>
              </a:ext>
            </a:extLst>
          </p:cNvPr>
          <p:cNvSpPr>
            <a:spLocks noChangeArrowheads="1"/>
          </p:cNvSpPr>
          <p:nvPr/>
        </p:nvSpPr>
        <p:spPr bwMode="auto">
          <a:xfrm>
            <a:off x="512763" y="1450975"/>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61" name="Rectangle 17">
            <a:extLst>
              <a:ext uri="{FF2B5EF4-FFF2-40B4-BE49-F238E27FC236}">
                <a16:creationId xmlns:a16="http://schemas.microsoft.com/office/drawing/2014/main" id="{8AB171BB-805C-434B-B65F-5A118DBEE973}"/>
              </a:ext>
            </a:extLst>
          </p:cNvPr>
          <p:cNvSpPr>
            <a:spLocks noChangeArrowheads="1"/>
          </p:cNvSpPr>
          <p:nvPr/>
        </p:nvSpPr>
        <p:spPr bwMode="auto">
          <a:xfrm>
            <a:off x="512763" y="1646238"/>
            <a:ext cx="1381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49162" name="Rectangle 19">
            <a:extLst>
              <a:ext uri="{FF2B5EF4-FFF2-40B4-BE49-F238E27FC236}">
                <a16:creationId xmlns:a16="http://schemas.microsoft.com/office/drawing/2014/main" id="{AA2DB2C4-29D4-49F4-9B8D-61A0E5D22506}"/>
              </a:ext>
            </a:extLst>
          </p:cNvPr>
          <p:cNvSpPr>
            <a:spLocks noChangeArrowheads="1"/>
          </p:cNvSpPr>
          <p:nvPr/>
        </p:nvSpPr>
        <p:spPr bwMode="auto">
          <a:xfrm>
            <a:off x="6672263" y="3805238"/>
            <a:ext cx="4254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49163" name="Rectangle 20">
            <a:extLst>
              <a:ext uri="{FF2B5EF4-FFF2-40B4-BE49-F238E27FC236}">
                <a16:creationId xmlns:a16="http://schemas.microsoft.com/office/drawing/2014/main" id="{F82682AA-449A-4753-ADFB-66EB0B049BB2}"/>
              </a:ext>
            </a:extLst>
          </p:cNvPr>
          <p:cNvSpPr>
            <a:spLocks noChangeArrowheads="1"/>
          </p:cNvSpPr>
          <p:nvPr/>
        </p:nvSpPr>
        <p:spPr bwMode="auto">
          <a:xfrm>
            <a:off x="512763" y="4891088"/>
            <a:ext cx="4254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49164" name="Rectangle 22">
            <a:extLst>
              <a:ext uri="{FF2B5EF4-FFF2-40B4-BE49-F238E27FC236}">
                <a16:creationId xmlns:a16="http://schemas.microsoft.com/office/drawing/2014/main" id="{671D8F3D-5ED1-4697-B29B-C2E800A5FBCF}"/>
              </a:ext>
            </a:extLst>
          </p:cNvPr>
          <p:cNvSpPr>
            <a:spLocks noChangeArrowheads="1"/>
          </p:cNvSpPr>
          <p:nvPr/>
        </p:nvSpPr>
        <p:spPr bwMode="auto">
          <a:xfrm>
            <a:off x="1787525" y="5537200"/>
            <a:ext cx="42545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49165" name="Rectangle 25">
            <a:hlinkClick r:id="rId3" action="ppaction://hlinksldjump">
              <a:snd r:embed="rId4" name="cashreg.wav"/>
            </a:hlinkClick>
            <a:extLst>
              <a:ext uri="{FF2B5EF4-FFF2-40B4-BE49-F238E27FC236}">
                <a16:creationId xmlns:a16="http://schemas.microsoft.com/office/drawing/2014/main" id="{8CCB18CC-6BAD-4892-AF8F-A36B1819CCA1}"/>
              </a:ext>
            </a:extLst>
          </p:cNvPr>
          <p:cNvSpPr>
            <a:spLocks noChangeArrowheads="1"/>
          </p:cNvSpPr>
          <p:nvPr/>
        </p:nvSpPr>
        <p:spPr bwMode="auto">
          <a:xfrm>
            <a:off x="381000" y="862013"/>
            <a:ext cx="8286750" cy="552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rgbClr val="5B89C1"/>
              </a:solidFill>
            </a:endParaRPr>
          </a:p>
          <a:p>
            <a:pPr algn="ctr">
              <a:spcBef>
                <a:spcPct val="0"/>
              </a:spcBef>
              <a:buFontTx/>
              <a:buNone/>
            </a:pPr>
            <a:r>
              <a:rPr lang="en-US" altLang="en-US" sz="6000" b="1" dirty="0">
                <a:solidFill>
                  <a:srgbClr val="5B89C1"/>
                </a:solidFill>
                <a:latin typeface="Arial Narrow" panose="020B0606020202030204" pitchFamily="34" charset="0"/>
              </a:rPr>
              <a:t>What is homelessness?</a:t>
            </a:r>
          </a:p>
        </p:txBody>
      </p:sp>
      <p:pic>
        <p:nvPicPr>
          <p:cNvPr id="14" name="Picture 17" descr="image006">
            <a:extLst>
              <a:ext uri="{FF2B5EF4-FFF2-40B4-BE49-F238E27FC236}">
                <a16:creationId xmlns:a16="http://schemas.microsoft.com/office/drawing/2014/main" id="{FAEDB2FA-C4E8-429F-8176-7677F31EC1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2A335120-3BF9-488C-9A8D-CEEA5F65A4EE}"/>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200Q</a:t>
            </a:r>
          </a:p>
        </p:txBody>
      </p:sp>
      <p:sp>
        <p:nvSpPr>
          <p:cNvPr id="51203" name="Rectangle 8">
            <a:hlinkClick r:id="" action="ppaction://hlinkshowjump?jump=nextslide">
              <a:snd r:embed="rId3" name="cashreg.wav"/>
            </a:hlinkClick>
            <a:extLst>
              <a:ext uri="{FF2B5EF4-FFF2-40B4-BE49-F238E27FC236}">
                <a16:creationId xmlns:a16="http://schemas.microsoft.com/office/drawing/2014/main" id="{E986D2D4-9E62-4F0D-B55F-7962571C0AD7}"/>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en-US" altLang="en-US" sz="5400" dirty="0">
                <a:solidFill>
                  <a:srgbClr val="00385F"/>
                </a:solidFill>
                <a:latin typeface="Arial Narrow" panose="020B0606020202030204" pitchFamily="34" charset="0"/>
              </a:rPr>
              <a:t>This population accounts for approximately half of people experiencing homelessness</a:t>
            </a:r>
          </a:p>
        </p:txBody>
      </p:sp>
      <p:pic>
        <p:nvPicPr>
          <p:cNvPr id="4" name="Picture 17" descr="image006">
            <a:extLst>
              <a:ext uri="{FF2B5EF4-FFF2-40B4-BE49-F238E27FC236}">
                <a16:creationId xmlns:a16="http://schemas.microsoft.com/office/drawing/2014/main" id="{D81A18A2-DA64-4BBC-B676-C413F0CED0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9E151893-690B-4374-8A26-E39BCA5CCA00}"/>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53251" name="Rectangle 17">
            <a:extLst>
              <a:ext uri="{FF2B5EF4-FFF2-40B4-BE49-F238E27FC236}">
                <a16:creationId xmlns:a16="http://schemas.microsoft.com/office/drawing/2014/main" id="{E77C1F2F-E45B-4144-B8C1-2CA35F69A6CB}"/>
              </a:ext>
            </a:extLst>
          </p:cNvPr>
          <p:cNvSpPr>
            <a:spLocks noChangeArrowheads="1"/>
          </p:cNvSpPr>
          <p:nvPr/>
        </p:nvSpPr>
        <p:spPr bwMode="auto">
          <a:xfrm>
            <a:off x="2517775" y="1906588"/>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53252" name="Rectangle 23">
            <a:hlinkClick r:id="rId3" action="ppaction://hlinksldjump">
              <a:snd r:embed="rId4" name="cashreg.wav"/>
            </a:hlinkClick>
            <a:extLst>
              <a:ext uri="{FF2B5EF4-FFF2-40B4-BE49-F238E27FC236}">
                <a16:creationId xmlns:a16="http://schemas.microsoft.com/office/drawing/2014/main" id="{54E5CD64-0F87-4E7E-B447-6CF55FE6C2CC}"/>
              </a:ext>
            </a:extLst>
          </p:cNvPr>
          <p:cNvSpPr>
            <a:spLocks noChangeArrowheads="1"/>
          </p:cNvSpPr>
          <p:nvPr/>
        </p:nvSpPr>
        <p:spPr bwMode="auto">
          <a:xfrm>
            <a:off x="428625" y="2362199"/>
            <a:ext cx="8286750" cy="2133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Who are children and youth?</a:t>
            </a:r>
          </a:p>
        </p:txBody>
      </p:sp>
      <p:sp>
        <p:nvSpPr>
          <p:cNvPr id="53253" name="Title 1">
            <a:extLst>
              <a:ext uri="{FF2B5EF4-FFF2-40B4-BE49-F238E27FC236}">
                <a16:creationId xmlns:a16="http://schemas.microsoft.com/office/drawing/2014/main" id="{8D721C58-FC9E-4BD7-ACE0-BDDABC70D96C}"/>
              </a:ext>
            </a:extLst>
          </p:cNvPr>
          <p:cNvSpPr>
            <a:spLocks noGrp="1" noChangeArrowheads="1"/>
          </p:cNvSpPr>
          <p:nvPr>
            <p:ph type="title" idx="4294967295"/>
          </p:nvPr>
        </p:nvSpPr>
        <p:spPr>
          <a:xfrm>
            <a:off x="0" y="638175"/>
            <a:ext cx="2517775" cy="1143000"/>
          </a:xfrm>
        </p:spPr>
        <p:txBody>
          <a:bodyPr>
            <a:normAutofit fontScale="90000"/>
          </a:bodyPr>
          <a:lstStyle/>
          <a:p>
            <a:r>
              <a:rPr lang="en-US" altLang="en-US" dirty="0">
                <a:solidFill>
                  <a:schemeClr val="bg1"/>
                </a:solidFill>
              </a:rPr>
              <a:t>Housing 200A</a:t>
            </a:r>
          </a:p>
        </p:txBody>
      </p:sp>
      <p:pic>
        <p:nvPicPr>
          <p:cNvPr id="6" name="Picture 17" descr="image006">
            <a:extLst>
              <a:ext uri="{FF2B5EF4-FFF2-40B4-BE49-F238E27FC236}">
                <a16:creationId xmlns:a16="http://schemas.microsoft.com/office/drawing/2014/main" id="{B8873190-9841-4E5C-B123-4AEB03F763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a:extLst>
              <a:ext uri="{FF2B5EF4-FFF2-40B4-BE49-F238E27FC236}">
                <a16:creationId xmlns:a16="http://schemas.microsoft.com/office/drawing/2014/main" id="{84077762-678D-4845-97C2-53287B7F6788}"/>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300Q</a:t>
            </a:r>
          </a:p>
        </p:txBody>
      </p:sp>
      <p:sp>
        <p:nvSpPr>
          <p:cNvPr id="55299" name="Rectangle 12">
            <a:hlinkClick r:id="" action="ppaction://hlinkshowjump?jump=nextslide">
              <a:snd r:embed="rId3" name="cashreg.wav"/>
            </a:hlinkClick>
            <a:extLst>
              <a:ext uri="{FF2B5EF4-FFF2-40B4-BE49-F238E27FC236}">
                <a16:creationId xmlns:a16="http://schemas.microsoft.com/office/drawing/2014/main" id="{CEF471FA-5FDC-4D2C-9838-633A77FAC58D}"/>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This factor was named by over half (56%) of people experiencing homelessness as a critical issue in finding housing</a:t>
            </a:r>
          </a:p>
        </p:txBody>
      </p:sp>
      <p:pic>
        <p:nvPicPr>
          <p:cNvPr id="4" name="Picture 17" descr="image006">
            <a:extLst>
              <a:ext uri="{FF2B5EF4-FFF2-40B4-BE49-F238E27FC236}">
                <a16:creationId xmlns:a16="http://schemas.microsoft.com/office/drawing/2014/main" id="{A9E7C16C-1E01-437F-AF67-88087B7FD7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7A26322C-B0F0-40F5-A104-1621DB346650}"/>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57347" name="Rectangle 31">
            <a:extLst>
              <a:ext uri="{FF2B5EF4-FFF2-40B4-BE49-F238E27FC236}">
                <a16:creationId xmlns:a16="http://schemas.microsoft.com/office/drawing/2014/main" id="{5B79DFD1-9DC2-4C4B-BFA3-E182D5C4092A}"/>
              </a:ext>
            </a:extLst>
          </p:cNvPr>
          <p:cNvSpPr>
            <a:spLocks noChangeArrowheads="1"/>
          </p:cNvSpPr>
          <p:nvPr/>
        </p:nvSpPr>
        <p:spPr bwMode="auto">
          <a:xfrm>
            <a:off x="0" y="26908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57348" name="Rectangle 39">
            <a:hlinkClick r:id="rId3" action="ppaction://hlinksldjump">
              <a:snd r:embed="rId4" name="cashreg.wav"/>
            </a:hlinkClick>
            <a:extLst>
              <a:ext uri="{FF2B5EF4-FFF2-40B4-BE49-F238E27FC236}">
                <a16:creationId xmlns:a16="http://schemas.microsoft.com/office/drawing/2014/main" id="{ADE2FB21-D3FD-478C-AD76-58E16F606581}"/>
              </a:ext>
            </a:extLst>
          </p:cNvPr>
          <p:cNvSpPr>
            <a:spLocks noChangeArrowheads="1"/>
          </p:cNvSpPr>
          <p:nvPr/>
        </p:nvSpPr>
        <p:spPr bwMode="auto">
          <a:xfrm>
            <a:off x="671513" y="1981200"/>
            <a:ext cx="8286750"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affordability?</a:t>
            </a:r>
          </a:p>
        </p:txBody>
      </p:sp>
      <p:sp>
        <p:nvSpPr>
          <p:cNvPr id="57349" name="Title 1">
            <a:extLst>
              <a:ext uri="{FF2B5EF4-FFF2-40B4-BE49-F238E27FC236}">
                <a16:creationId xmlns:a16="http://schemas.microsoft.com/office/drawing/2014/main" id="{C53B14DF-E7DA-46A9-AD7E-1266E76CA995}"/>
              </a:ext>
            </a:extLst>
          </p:cNvPr>
          <p:cNvSpPr>
            <a:spLocks noGrp="1" noChangeArrowheads="1"/>
          </p:cNvSpPr>
          <p:nvPr>
            <p:ph type="title" idx="4294967295"/>
          </p:nvPr>
        </p:nvSpPr>
        <p:spPr>
          <a:xfrm>
            <a:off x="0" y="838200"/>
            <a:ext cx="3810000" cy="1143000"/>
          </a:xfrm>
        </p:spPr>
        <p:txBody>
          <a:bodyPr/>
          <a:lstStyle/>
          <a:p>
            <a:r>
              <a:rPr lang="en-US" altLang="en-US" dirty="0">
                <a:solidFill>
                  <a:schemeClr val="bg1"/>
                </a:solidFill>
              </a:rPr>
              <a:t>Housing 300A</a:t>
            </a:r>
          </a:p>
        </p:txBody>
      </p:sp>
      <p:pic>
        <p:nvPicPr>
          <p:cNvPr id="6" name="Picture 17" descr="image006">
            <a:extLst>
              <a:ext uri="{FF2B5EF4-FFF2-40B4-BE49-F238E27FC236}">
                <a16:creationId xmlns:a16="http://schemas.microsoft.com/office/drawing/2014/main" id="{A29BD281-02ED-45F7-9728-648FE7B9BA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a:extLst>
              <a:ext uri="{FF2B5EF4-FFF2-40B4-BE49-F238E27FC236}">
                <a16:creationId xmlns:a16="http://schemas.microsoft.com/office/drawing/2014/main" id="{67B43ABD-00D0-4D79-AF86-CB895C7FEF3C}"/>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400Q</a:t>
            </a:r>
          </a:p>
        </p:txBody>
      </p:sp>
      <p:sp>
        <p:nvSpPr>
          <p:cNvPr id="59395" name="Rectangle 9">
            <a:hlinkClick r:id="" action="ppaction://hlinkshowjump?jump=nextslide">
              <a:snd r:embed="rId3" name="cashreg.wav"/>
            </a:hlinkClick>
            <a:extLst>
              <a:ext uri="{FF2B5EF4-FFF2-40B4-BE49-F238E27FC236}">
                <a16:creationId xmlns:a16="http://schemas.microsoft.com/office/drawing/2014/main" id="{6710F591-FB8B-4D25-940C-7DF9C6A528DC}"/>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In the Twin Cities, 47% of this group are considered to be cost-burdened (housing costs are more than 30% of their income)</a:t>
            </a:r>
          </a:p>
        </p:txBody>
      </p:sp>
      <p:pic>
        <p:nvPicPr>
          <p:cNvPr id="4" name="Picture 17" descr="image006">
            <a:extLst>
              <a:ext uri="{FF2B5EF4-FFF2-40B4-BE49-F238E27FC236}">
                <a16:creationId xmlns:a16="http://schemas.microsoft.com/office/drawing/2014/main" id="{DF5CB298-1CD8-4D3A-860B-79688EA4C3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a:extLst>
              <a:ext uri="{FF2B5EF4-FFF2-40B4-BE49-F238E27FC236}">
                <a16:creationId xmlns:a16="http://schemas.microsoft.com/office/drawing/2014/main" id="{00DA1199-E099-4101-A297-B44F5E0F54D9}"/>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400A</a:t>
            </a:r>
          </a:p>
        </p:txBody>
      </p:sp>
      <p:sp>
        <p:nvSpPr>
          <p:cNvPr id="61443" name="Rectangle 5">
            <a:extLst>
              <a:ext uri="{FF2B5EF4-FFF2-40B4-BE49-F238E27FC236}">
                <a16:creationId xmlns:a16="http://schemas.microsoft.com/office/drawing/2014/main" id="{F5CC26E8-C7B7-4DD6-8B42-8EE369F9CAC7}"/>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61444" name="Rectangle 13">
            <a:extLst>
              <a:ext uri="{FF2B5EF4-FFF2-40B4-BE49-F238E27FC236}">
                <a16:creationId xmlns:a16="http://schemas.microsoft.com/office/drawing/2014/main" id="{24A72851-55C3-4AD0-AF52-F60804A9F3B5}"/>
              </a:ext>
            </a:extLst>
          </p:cNvPr>
          <p:cNvSpPr>
            <a:spLocks noChangeArrowheads="1"/>
          </p:cNvSpPr>
          <p:nvPr/>
        </p:nvSpPr>
        <p:spPr bwMode="auto">
          <a:xfrm>
            <a:off x="588963" y="590550"/>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45" name="Rectangle 14">
            <a:extLst>
              <a:ext uri="{FF2B5EF4-FFF2-40B4-BE49-F238E27FC236}">
                <a16:creationId xmlns:a16="http://schemas.microsoft.com/office/drawing/2014/main" id="{02C896CF-83A1-4B1C-9E6C-760DD4F25A7F}"/>
              </a:ext>
            </a:extLst>
          </p:cNvPr>
          <p:cNvSpPr>
            <a:spLocks noChangeArrowheads="1"/>
          </p:cNvSpPr>
          <p:nvPr/>
        </p:nvSpPr>
        <p:spPr bwMode="auto">
          <a:xfrm>
            <a:off x="588963" y="785813"/>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46" name="Rectangle 15">
            <a:extLst>
              <a:ext uri="{FF2B5EF4-FFF2-40B4-BE49-F238E27FC236}">
                <a16:creationId xmlns:a16="http://schemas.microsoft.com/office/drawing/2014/main" id="{C2D5808B-BF8D-4A0A-9172-9A8A02A8E605}"/>
              </a:ext>
            </a:extLst>
          </p:cNvPr>
          <p:cNvSpPr>
            <a:spLocks noChangeArrowheads="1"/>
          </p:cNvSpPr>
          <p:nvPr/>
        </p:nvSpPr>
        <p:spPr bwMode="auto">
          <a:xfrm>
            <a:off x="588963" y="982663"/>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47" name="Rectangle 16">
            <a:extLst>
              <a:ext uri="{FF2B5EF4-FFF2-40B4-BE49-F238E27FC236}">
                <a16:creationId xmlns:a16="http://schemas.microsoft.com/office/drawing/2014/main" id="{0E947F8D-76CC-455F-92FD-5A8637931C15}"/>
              </a:ext>
            </a:extLst>
          </p:cNvPr>
          <p:cNvSpPr>
            <a:spLocks noChangeArrowheads="1"/>
          </p:cNvSpPr>
          <p:nvPr/>
        </p:nvSpPr>
        <p:spPr bwMode="auto">
          <a:xfrm>
            <a:off x="588963" y="117792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48" name="Rectangle 17">
            <a:extLst>
              <a:ext uri="{FF2B5EF4-FFF2-40B4-BE49-F238E27FC236}">
                <a16:creationId xmlns:a16="http://schemas.microsoft.com/office/drawing/2014/main" id="{502ED662-C0E6-4A29-9256-EB6B5F6C4DD8}"/>
              </a:ext>
            </a:extLst>
          </p:cNvPr>
          <p:cNvSpPr>
            <a:spLocks noChangeArrowheads="1"/>
          </p:cNvSpPr>
          <p:nvPr/>
        </p:nvSpPr>
        <p:spPr bwMode="auto">
          <a:xfrm>
            <a:off x="588963" y="1374775"/>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49" name="Rectangle 18">
            <a:extLst>
              <a:ext uri="{FF2B5EF4-FFF2-40B4-BE49-F238E27FC236}">
                <a16:creationId xmlns:a16="http://schemas.microsoft.com/office/drawing/2014/main" id="{D9C0CCB7-374C-4AC6-ABEB-95AF73DD1040}"/>
              </a:ext>
            </a:extLst>
          </p:cNvPr>
          <p:cNvSpPr>
            <a:spLocks noChangeArrowheads="1"/>
          </p:cNvSpPr>
          <p:nvPr/>
        </p:nvSpPr>
        <p:spPr bwMode="auto">
          <a:xfrm>
            <a:off x="588963" y="1570038"/>
            <a:ext cx="136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61450" name="Rectangle 20">
            <a:extLst>
              <a:ext uri="{FF2B5EF4-FFF2-40B4-BE49-F238E27FC236}">
                <a16:creationId xmlns:a16="http://schemas.microsoft.com/office/drawing/2014/main" id="{2DF0E788-AE35-4746-A56B-67F7DB792446}"/>
              </a:ext>
            </a:extLst>
          </p:cNvPr>
          <p:cNvSpPr>
            <a:spLocks noChangeArrowheads="1"/>
          </p:cNvSpPr>
          <p:nvPr/>
        </p:nvSpPr>
        <p:spPr bwMode="auto">
          <a:xfrm>
            <a:off x="6689725" y="3729038"/>
            <a:ext cx="420688"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61451" name="Rectangle 21">
            <a:extLst>
              <a:ext uri="{FF2B5EF4-FFF2-40B4-BE49-F238E27FC236}">
                <a16:creationId xmlns:a16="http://schemas.microsoft.com/office/drawing/2014/main" id="{3082D4FC-38E2-4CCB-829F-68C2ECCFFE77}"/>
              </a:ext>
            </a:extLst>
          </p:cNvPr>
          <p:cNvSpPr>
            <a:spLocks noChangeArrowheads="1"/>
          </p:cNvSpPr>
          <p:nvPr/>
        </p:nvSpPr>
        <p:spPr bwMode="auto">
          <a:xfrm>
            <a:off x="588963" y="4814888"/>
            <a:ext cx="420687"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61452" name="Rectangle 23">
            <a:extLst>
              <a:ext uri="{FF2B5EF4-FFF2-40B4-BE49-F238E27FC236}">
                <a16:creationId xmlns:a16="http://schemas.microsoft.com/office/drawing/2014/main" id="{E9152BD9-25B9-41B2-8B9E-BE82E01C8F65}"/>
              </a:ext>
            </a:extLst>
          </p:cNvPr>
          <p:cNvSpPr>
            <a:spLocks noChangeArrowheads="1"/>
          </p:cNvSpPr>
          <p:nvPr/>
        </p:nvSpPr>
        <p:spPr bwMode="auto">
          <a:xfrm>
            <a:off x="1851025" y="5461000"/>
            <a:ext cx="42068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61453" name="Rectangle 27">
            <a:hlinkClick r:id="rId3" action="ppaction://hlinksldjump">
              <a:snd r:embed="rId4" name="cashreg.wav"/>
            </a:hlinkClick>
            <a:extLst>
              <a:ext uri="{FF2B5EF4-FFF2-40B4-BE49-F238E27FC236}">
                <a16:creationId xmlns:a16="http://schemas.microsoft.com/office/drawing/2014/main" id="{CDA4D4AD-8537-433B-987C-1D2D7562FA4E}"/>
              </a:ext>
            </a:extLst>
          </p:cNvPr>
          <p:cNvSpPr>
            <a:spLocks noChangeArrowheads="1"/>
          </p:cNvSpPr>
          <p:nvPr/>
        </p:nvSpPr>
        <p:spPr bwMode="auto">
          <a:xfrm>
            <a:off x="381000" y="854076"/>
            <a:ext cx="8286750"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br>
              <a:rPr lang="en-US" altLang="en-US" sz="6000" b="1" dirty="0">
                <a:solidFill>
                  <a:srgbClr val="5B89C1"/>
                </a:solidFill>
              </a:rPr>
            </a:br>
            <a:r>
              <a:rPr lang="en-US" altLang="en-US" sz="6000" b="1" dirty="0">
                <a:solidFill>
                  <a:srgbClr val="5B89C1"/>
                </a:solidFill>
                <a:latin typeface="Arial Narrow" panose="020B0606020202030204" pitchFamily="34" charset="0"/>
              </a:rPr>
              <a:t>Who are renters?</a:t>
            </a:r>
          </a:p>
        </p:txBody>
      </p:sp>
      <p:pic>
        <p:nvPicPr>
          <p:cNvPr id="14" name="Picture 17" descr="image006">
            <a:extLst>
              <a:ext uri="{FF2B5EF4-FFF2-40B4-BE49-F238E27FC236}">
                <a16:creationId xmlns:a16="http://schemas.microsoft.com/office/drawing/2014/main" id="{E7A0DC39-574E-4258-B596-0F80CD7164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a:extLst>
              <a:ext uri="{FF2B5EF4-FFF2-40B4-BE49-F238E27FC236}">
                <a16:creationId xmlns:a16="http://schemas.microsoft.com/office/drawing/2014/main" id="{C44AF330-8F6B-4DB7-83B3-1A6E147FD7F2}"/>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Housing 500Q</a:t>
            </a:r>
          </a:p>
        </p:txBody>
      </p:sp>
      <p:sp>
        <p:nvSpPr>
          <p:cNvPr id="63491" name="Rectangle 10">
            <a:hlinkClick r:id="" action="ppaction://hlinkshowjump?jump=nextslide">
              <a:snd r:embed="rId3" name="cashreg.wav"/>
            </a:hlinkClick>
            <a:extLst>
              <a:ext uri="{FF2B5EF4-FFF2-40B4-BE49-F238E27FC236}">
                <a16:creationId xmlns:a16="http://schemas.microsoft.com/office/drawing/2014/main" id="{2AC08B4D-08D1-4D17-A2B2-FA1A659E5549}"/>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This annual GTCUW volunteer event pairs people who are moving into stable housing with a kit of necessary household supplies</a:t>
            </a:r>
          </a:p>
        </p:txBody>
      </p:sp>
      <p:pic>
        <p:nvPicPr>
          <p:cNvPr id="4" name="Picture 17" descr="image006">
            <a:extLst>
              <a:ext uri="{FF2B5EF4-FFF2-40B4-BE49-F238E27FC236}">
                <a16:creationId xmlns:a16="http://schemas.microsoft.com/office/drawing/2014/main" id="{BFA1B578-19DA-4ED7-AD4E-DD744FBDD1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026">
            <a:extLst>
              <a:ext uri="{FF2B5EF4-FFF2-40B4-BE49-F238E27FC236}">
                <a16:creationId xmlns:a16="http://schemas.microsoft.com/office/drawing/2014/main" id="{E64FC158-BD3A-43A9-BA42-85067F5C023E}"/>
              </a:ext>
            </a:extLst>
          </p:cNvPr>
          <p:cNvSpPr txBox="1">
            <a:spLocks noChangeArrowheads="1"/>
          </p:cNvSpPr>
          <p:nvPr/>
        </p:nvSpPr>
        <p:spPr bwMode="auto">
          <a:xfrm>
            <a:off x="1600200" y="2028825"/>
            <a:ext cx="5943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Housing</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2BDBDA12-B746-4749-A9F6-6645CD3CBE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5">
            <a:extLst>
              <a:ext uri="{FF2B5EF4-FFF2-40B4-BE49-F238E27FC236}">
                <a16:creationId xmlns:a16="http://schemas.microsoft.com/office/drawing/2014/main" id="{B6877128-4704-48DE-A211-9CBE9423A796}"/>
              </a:ext>
            </a:extLst>
          </p:cNvPr>
          <p:cNvSpPr>
            <a:spLocks noChangeArrowheads="1"/>
          </p:cNvSpPr>
          <p:nvPr/>
        </p:nvSpPr>
        <p:spPr bwMode="auto">
          <a:xfrm>
            <a:off x="5562600" y="380773"/>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65539" name="Rectangle 17">
            <a:extLst>
              <a:ext uri="{FF2B5EF4-FFF2-40B4-BE49-F238E27FC236}">
                <a16:creationId xmlns:a16="http://schemas.microsoft.com/office/drawing/2014/main" id="{90ABDE22-16A1-412C-BE51-17BB527127A8}"/>
              </a:ext>
            </a:extLst>
          </p:cNvPr>
          <p:cNvSpPr>
            <a:spLocks noChangeArrowheads="1"/>
          </p:cNvSpPr>
          <p:nvPr/>
        </p:nvSpPr>
        <p:spPr bwMode="auto">
          <a:xfrm>
            <a:off x="2520950" y="2020888"/>
            <a:ext cx="0" cy="66992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chemeClr val="bg1"/>
              </a:solidFill>
            </a:endParaRPr>
          </a:p>
        </p:txBody>
      </p:sp>
      <p:sp>
        <p:nvSpPr>
          <p:cNvPr id="65540" name="Rectangle 19">
            <a:extLst>
              <a:ext uri="{FF2B5EF4-FFF2-40B4-BE49-F238E27FC236}">
                <a16:creationId xmlns:a16="http://schemas.microsoft.com/office/drawing/2014/main" id="{EF0379DD-A6B6-4A8D-A4E2-4DE70A08DC90}"/>
              </a:ext>
            </a:extLst>
          </p:cNvPr>
          <p:cNvSpPr>
            <a:spLocks noChangeArrowheads="1"/>
          </p:cNvSpPr>
          <p:nvPr/>
        </p:nvSpPr>
        <p:spPr bwMode="auto">
          <a:xfrm>
            <a:off x="665163" y="4956175"/>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chemeClr val="bg1"/>
              </a:solidFill>
            </a:endParaRPr>
          </a:p>
        </p:txBody>
      </p:sp>
      <p:sp>
        <p:nvSpPr>
          <p:cNvPr id="65541" name="Rectangle 24">
            <a:hlinkClick r:id="rId3" action="ppaction://hlinksldjump">
              <a:snd r:embed="rId4" name="cashreg.wav"/>
            </a:hlinkClick>
            <a:extLst>
              <a:ext uri="{FF2B5EF4-FFF2-40B4-BE49-F238E27FC236}">
                <a16:creationId xmlns:a16="http://schemas.microsoft.com/office/drawing/2014/main" id="{54D399B9-CBD9-4559-B1EF-1BA9093BFA7F}"/>
              </a:ext>
            </a:extLst>
          </p:cNvPr>
          <p:cNvSpPr>
            <a:spLocks noChangeArrowheads="1"/>
          </p:cNvSpPr>
          <p:nvPr/>
        </p:nvSpPr>
        <p:spPr bwMode="auto">
          <a:xfrm>
            <a:off x="533400" y="914399"/>
            <a:ext cx="8286750" cy="571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Home for Good?</a:t>
            </a:r>
          </a:p>
        </p:txBody>
      </p:sp>
      <p:sp>
        <p:nvSpPr>
          <p:cNvPr id="65542" name="Title 1">
            <a:extLst>
              <a:ext uri="{FF2B5EF4-FFF2-40B4-BE49-F238E27FC236}">
                <a16:creationId xmlns:a16="http://schemas.microsoft.com/office/drawing/2014/main" id="{7BF26DA0-370A-4C4C-B61E-61711C88F533}"/>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Housing 500A</a:t>
            </a:r>
          </a:p>
        </p:txBody>
      </p:sp>
      <p:pic>
        <p:nvPicPr>
          <p:cNvPr id="7" name="Picture 17" descr="image006">
            <a:extLst>
              <a:ext uri="{FF2B5EF4-FFF2-40B4-BE49-F238E27FC236}">
                <a16:creationId xmlns:a16="http://schemas.microsoft.com/office/drawing/2014/main" id="{0F9EB03B-06E7-476F-BAE5-803C65363A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056">
            <a:extLst>
              <a:ext uri="{FF2B5EF4-FFF2-40B4-BE49-F238E27FC236}">
                <a16:creationId xmlns:a16="http://schemas.microsoft.com/office/drawing/2014/main" id="{51E9E488-0B7A-44BA-8167-2EC24840386B}"/>
              </a:ext>
            </a:extLst>
          </p:cNvPr>
          <p:cNvSpPr txBox="1">
            <a:spLocks noChangeArrowheads="1"/>
          </p:cNvSpPr>
          <p:nvPr/>
        </p:nvSpPr>
        <p:spPr bwMode="auto">
          <a:xfrm>
            <a:off x="1600200" y="419098"/>
            <a:ext cx="59436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Early Childhood Education</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1E9820EC-49D4-453D-A0C8-093410BCB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a:extLst>
              <a:ext uri="{FF2B5EF4-FFF2-40B4-BE49-F238E27FC236}">
                <a16:creationId xmlns:a16="http://schemas.microsoft.com/office/drawing/2014/main" id="{04FF9C8C-603E-4060-AED8-377B3324A0B0}"/>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Education 100Q</a:t>
            </a:r>
          </a:p>
        </p:txBody>
      </p:sp>
      <p:sp>
        <p:nvSpPr>
          <p:cNvPr id="69635" name="Rectangle 9">
            <a:hlinkClick r:id="" action="ppaction://hlinkshowjump?jump=nextslide">
              <a:snd r:embed="rId3" name="cashreg.wav"/>
            </a:hlinkClick>
            <a:extLst>
              <a:ext uri="{FF2B5EF4-FFF2-40B4-BE49-F238E27FC236}">
                <a16:creationId xmlns:a16="http://schemas.microsoft.com/office/drawing/2014/main" id="{4D071AA4-2505-451D-B22D-9A7443926622}"/>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80% of a child’s brain development occurs by this age</a:t>
            </a:r>
          </a:p>
        </p:txBody>
      </p:sp>
      <p:pic>
        <p:nvPicPr>
          <p:cNvPr id="4" name="Picture 17" descr="image006">
            <a:extLst>
              <a:ext uri="{FF2B5EF4-FFF2-40B4-BE49-F238E27FC236}">
                <a16:creationId xmlns:a16="http://schemas.microsoft.com/office/drawing/2014/main" id="{CE2149A4-1A4E-4B07-9046-8CAA94FA8E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a:extLst>
              <a:ext uri="{FF2B5EF4-FFF2-40B4-BE49-F238E27FC236}">
                <a16:creationId xmlns:a16="http://schemas.microsoft.com/office/drawing/2014/main" id="{62FFF359-1484-4179-B591-7E3720FCB8AB}"/>
              </a:ext>
            </a:extLst>
          </p:cNvPr>
          <p:cNvSpPr>
            <a:spLocks noGrp="1" noChangeArrowheads="1"/>
          </p:cNvSpPr>
          <p:nvPr>
            <p:ph type="title" idx="4294967295"/>
          </p:nvPr>
        </p:nvSpPr>
        <p:spPr>
          <a:xfrm>
            <a:off x="0" y="609600"/>
            <a:ext cx="3733800" cy="1143000"/>
          </a:xfrm>
        </p:spPr>
        <p:txBody>
          <a:bodyPr/>
          <a:lstStyle/>
          <a:p>
            <a:r>
              <a:rPr lang="en-US" altLang="en-US" sz="800" dirty="0">
                <a:solidFill>
                  <a:schemeClr val="bg1"/>
                </a:solidFill>
              </a:rPr>
              <a:t>Education 100A</a:t>
            </a:r>
          </a:p>
        </p:txBody>
      </p:sp>
      <p:sp>
        <p:nvSpPr>
          <p:cNvPr id="71683" name="Rectangle 5">
            <a:extLst>
              <a:ext uri="{FF2B5EF4-FFF2-40B4-BE49-F238E27FC236}">
                <a16:creationId xmlns:a16="http://schemas.microsoft.com/office/drawing/2014/main" id="{49DB318D-D614-49BE-8812-6CA9E3408425}"/>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71684" name="Rectangle 11">
            <a:extLst>
              <a:ext uri="{FF2B5EF4-FFF2-40B4-BE49-F238E27FC236}">
                <a16:creationId xmlns:a16="http://schemas.microsoft.com/office/drawing/2014/main" id="{4C07979D-FC7B-4949-B050-BEE1D66A2FF9}"/>
              </a:ext>
            </a:extLst>
          </p:cNvPr>
          <p:cNvSpPr>
            <a:spLocks noChangeArrowheads="1"/>
          </p:cNvSpPr>
          <p:nvPr/>
        </p:nvSpPr>
        <p:spPr bwMode="auto">
          <a:xfrm>
            <a:off x="438150" y="588963"/>
            <a:ext cx="14446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85" name="Rectangle 12">
            <a:extLst>
              <a:ext uri="{FF2B5EF4-FFF2-40B4-BE49-F238E27FC236}">
                <a16:creationId xmlns:a16="http://schemas.microsoft.com/office/drawing/2014/main" id="{A12B9409-EFC2-4B96-8339-06F665B8E7E2}"/>
              </a:ext>
            </a:extLst>
          </p:cNvPr>
          <p:cNvSpPr>
            <a:spLocks noChangeArrowheads="1"/>
          </p:cNvSpPr>
          <p:nvPr/>
        </p:nvSpPr>
        <p:spPr bwMode="auto">
          <a:xfrm>
            <a:off x="438150" y="781050"/>
            <a:ext cx="144463"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86" name="Rectangle 13">
            <a:extLst>
              <a:ext uri="{FF2B5EF4-FFF2-40B4-BE49-F238E27FC236}">
                <a16:creationId xmlns:a16="http://schemas.microsoft.com/office/drawing/2014/main" id="{F5BA0505-AF2F-4E17-B696-0B33B2DF4B24}"/>
              </a:ext>
            </a:extLst>
          </p:cNvPr>
          <p:cNvSpPr>
            <a:spLocks noChangeArrowheads="1"/>
          </p:cNvSpPr>
          <p:nvPr/>
        </p:nvSpPr>
        <p:spPr bwMode="auto">
          <a:xfrm>
            <a:off x="438150" y="973138"/>
            <a:ext cx="14446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87" name="Rectangle 14">
            <a:extLst>
              <a:ext uri="{FF2B5EF4-FFF2-40B4-BE49-F238E27FC236}">
                <a16:creationId xmlns:a16="http://schemas.microsoft.com/office/drawing/2014/main" id="{CA19B138-9F14-4BA8-8E32-1D9278F797D0}"/>
              </a:ext>
            </a:extLst>
          </p:cNvPr>
          <p:cNvSpPr>
            <a:spLocks noChangeArrowheads="1"/>
          </p:cNvSpPr>
          <p:nvPr/>
        </p:nvSpPr>
        <p:spPr bwMode="auto">
          <a:xfrm>
            <a:off x="438150" y="1165225"/>
            <a:ext cx="144463"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88" name="Rectangle 15">
            <a:extLst>
              <a:ext uri="{FF2B5EF4-FFF2-40B4-BE49-F238E27FC236}">
                <a16:creationId xmlns:a16="http://schemas.microsoft.com/office/drawing/2014/main" id="{752C2737-D792-47BB-B908-B8ECF402B54B}"/>
              </a:ext>
            </a:extLst>
          </p:cNvPr>
          <p:cNvSpPr>
            <a:spLocks noChangeArrowheads="1"/>
          </p:cNvSpPr>
          <p:nvPr/>
        </p:nvSpPr>
        <p:spPr bwMode="auto">
          <a:xfrm>
            <a:off x="438150" y="1357313"/>
            <a:ext cx="14446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89" name="Rectangle 16">
            <a:extLst>
              <a:ext uri="{FF2B5EF4-FFF2-40B4-BE49-F238E27FC236}">
                <a16:creationId xmlns:a16="http://schemas.microsoft.com/office/drawing/2014/main" id="{3633A070-47A8-43A6-BBFE-C5231FBCE05C}"/>
              </a:ext>
            </a:extLst>
          </p:cNvPr>
          <p:cNvSpPr>
            <a:spLocks noChangeArrowheads="1"/>
          </p:cNvSpPr>
          <p:nvPr/>
        </p:nvSpPr>
        <p:spPr bwMode="auto">
          <a:xfrm>
            <a:off x="438150" y="1549400"/>
            <a:ext cx="144463"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71690" name="Rectangle 18">
            <a:extLst>
              <a:ext uri="{FF2B5EF4-FFF2-40B4-BE49-F238E27FC236}">
                <a16:creationId xmlns:a16="http://schemas.microsoft.com/office/drawing/2014/main" id="{D11E247F-18BC-4E4E-A605-E8986F99B581}"/>
              </a:ext>
            </a:extLst>
          </p:cNvPr>
          <p:cNvSpPr>
            <a:spLocks noChangeArrowheads="1"/>
          </p:cNvSpPr>
          <p:nvPr/>
        </p:nvSpPr>
        <p:spPr bwMode="auto">
          <a:xfrm>
            <a:off x="6677025" y="3662363"/>
            <a:ext cx="442913"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71691" name="Rectangle 19">
            <a:extLst>
              <a:ext uri="{FF2B5EF4-FFF2-40B4-BE49-F238E27FC236}">
                <a16:creationId xmlns:a16="http://schemas.microsoft.com/office/drawing/2014/main" id="{AF900B71-3F47-486F-96B7-F5CEC6C1BBEC}"/>
              </a:ext>
            </a:extLst>
          </p:cNvPr>
          <p:cNvSpPr>
            <a:spLocks noChangeArrowheads="1"/>
          </p:cNvSpPr>
          <p:nvPr/>
        </p:nvSpPr>
        <p:spPr bwMode="auto">
          <a:xfrm>
            <a:off x="438150" y="4727575"/>
            <a:ext cx="442913"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71692" name="Rectangle 21">
            <a:extLst>
              <a:ext uri="{FF2B5EF4-FFF2-40B4-BE49-F238E27FC236}">
                <a16:creationId xmlns:a16="http://schemas.microsoft.com/office/drawing/2014/main" id="{7FACFE3C-D71A-4C3D-A950-7EEAF7711785}"/>
              </a:ext>
            </a:extLst>
          </p:cNvPr>
          <p:cNvSpPr>
            <a:spLocks noChangeArrowheads="1"/>
          </p:cNvSpPr>
          <p:nvPr/>
        </p:nvSpPr>
        <p:spPr bwMode="auto">
          <a:xfrm>
            <a:off x="1765300" y="5359400"/>
            <a:ext cx="442913"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71693" name="Rectangle 24">
            <a:hlinkClick r:id="rId3" action="ppaction://hlinksldjump">
              <a:snd r:embed="rId4" name="cashreg.wav"/>
            </a:hlinkClick>
            <a:extLst>
              <a:ext uri="{FF2B5EF4-FFF2-40B4-BE49-F238E27FC236}">
                <a16:creationId xmlns:a16="http://schemas.microsoft.com/office/drawing/2014/main" id="{C12C5E1C-FA80-4D62-A9A8-237D7582B73F}"/>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age 3?</a:t>
            </a:r>
          </a:p>
        </p:txBody>
      </p:sp>
      <p:pic>
        <p:nvPicPr>
          <p:cNvPr id="14" name="Picture 17" descr="image006">
            <a:extLst>
              <a:ext uri="{FF2B5EF4-FFF2-40B4-BE49-F238E27FC236}">
                <a16:creationId xmlns:a16="http://schemas.microsoft.com/office/drawing/2014/main" id="{0B898143-3584-410C-B8E0-3524F806CA6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a:extLst>
              <a:ext uri="{FF2B5EF4-FFF2-40B4-BE49-F238E27FC236}">
                <a16:creationId xmlns:a16="http://schemas.microsoft.com/office/drawing/2014/main" id="{9D971AE9-83F0-4D8F-A438-518C2BC3B49F}"/>
              </a:ext>
            </a:extLst>
          </p:cNvPr>
          <p:cNvSpPr>
            <a:spLocks noGrp="1" noChangeArrowheads="1"/>
          </p:cNvSpPr>
          <p:nvPr>
            <p:ph type="title" idx="4294967295"/>
          </p:nvPr>
        </p:nvSpPr>
        <p:spPr>
          <a:xfrm>
            <a:off x="0" y="609600"/>
            <a:ext cx="3124200" cy="1143000"/>
          </a:xfrm>
        </p:spPr>
        <p:txBody>
          <a:bodyPr/>
          <a:lstStyle/>
          <a:p>
            <a:r>
              <a:rPr lang="en-US" altLang="en-US" sz="800" dirty="0">
                <a:solidFill>
                  <a:schemeClr val="bg1"/>
                </a:solidFill>
              </a:rPr>
              <a:t>Education 200Q</a:t>
            </a:r>
          </a:p>
        </p:txBody>
      </p:sp>
      <p:sp>
        <p:nvSpPr>
          <p:cNvPr id="73731" name="Rectangle 5">
            <a:extLst>
              <a:ext uri="{FF2B5EF4-FFF2-40B4-BE49-F238E27FC236}">
                <a16:creationId xmlns:a16="http://schemas.microsoft.com/office/drawing/2014/main" id="{B4754CAD-9D7C-4F27-9AF0-921D23499169}"/>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73732" name="Rectangle 10">
            <a:hlinkClick r:id="" action="ppaction://hlinkshowjump?jump=nextslide">
              <a:snd r:embed="rId3" name="cashreg.wav"/>
            </a:hlinkClick>
            <a:extLst>
              <a:ext uri="{FF2B5EF4-FFF2-40B4-BE49-F238E27FC236}">
                <a16:creationId xmlns:a16="http://schemas.microsoft.com/office/drawing/2014/main" id="{9CBFCC78-EACF-4311-A17E-1DEB4303B9C4}"/>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5400" dirty="0">
              <a:solidFill>
                <a:schemeClr val="bg1"/>
              </a:solidFill>
              <a:latin typeface="Arial Narrow" panose="020B0606020202030204" pitchFamily="34" charset="0"/>
            </a:endParaRPr>
          </a:p>
          <a:p>
            <a:pPr algn="ctr">
              <a:spcBef>
                <a:spcPct val="0"/>
              </a:spcBef>
              <a:buFontTx/>
              <a:buNone/>
            </a:pPr>
            <a:r>
              <a:rPr lang="en-US" altLang="en-US" sz="5400" dirty="0">
                <a:solidFill>
                  <a:srgbClr val="00385F"/>
                </a:solidFill>
                <a:latin typeface="Arial Narrow" panose="020B0606020202030204" pitchFamily="34" charset="0"/>
              </a:rPr>
              <a:t>The average annual cost for this in the Twin Cities was $16,536 for one child in 2019</a:t>
            </a:r>
          </a:p>
        </p:txBody>
      </p:sp>
      <p:pic>
        <p:nvPicPr>
          <p:cNvPr id="5" name="Picture 17" descr="image006">
            <a:extLst>
              <a:ext uri="{FF2B5EF4-FFF2-40B4-BE49-F238E27FC236}">
                <a16:creationId xmlns:a16="http://schemas.microsoft.com/office/drawing/2014/main" id="{608AFCA2-180A-443F-A52A-1F3A2C06E6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a:extLst>
              <a:ext uri="{FF2B5EF4-FFF2-40B4-BE49-F238E27FC236}">
                <a16:creationId xmlns:a16="http://schemas.microsoft.com/office/drawing/2014/main" id="{C95CE1FF-2083-49AF-B3C9-00A09D87CDE7}"/>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75779" name="Rectangle 18">
            <a:extLst>
              <a:ext uri="{FF2B5EF4-FFF2-40B4-BE49-F238E27FC236}">
                <a16:creationId xmlns:a16="http://schemas.microsoft.com/office/drawing/2014/main" id="{A5FC5FBC-0295-4C63-9535-691B7F3C1879}"/>
              </a:ext>
            </a:extLst>
          </p:cNvPr>
          <p:cNvSpPr>
            <a:spLocks noChangeArrowheads="1"/>
          </p:cNvSpPr>
          <p:nvPr/>
        </p:nvSpPr>
        <p:spPr bwMode="auto">
          <a:xfrm>
            <a:off x="6607175" y="3721100"/>
            <a:ext cx="0" cy="12303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75780" name="Rectangle 23">
            <a:hlinkClick r:id="rId3" action="ppaction://hlinksldjump">
              <a:snd r:embed="rId4" name="cashreg.wav"/>
            </a:hlinkClick>
            <a:extLst>
              <a:ext uri="{FF2B5EF4-FFF2-40B4-BE49-F238E27FC236}">
                <a16:creationId xmlns:a16="http://schemas.microsoft.com/office/drawing/2014/main" id="{CD1B5A55-7573-4F31-B869-9AD1E137842E}"/>
              </a:ext>
            </a:extLst>
          </p:cNvPr>
          <p:cNvSpPr>
            <a:spLocks noChangeArrowheads="1"/>
          </p:cNvSpPr>
          <p:nvPr/>
        </p:nvSpPr>
        <p:spPr bwMode="auto">
          <a:xfrm>
            <a:off x="381000" y="419098"/>
            <a:ext cx="8286750" cy="5737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childcare?</a:t>
            </a:r>
          </a:p>
        </p:txBody>
      </p:sp>
      <p:sp>
        <p:nvSpPr>
          <p:cNvPr id="75781" name="Title 1">
            <a:extLst>
              <a:ext uri="{FF2B5EF4-FFF2-40B4-BE49-F238E27FC236}">
                <a16:creationId xmlns:a16="http://schemas.microsoft.com/office/drawing/2014/main" id="{91284634-F442-4E42-B5FC-27ABB5629F48}"/>
              </a:ext>
            </a:extLst>
          </p:cNvPr>
          <p:cNvSpPr>
            <a:spLocks noGrp="1" noChangeArrowheads="1"/>
          </p:cNvSpPr>
          <p:nvPr>
            <p:ph type="title" idx="4294967295"/>
          </p:nvPr>
        </p:nvSpPr>
        <p:spPr>
          <a:xfrm>
            <a:off x="0" y="609600"/>
            <a:ext cx="4133850" cy="1143000"/>
          </a:xfrm>
        </p:spPr>
        <p:txBody>
          <a:bodyPr/>
          <a:lstStyle/>
          <a:p>
            <a:r>
              <a:rPr lang="en-US" altLang="en-US" dirty="0">
                <a:solidFill>
                  <a:schemeClr val="bg1"/>
                </a:solidFill>
              </a:rPr>
              <a:t>Education 200A</a:t>
            </a:r>
          </a:p>
        </p:txBody>
      </p:sp>
      <p:pic>
        <p:nvPicPr>
          <p:cNvPr id="6" name="Picture 17" descr="image006">
            <a:extLst>
              <a:ext uri="{FF2B5EF4-FFF2-40B4-BE49-F238E27FC236}">
                <a16:creationId xmlns:a16="http://schemas.microsoft.com/office/drawing/2014/main" id="{4FD8388C-526F-44C4-B9A2-B31AFC962B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a:extLst>
              <a:ext uri="{FF2B5EF4-FFF2-40B4-BE49-F238E27FC236}">
                <a16:creationId xmlns:a16="http://schemas.microsoft.com/office/drawing/2014/main" id="{5D23BD5D-CC08-4E8B-AA22-8E39A292F157}"/>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Education 300Q</a:t>
            </a:r>
          </a:p>
        </p:txBody>
      </p:sp>
      <p:sp>
        <p:nvSpPr>
          <p:cNvPr id="77827" name="Rectangle 8">
            <a:hlinkClick r:id="" action="ppaction://hlinkshowjump?jump=nextslide">
              <a:snd r:embed="rId3" name="cashreg.wav"/>
            </a:hlinkClick>
            <a:extLst>
              <a:ext uri="{FF2B5EF4-FFF2-40B4-BE49-F238E27FC236}">
                <a16:creationId xmlns:a16="http://schemas.microsoft.com/office/drawing/2014/main" id="{09F88F19-A55C-4CE1-9DFA-2F035B9A1537}"/>
              </a:ext>
            </a:extLst>
          </p:cNvPr>
          <p:cNvSpPr>
            <a:spLocks noChangeArrowheads="1"/>
          </p:cNvSpPr>
          <p:nvPr/>
        </p:nvSpPr>
        <p:spPr bwMode="auto">
          <a:xfrm>
            <a:off x="428625" y="1463675"/>
            <a:ext cx="8286750" cy="539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r>
              <a:rPr lang="en-US" altLang="en-US" sz="5400" dirty="0">
                <a:solidFill>
                  <a:srgbClr val="00385F"/>
                </a:solidFill>
                <a:latin typeface="Arial Narrow" panose="020B0606020202030204" pitchFamily="34" charset="0"/>
              </a:rPr>
              <a:t>In the Twin Cities, 69% of children receive this before the age of 5</a:t>
            </a:r>
          </a:p>
        </p:txBody>
      </p:sp>
      <p:pic>
        <p:nvPicPr>
          <p:cNvPr id="4" name="Picture 17" descr="image006">
            <a:extLst>
              <a:ext uri="{FF2B5EF4-FFF2-40B4-BE49-F238E27FC236}">
                <a16:creationId xmlns:a16="http://schemas.microsoft.com/office/drawing/2014/main" id="{C62104FF-A2CA-4708-BFBF-B34FA55BD7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9">
            <a:extLst>
              <a:ext uri="{FF2B5EF4-FFF2-40B4-BE49-F238E27FC236}">
                <a16:creationId xmlns:a16="http://schemas.microsoft.com/office/drawing/2014/main" id="{CF48CC7B-152B-4C74-B03F-FF7BCABC41AD}"/>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79875" name="Rectangle 1045">
            <a:extLst>
              <a:ext uri="{FF2B5EF4-FFF2-40B4-BE49-F238E27FC236}">
                <a16:creationId xmlns:a16="http://schemas.microsoft.com/office/drawing/2014/main" id="{4B6AA792-0662-44CF-AD70-FAF370D26E6C}"/>
              </a:ext>
            </a:extLst>
          </p:cNvPr>
          <p:cNvSpPr>
            <a:spLocks noChangeArrowheads="1"/>
          </p:cNvSpPr>
          <p:nvPr/>
        </p:nvSpPr>
        <p:spPr bwMode="auto">
          <a:xfrm>
            <a:off x="1816100" y="53594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79876" name="Rectangle 1048">
            <a:hlinkClick r:id="rId3" action="ppaction://hlinksldjump">
              <a:snd r:embed="rId4" name="cashreg.wav"/>
            </a:hlinkClick>
            <a:extLst>
              <a:ext uri="{FF2B5EF4-FFF2-40B4-BE49-F238E27FC236}">
                <a16:creationId xmlns:a16="http://schemas.microsoft.com/office/drawing/2014/main" id="{008E31F7-5262-4FF3-AF7F-87799D29C747}"/>
              </a:ext>
            </a:extLst>
          </p:cNvPr>
          <p:cNvSpPr>
            <a:spLocks noChangeArrowheads="1"/>
          </p:cNvSpPr>
          <p:nvPr/>
        </p:nvSpPr>
        <p:spPr bwMode="auto">
          <a:xfrm>
            <a:off x="436563" y="419098"/>
            <a:ext cx="8286750" cy="6121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early childhood screening?</a:t>
            </a:r>
          </a:p>
        </p:txBody>
      </p:sp>
      <p:sp>
        <p:nvSpPr>
          <p:cNvPr id="79877" name="Title 1">
            <a:extLst>
              <a:ext uri="{FF2B5EF4-FFF2-40B4-BE49-F238E27FC236}">
                <a16:creationId xmlns:a16="http://schemas.microsoft.com/office/drawing/2014/main" id="{CB69CF0D-8D92-4D98-96C2-01D0D30A6319}"/>
              </a:ext>
            </a:extLst>
          </p:cNvPr>
          <p:cNvSpPr>
            <a:spLocks noGrp="1" noChangeArrowheads="1"/>
          </p:cNvSpPr>
          <p:nvPr>
            <p:ph type="title" idx="4294967295"/>
          </p:nvPr>
        </p:nvSpPr>
        <p:spPr>
          <a:xfrm>
            <a:off x="0" y="609600"/>
            <a:ext cx="4038600" cy="1143000"/>
          </a:xfrm>
        </p:spPr>
        <p:txBody>
          <a:bodyPr/>
          <a:lstStyle/>
          <a:p>
            <a:r>
              <a:rPr lang="en-US" altLang="en-US" dirty="0">
                <a:solidFill>
                  <a:schemeClr val="bg1"/>
                </a:solidFill>
              </a:rPr>
              <a:t>Education 300A</a:t>
            </a:r>
          </a:p>
        </p:txBody>
      </p:sp>
      <p:pic>
        <p:nvPicPr>
          <p:cNvPr id="6" name="Picture 17" descr="image006">
            <a:extLst>
              <a:ext uri="{FF2B5EF4-FFF2-40B4-BE49-F238E27FC236}">
                <a16:creationId xmlns:a16="http://schemas.microsoft.com/office/drawing/2014/main" id="{EF831AA7-A871-4114-B452-87ADCE7834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4">
            <a:extLst>
              <a:ext uri="{FF2B5EF4-FFF2-40B4-BE49-F238E27FC236}">
                <a16:creationId xmlns:a16="http://schemas.microsoft.com/office/drawing/2014/main" id="{83BD8880-B8AC-4BFA-85CE-006C89612E1D}"/>
              </a:ext>
            </a:extLst>
          </p:cNvPr>
          <p:cNvSpPr>
            <a:spLocks noGrp="1" noChangeArrowheads="1"/>
          </p:cNvSpPr>
          <p:nvPr>
            <p:ph type="title" idx="4294967295"/>
          </p:nvPr>
        </p:nvSpPr>
        <p:spPr>
          <a:xfrm>
            <a:off x="0" y="609600"/>
            <a:ext cx="7772400" cy="5105400"/>
          </a:xfrm>
        </p:spPr>
        <p:txBody>
          <a:bodyPr/>
          <a:lstStyle/>
          <a:p>
            <a:r>
              <a:rPr lang="en-US" altLang="en-US" sz="800" dirty="0">
                <a:solidFill>
                  <a:schemeClr val="bg1"/>
                </a:solidFill>
              </a:rPr>
              <a:t>Education 400Q</a:t>
            </a:r>
          </a:p>
        </p:txBody>
      </p:sp>
      <p:sp>
        <p:nvSpPr>
          <p:cNvPr id="81923" name="Rectangle 9">
            <a:hlinkClick r:id="" action="ppaction://hlinkshowjump?jump=nextslide">
              <a:snd r:embed="rId3" name="cashreg.wav"/>
            </a:hlinkClick>
            <a:extLst>
              <a:ext uri="{FF2B5EF4-FFF2-40B4-BE49-F238E27FC236}">
                <a16:creationId xmlns:a16="http://schemas.microsoft.com/office/drawing/2014/main" id="{92EEF6A1-70DE-492F-8D62-C9F052CB6DEF}"/>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GTCUW hosts this annual volunteer event to pack backpacks with the school supplies needed for children and youth to succeed in school</a:t>
            </a:r>
          </a:p>
        </p:txBody>
      </p:sp>
      <p:pic>
        <p:nvPicPr>
          <p:cNvPr id="4" name="Picture 17" descr="image006">
            <a:extLst>
              <a:ext uri="{FF2B5EF4-FFF2-40B4-BE49-F238E27FC236}">
                <a16:creationId xmlns:a16="http://schemas.microsoft.com/office/drawing/2014/main" id="{2085A81C-06EE-49FE-9F18-DB919159A8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a:extLst>
              <a:ext uri="{FF2B5EF4-FFF2-40B4-BE49-F238E27FC236}">
                <a16:creationId xmlns:a16="http://schemas.microsoft.com/office/drawing/2014/main" id="{53E369C6-092F-42F3-A06C-C15D351CC0D1}"/>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83971" name="Rectangle 24">
            <a:hlinkClick r:id="rId3" action="ppaction://hlinksldjump">
              <a:snd r:embed="rId4" name="cashreg.wav"/>
            </a:hlinkClick>
            <a:extLst>
              <a:ext uri="{FF2B5EF4-FFF2-40B4-BE49-F238E27FC236}">
                <a16:creationId xmlns:a16="http://schemas.microsoft.com/office/drawing/2014/main" id="{0F3717F0-3586-4554-8D97-8A7F26D5FBA9}"/>
              </a:ext>
            </a:extLst>
          </p:cNvPr>
          <p:cNvSpPr>
            <a:spLocks noChangeArrowheads="1"/>
          </p:cNvSpPr>
          <p:nvPr/>
        </p:nvSpPr>
        <p:spPr bwMode="auto">
          <a:xfrm>
            <a:off x="381000" y="419098"/>
            <a:ext cx="8286750" cy="5889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Action Day?</a:t>
            </a:r>
          </a:p>
        </p:txBody>
      </p:sp>
      <p:sp>
        <p:nvSpPr>
          <p:cNvPr id="83972" name="Title 1">
            <a:extLst>
              <a:ext uri="{FF2B5EF4-FFF2-40B4-BE49-F238E27FC236}">
                <a16:creationId xmlns:a16="http://schemas.microsoft.com/office/drawing/2014/main" id="{66A6E043-6FD6-4A4E-8CD8-B2C65DC3C4E7}"/>
              </a:ext>
            </a:extLst>
          </p:cNvPr>
          <p:cNvSpPr>
            <a:spLocks noGrp="1" noChangeArrowheads="1"/>
          </p:cNvSpPr>
          <p:nvPr>
            <p:ph type="title" idx="4294967295"/>
          </p:nvPr>
        </p:nvSpPr>
        <p:spPr>
          <a:xfrm>
            <a:off x="0" y="609600"/>
            <a:ext cx="4343400" cy="1143000"/>
          </a:xfrm>
        </p:spPr>
        <p:txBody>
          <a:bodyPr/>
          <a:lstStyle/>
          <a:p>
            <a:r>
              <a:rPr lang="en-US" altLang="en-US" dirty="0">
                <a:solidFill>
                  <a:schemeClr val="bg1"/>
                </a:solidFill>
              </a:rPr>
              <a:t>Education 400A</a:t>
            </a:r>
          </a:p>
        </p:txBody>
      </p:sp>
      <p:pic>
        <p:nvPicPr>
          <p:cNvPr id="5" name="Picture 17" descr="image006">
            <a:extLst>
              <a:ext uri="{FF2B5EF4-FFF2-40B4-BE49-F238E27FC236}">
                <a16:creationId xmlns:a16="http://schemas.microsoft.com/office/drawing/2014/main" id="{02B895AA-B667-4C26-AECE-A7626E24AE6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8">
            <a:extLst>
              <a:ext uri="{FF2B5EF4-FFF2-40B4-BE49-F238E27FC236}">
                <a16:creationId xmlns:a16="http://schemas.microsoft.com/office/drawing/2014/main" id="{60851161-C2C4-4464-9E18-A38E6C9FEA17}"/>
              </a:ext>
            </a:extLst>
          </p:cNvPr>
          <p:cNvSpPr txBox="1">
            <a:spLocks noChangeArrowheads="1"/>
          </p:cNvSpPr>
          <p:nvPr/>
        </p:nvSpPr>
        <p:spPr bwMode="auto">
          <a:xfrm>
            <a:off x="1752600" y="1351756"/>
            <a:ext cx="56388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Economic Opportunity</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38915288-2C2B-4D4D-8209-06A6AD65F6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a:extLst>
              <a:ext uri="{FF2B5EF4-FFF2-40B4-BE49-F238E27FC236}">
                <a16:creationId xmlns:a16="http://schemas.microsoft.com/office/drawing/2014/main" id="{D71DCA81-1FF6-4967-B4C3-3A543ADF6553}"/>
              </a:ext>
            </a:extLst>
          </p:cNvPr>
          <p:cNvSpPr>
            <a:spLocks noGrp="1" noChangeArrowheads="1"/>
          </p:cNvSpPr>
          <p:nvPr>
            <p:ph type="title" idx="4294967295"/>
          </p:nvPr>
        </p:nvSpPr>
        <p:spPr>
          <a:xfrm>
            <a:off x="0" y="609600"/>
            <a:ext cx="7772400" cy="5105400"/>
          </a:xfrm>
        </p:spPr>
        <p:txBody>
          <a:bodyPr/>
          <a:lstStyle/>
          <a:p>
            <a:r>
              <a:rPr lang="en-US" altLang="en-US" sz="800" dirty="0">
                <a:solidFill>
                  <a:schemeClr val="bg1"/>
                </a:solidFill>
              </a:rPr>
              <a:t>Education 500Q</a:t>
            </a:r>
          </a:p>
        </p:txBody>
      </p:sp>
      <p:sp>
        <p:nvSpPr>
          <p:cNvPr id="86019" name="Rectangle 9">
            <a:hlinkClick r:id="" action="ppaction://hlinkshowjump?jump=nextslide">
              <a:snd r:embed="rId3" name="cashreg.wav"/>
            </a:hlinkClick>
            <a:extLst>
              <a:ext uri="{FF2B5EF4-FFF2-40B4-BE49-F238E27FC236}">
                <a16:creationId xmlns:a16="http://schemas.microsoft.com/office/drawing/2014/main" id="{CCEC5ACD-CE93-4205-83BC-D6730205DA4F}"/>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buFontTx/>
              <a:buNone/>
            </a:pPr>
            <a:r>
              <a:rPr lang="en-US" altLang="en-US" sz="5000" dirty="0">
                <a:solidFill>
                  <a:srgbClr val="00385F"/>
                </a:solidFill>
                <a:latin typeface="Arial Narrow" panose="020B0606020202030204" pitchFamily="34" charset="0"/>
              </a:rPr>
              <a:t>GTCUW is a member of this statewide coalition of more than 20 philanthropic organizations focused on advancing public policy and community support for affordable, accessible, high quality early care and education in Minnesota</a:t>
            </a:r>
          </a:p>
        </p:txBody>
      </p:sp>
      <p:pic>
        <p:nvPicPr>
          <p:cNvPr id="4" name="Picture 17" descr="image006">
            <a:extLst>
              <a:ext uri="{FF2B5EF4-FFF2-40B4-BE49-F238E27FC236}">
                <a16:creationId xmlns:a16="http://schemas.microsoft.com/office/drawing/2014/main" id="{BF94A83A-006E-4932-A2E1-0D385B9030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a:extLst>
              <a:ext uri="{FF2B5EF4-FFF2-40B4-BE49-F238E27FC236}">
                <a16:creationId xmlns:a16="http://schemas.microsoft.com/office/drawing/2014/main" id="{BDF78D13-97A4-413A-B3E7-ABB6E8F7B5AD}"/>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88067" name="Rectangle 24">
            <a:hlinkClick r:id="rId3" action="ppaction://hlinksldjump">
              <a:snd r:embed="rId4" name="cashreg.wav"/>
            </a:hlinkClick>
            <a:extLst>
              <a:ext uri="{FF2B5EF4-FFF2-40B4-BE49-F238E27FC236}">
                <a16:creationId xmlns:a16="http://schemas.microsoft.com/office/drawing/2014/main" id="{E4EAFDC2-D114-4FF7-AA87-55016AE25A79}"/>
              </a:ext>
            </a:extLst>
          </p:cNvPr>
          <p:cNvSpPr>
            <a:spLocks noChangeArrowheads="1"/>
          </p:cNvSpPr>
          <p:nvPr/>
        </p:nvSpPr>
        <p:spPr bwMode="auto">
          <a:xfrm>
            <a:off x="381000" y="609600"/>
            <a:ext cx="8286750" cy="569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Start Early Funders Coalition?</a:t>
            </a:r>
          </a:p>
        </p:txBody>
      </p:sp>
      <p:sp>
        <p:nvSpPr>
          <p:cNvPr id="88068" name="Title 1">
            <a:extLst>
              <a:ext uri="{FF2B5EF4-FFF2-40B4-BE49-F238E27FC236}">
                <a16:creationId xmlns:a16="http://schemas.microsoft.com/office/drawing/2014/main" id="{1CDB272D-2080-4434-A403-588D49CD37B1}"/>
              </a:ext>
            </a:extLst>
          </p:cNvPr>
          <p:cNvSpPr>
            <a:spLocks noGrp="1" noChangeArrowheads="1"/>
          </p:cNvSpPr>
          <p:nvPr>
            <p:ph type="title" idx="4294967295"/>
          </p:nvPr>
        </p:nvSpPr>
        <p:spPr>
          <a:xfrm>
            <a:off x="0" y="609600"/>
            <a:ext cx="4343400" cy="1143000"/>
          </a:xfrm>
        </p:spPr>
        <p:txBody>
          <a:bodyPr/>
          <a:lstStyle/>
          <a:p>
            <a:r>
              <a:rPr lang="en-US" altLang="en-US" dirty="0">
                <a:solidFill>
                  <a:schemeClr val="bg1"/>
                </a:solidFill>
              </a:rPr>
              <a:t>Education 500A</a:t>
            </a:r>
          </a:p>
        </p:txBody>
      </p:sp>
      <p:pic>
        <p:nvPicPr>
          <p:cNvPr id="5" name="Picture 17" descr="image006">
            <a:extLst>
              <a:ext uri="{FF2B5EF4-FFF2-40B4-BE49-F238E27FC236}">
                <a16:creationId xmlns:a16="http://schemas.microsoft.com/office/drawing/2014/main" id="{36D75333-3F7A-4479-A5A8-38DD486347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8">
            <a:extLst>
              <a:ext uri="{FF2B5EF4-FFF2-40B4-BE49-F238E27FC236}">
                <a16:creationId xmlns:a16="http://schemas.microsoft.com/office/drawing/2014/main" id="{9F962C55-3D01-44C2-B68C-299B99C49A21}"/>
              </a:ext>
            </a:extLst>
          </p:cNvPr>
          <p:cNvSpPr txBox="1">
            <a:spLocks noChangeArrowheads="1"/>
          </p:cNvSpPr>
          <p:nvPr/>
        </p:nvSpPr>
        <p:spPr bwMode="auto">
          <a:xfrm>
            <a:off x="1752600" y="457198"/>
            <a:ext cx="56388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Career and Future Readiness</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1624432D-7B2D-4B41-B200-A33704515A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a:extLst>
              <a:ext uri="{FF2B5EF4-FFF2-40B4-BE49-F238E27FC236}">
                <a16:creationId xmlns:a16="http://schemas.microsoft.com/office/drawing/2014/main" id="{88EF9510-D2DF-413D-B456-33E310875FDB}"/>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100Q</a:t>
            </a:r>
          </a:p>
        </p:txBody>
      </p:sp>
      <p:sp>
        <p:nvSpPr>
          <p:cNvPr id="92163" name="Rectangle 5">
            <a:extLst>
              <a:ext uri="{FF2B5EF4-FFF2-40B4-BE49-F238E27FC236}">
                <a16:creationId xmlns:a16="http://schemas.microsoft.com/office/drawing/2014/main" id="{48D6B915-B71C-4955-B857-0AE4796E0B99}"/>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92164" name="Rectangle 11">
            <a:hlinkClick r:id="" action="ppaction://hlinkshowjump?jump=nextslide">
              <a:snd r:embed="rId3" name="cashreg.wav"/>
            </a:hlinkClick>
            <a:extLst>
              <a:ext uri="{FF2B5EF4-FFF2-40B4-BE49-F238E27FC236}">
                <a16:creationId xmlns:a16="http://schemas.microsoft.com/office/drawing/2014/main" id="{7EEAD71F-F60B-4AAF-B164-49406E4CABB0}"/>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Minnesota ranks 50</a:t>
            </a:r>
            <a:r>
              <a:rPr lang="en-US" altLang="en-US" sz="5400" baseline="30000" dirty="0">
                <a:solidFill>
                  <a:srgbClr val="00385F"/>
                </a:solidFill>
                <a:latin typeface="Arial Narrow" panose="020B0606020202030204" pitchFamily="34" charset="0"/>
              </a:rPr>
              <a:t>th</a:t>
            </a:r>
            <a:r>
              <a:rPr lang="en-US" altLang="en-US" sz="5400" dirty="0">
                <a:solidFill>
                  <a:srgbClr val="00385F"/>
                </a:solidFill>
                <a:latin typeface="Arial Narrow" panose="020B0606020202030204" pitchFamily="34" charset="0"/>
              </a:rPr>
              <a:t> in the nation for on-time graduation of this demographic of children</a:t>
            </a:r>
          </a:p>
        </p:txBody>
      </p:sp>
      <p:pic>
        <p:nvPicPr>
          <p:cNvPr id="5" name="Picture 17" descr="image006">
            <a:extLst>
              <a:ext uri="{FF2B5EF4-FFF2-40B4-BE49-F238E27FC236}">
                <a16:creationId xmlns:a16="http://schemas.microsoft.com/office/drawing/2014/main" id="{D759EEE3-D611-4519-9563-BBC4B5DBDF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4">
            <a:extLst>
              <a:ext uri="{FF2B5EF4-FFF2-40B4-BE49-F238E27FC236}">
                <a16:creationId xmlns:a16="http://schemas.microsoft.com/office/drawing/2014/main" id="{8E23C1BD-E00D-4B2D-A289-70252EA98F80}"/>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100A</a:t>
            </a:r>
          </a:p>
        </p:txBody>
      </p:sp>
      <p:sp>
        <p:nvSpPr>
          <p:cNvPr id="94211" name="Rectangle 5">
            <a:extLst>
              <a:ext uri="{FF2B5EF4-FFF2-40B4-BE49-F238E27FC236}">
                <a16:creationId xmlns:a16="http://schemas.microsoft.com/office/drawing/2014/main" id="{EC4EF1E1-71C3-481B-9AA7-A347D7D00078}"/>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94212" name="Rectangle 11">
            <a:extLst>
              <a:ext uri="{FF2B5EF4-FFF2-40B4-BE49-F238E27FC236}">
                <a16:creationId xmlns:a16="http://schemas.microsoft.com/office/drawing/2014/main" id="{CD8D05C0-1DD8-4ABA-8E61-6E07E7661149}"/>
              </a:ext>
            </a:extLst>
          </p:cNvPr>
          <p:cNvSpPr>
            <a:spLocks noChangeArrowheads="1"/>
          </p:cNvSpPr>
          <p:nvPr/>
        </p:nvSpPr>
        <p:spPr bwMode="auto">
          <a:xfrm>
            <a:off x="438150" y="590550"/>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3" name="Rectangle 12">
            <a:extLst>
              <a:ext uri="{FF2B5EF4-FFF2-40B4-BE49-F238E27FC236}">
                <a16:creationId xmlns:a16="http://schemas.microsoft.com/office/drawing/2014/main" id="{D4BAA67F-719A-413D-B3C4-20820FEE2A8D}"/>
              </a:ext>
            </a:extLst>
          </p:cNvPr>
          <p:cNvSpPr>
            <a:spLocks noChangeArrowheads="1"/>
          </p:cNvSpPr>
          <p:nvPr/>
        </p:nvSpPr>
        <p:spPr bwMode="auto">
          <a:xfrm>
            <a:off x="438150" y="790575"/>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4" name="Rectangle 13">
            <a:extLst>
              <a:ext uri="{FF2B5EF4-FFF2-40B4-BE49-F238E27FC236}">
                <a16:creationId xmlns:a16="http://schemas.microsoft.com/office/drawing/2014/main" id="{E5456D48-9348-4B7C-9131-F3E4C0870CB2}"/>
              </a:ext>
            </a:extLst>
          </p:cNvPr>
          <p:cNvSpPr>
            <a:spLocks noChangeArrowheads="1"/>
          </p:cNvSpPr>
          <p:nvPr/>
        </p:nvSpPr>
        <p:spPr bwMode="auto">
          <a:xfrm>
            <a:off x="438150" y="989013"/>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5" name="Rectangle 14">
            <a:extLst>
              <a:ext uri="{FF2B5EF4-FFF2-40B4-BE49-F238E27FC236}">
                <a16:creationId xmlns:a16="http://schemas.microsoft.com/office/drawing/2014/main" id="{4B5E6556-8F4E-4467-8E6F-6EC588C47335}"/>
              </a:ext>
            </a:extLst>
          </p:cNvPr>
          <p:cNvSpPr>
            <a:spLocks noChangeArrowheads="1"/>
          </p:cNvSpPr>
          <p:nvPr/>
        </p:nvSpPr>
        <p:spPr bwMode="auto">
          <a:xfrm>
            <a:off x="438150" y="1187450"/>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6" name="Rectangle 15">
            <a:extLst>
              <a:ext uri="{FF2B5EF4-FFF2-40B4-BE49-F238E27FC236}">
                <a16:creationId xmlns:a16="http://schemas.microsoft.com/office/drawing/2014/main" id="{BA44A20E-72A1-42C1-8752-89A7D3CA4336}"/>
              </a:ext>
            </a:extLst>
          </p:cNvPr>
          <p:cNvSpPr>
            <a:spLocks noChangeArrowheads="1"/>
          </p:cNvSpPr>
          <p:nvPr/>
        </p:nvSpPr>
        <p:spPr bwMode="auto">
          <a:xfrm>
            <a:off x="438150" y="1385888"/>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7" name="Rectangle 16">
            <a:extLst>
              <a:ext uri="{FF2B5EF4-FFF2-40B4-BE49-F238E27FC236}">
                <a16:creationId xmlns:a16="http://schemas.microsoft.com/office/drawing/2014/main" id="{90C876C2-33AF-4350-A2B4-D1A7F3CBBBC1}"/>
              </a:ext>
            </a:extLst>
          </p:cNvPr>
          <p:cNvSpPr>
            <a:spLocks noChangeArrowheads="1"/>
          </p:cNvSpPr>
          <p:nvPr/>
        </p:nvSpPr>
        <p:spPr bwMode="auto">
          <a:xfrm>
            <a:off x="438150" y="1584325"/>
            <a:ext cx="122238"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a:solidFill>
                  <a:srgbClr val="000000"/>
                </a:solidFill>
              </a:rPr>
              <a:t> </a:t>
            </a:r>
            <a:endParaRPr lang="en-US" altLang="en-US" sz="8000">
              <a:solidFill>
                <a:srgbClr val="005FBE"/>
              </a:solidFill>
            </a:endParaRPr>
          </a:p>
        </p:txBody>
      </p:sp>
      <p:sp>
        <p:nvSpPr>
          <p:cNvPr id="94218" name="Rectangle 18">
            <a:extLst>
              <a:ext uri="{FF2B5EF4-FFF2-40B4-BE49-F238E27FC236}">
                <a16:creationId xmlns:a16="http://schemas.microsoft.com/office/drawing/2014/main" id="{10B2945F-BB0A-49EE-B5D6-2890E31D0007}"/>
              </a:ext>
            </a:extLst>
          </p:cNvPr>
          <p:cNvSpPr>
            <a:spLocks noChangeArrowheads="1"/>
          </p:cNvSpPr>
          <p:nvPr/>
        </p:nvSpPr>
        <p:spPr bwMode="auto">
          <a:xfrm>
            <a:off x="6711950" y="3770313"/>
            <a:ext cx="423863"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94219" name="Rectangle 19">
            <a:extLst>
              <a:ext uri="{FF2B5EF4-FFF2-40B4-BE49-F238E27FC236}">
                <a16:creationId xmlns:a16="http://schemas.microsoft.com/office/drawing/2014/main" id="{A49CBAFB-C325-46BC-AF26-08FBC85835E0}"/>
              </a:ext>
            </a:extLst>
          </p:cNvPr>
          <p:cNvSpPr>
            <a:spLocks noChangeArrowheads="1"/>
          </p:cNvSpPr>
          <p:nvPr/>
        </p:nvSpPr>
        <p:spPr bwMode="auto">
          <a:xfrm>
            <a:off x="438150" y="4870450"/>
            <a:ext cx="42386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94220" name="Rectangle 21">
            <a:extLst>
              <a:ext uri="{FF2B5EF4-FFF2-40B4-BE49-F238E27FC236}">
                <a16:creationId xmlns:a16="http://schemas.microsoft.com/office/drawing/2014/main" id="{C3B613D5-2DF1-4198-A2C7-AD427F1D36C3}"/>
              </a:ext>
            </a:extLst>
          </p:cNvPr>
          <p:cNvSpPr>
            <a:spLocks noChangeArrowheads="1"/>
          </p:cNvSpPr>
          <p:nvPr/>
        </p:nvSpPr>
        <p:spPr bwMode="auto">
          <a:xfrm>
            <a:off x="1735138" y="5524500"/>
            <a:ext cx="4238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500">
                <a:solidFill>
                  <a:srgbClr val="FFFFFF"/>
                </a:solidFill>
              </a:rPr>
              <a:t> </a:t>
            </a:r>
            <a:endParaRPr lang="en-US" altLang="en-US" sz="8000">
              <a:solidFill>
                <a:srgbClr val="005FBE"/>
              </a:solidFill>
            </a:endParaRPr>
          </a:p>
        </p:txBody>
      </p:sp>
      <p:sp>
        <p:nvSpPr>
          <p:cNvPr id="94221" name="Rectangle 23">
            <a:hlinkClick r:id="rId3" action="ppaction://hlinksldjump">
              <a:snd r:embed="rId4" name="cashreg.wav"/>
            </a:hlinkClick>
            <a:extLst>
              <a:ext uri="{FF2B5EF4-FFF2-40B4-BE49-F238E27FC236}">
                <a16:creationId xmlns:a16="http://schemas.microsoft.com/office/drawing/2014/main" id="{71BED908-BB4F-4337-9F56-085D3206FBE9}"/>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Who are African American and Latino students?</a:t>
            </a:r>
          </a:p>
        </p:txBody>
      </p:sp>
      <p:pic>
        <p:nvPicPr>
          <p:cNvPr id="14" name="Picture 17" descr="image006">
            <a:extLst>
              <a:ext uri="{FF2B5EF4-FFF2-40B4-BE49-F238E27FC236}">
                <a16:creationId xmlns:a16="http://schemas.microsoft.com/office/drawing/2014/main" id="{9B9011AA-C8D7-46A7-9D03-C523B28457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4">
            <a:extLst>
              <a:ext uri="{FF2B5EF4-FFF2-40B4-BE49-F238E27FC236}">
                <a16:creationId xmlns:a16="http://schemas.microsoft.com/office/drawing/2014/main" id="{DBA74217-3A18-43AF-B6CF-9B2997076D7B}"/>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200Q</a:t>
            </a:r>
          </a:p>
        </p:txBody>
      </p:sp>
      <p:sp>
        <p:nvSpPr>
          <p:cNvPr id="96259" name="Rectangle 7">
            <a:hlinkClick r:id="" action="ppaction://hlinkshowjump?jump=nextslide">
              <a:snd r:embed="rId3" name="cashreg.wav"/>
            </a:hlinkClick>
            <a:extLst>
              <a:ext uri="{FF2B5EF4-FFF2-40B4-BE49-F238E27FC236}">
                <a16:creationId xmlns:a16="http://schemas.microsoft.com/office/drawing/2014/main" id="{BD19E769-6C07-4077-B491-3AFE032C9C35}"/>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In the Twin Cities, there is a 23-percentage point gap in on-time high school graduation rates between these groups of students</a:t>
            </a:r>
          </a:p>
        </p:txBody>
      </p:sp>
      <p:pic>
        <p:nvPicPr>
          <p:cNvPr id="4" name="Picture 17" descr="image006">
            <a:extLst>
              <a:ext uri="{FF2B5EF4-FFF2-40B4-BE49-F238E27FC236}">
                <a16:creationId xmlns:a16="http://schemas.microsoft.com/office/drawing/2014/main" id="{B96D0191-9A4A-4C4F-ADA8-5BEA48EA5C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4">
            <a:extLst>
              <a:ext uri="{FF2B5EF4-FFF2-40B4-BE49-F238E27FC236}">
                <a16:creationId xmlns:a16="http://schemas.microsoft.com/office/drawing/2014/main" id="{8A649586-65EB-4330-96DF-D39EAF63D3B1}"/>
              </a:ext>
            </a:extLst>
          </p:cNvPr>
          <p:cNvSpPr>
            <a:spLocks noGrp="1" noChangeArrowheads="1"/>
          </p:cNvSpPr>
          <p:nvPr>
            <p:ph type="title" idx="4294967295"/>
          </p:nvPr>
        </p:nvSpPr>
        <p:spPr>
          <a:xfrm>
            <a:off x="0" y="609600"/>
            <a:ext cx="3581400" cy="1143000"/>
          </a:xfrm>
        </p:spPr>
        <p:txBody>
          <a:bodyPr/>
          <a:lstStyle/>
          <a:p>
            <a:r>
              <a:rPr lang="en-US" altLang="en-US" sz="800" dirty="0">
                <a:solidFill>
                  <a:schemeClr val="bg1"/>
                </a:solidFill>
              </a:rPr>
              <a:t>Jobs 200A</a:t>
            </a:r>
          </a:p>
        </p:txBody>
      </p:sp>
      <p:sp>
        <p:nvSpPr>
          <p:cNvPr id="98307" name="Rectangle 5">
            <a:extLst>
              <a:ext uri="{FF2B5EF4-FFF2-40B4-BE49-F238E27FC236}">
                <a16:creationId xmlns:a16="http://schemas.microsoft.com/office/drawing/2014/main" id="{BA462FE9-6BB9-4544-B4CA-21E5767A9E4A}"/>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98308" name="Rectangle 12">
            <a:extLst>
              <a:ext uri="{FF2B5EF4-FFF2-40B4-BE49-F238E27FC236}">
                <a16:creationId xmlns:a16="http://schemas.microsoft.com/office/drawing/2014/main" id="{490DBCD7-8E8B-4E7F-81AC-6F628035E939}"/>
              </a:ext>
            </a:extLst>
          </p:cNvPr>
          <p:cNvSpPr>
            <a:spLocks noChangeArrowheads="1"/>
          </p:cNvSpPr>
          <p:nvPr/>
        </p:nvSpPr>
        <p:spPr bwMode="auto">
          <a:xfrm>
            <a:off x="514350" y="588963"/>
            <a:ext cx="14287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09" name="Rectangle 13">
            <a:extLst>
              <a:ext uri="{FF2B5EF4-FFF2-40B4-BE49-F238E27FC236}">
                <a16:creationId xmlns:a16="http://schemas.microsoft.com/office/drawing/2014/main" id="{CFBADBF8-3835-414B-9BA2-B23CE2D9FFC1}"/>
              </a:ext>
            </a:extLst>
          </p:cNvPr>
          <p:cNvSpPr>
            <a:spLocks noChangeArrowheads="1"/>
          </p:cNvSpPr>
          <p:nvPr/>
        </p:nvSpPr>
        <p:spPr bwMode="auto">
          <a:xfrm>
            <a:off x="514350" y="781050"/>
            <a:ext cx="142875"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10" name="Rectangle 14">
            <a:extLst>
              <a:ext uri="{FF2B5EF4-FFF2-40B4-BE49-F238E27FC236}">
                <a16:creationId xmlns:a16="http://schemas.microsoft.com/office/drawing/2014/main" id="{6D2A67CC-FD1A-476A-AADB-725CC46B1753}"/>
              </a:ext>
            </a:extLst>
          </p:cNvPr>
          <p:cNvSpPr>
            <a:spLocks noChangeArrowheads="1"/>
          </p:cNvSpPr>
          <p:nvPr/>
        </p:nvSpPr>
        <p:spPr bwMode="auto">
          <a:xfrm>
            <a:off x="514350" y="973138"/>
            <a:ext cx="14287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11" name="Rectangle 15">
            <a:extLst>
              <a:ext uri="{FF2B5EF4-FFF2-40B4-BE49-F238E27FC236}">
                <a16:creationId xmlns:a16="http://schemas.microsoft.com/office/drawing/2014/main" id="{0C7074E5-FE1C-4B23-AB67-25E79B4EC302}"/>
              </a:ext>
            </a:extLst>
          </p:cNvPr>
          <p:cNvSpPr>
            <a:spLocks noChangeArrowheads="1"/>
          </p:cNvSpPr>
          <p:nvPr/>
        </p:nvSpPr>
        <p:spPr bwMode="auto">
          <a:xfrm>
            <a:off x="514350" y="1165225"/>
            <a:ext cx="142875"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12" name="Rectangle 16">
            <a:extLst>
              <a:ext uri="{FF2B5EF4-FFF2-40B4-BE49-F238E27FC236}">
                <a16:creationId xmlns:a16="http://schemas.microsoft.com/office/drawing/2014/main" id="{EE68A6D8-81DD-49C6-9D84-59C8912BE82F}"/>
              </a:ext>
            </a:extLst>
          </p:cNvPr>
          <p:cNvSpPr>
            <a:spLocks noChangeArrowheads="1"/>
          </p:cNvSpPr>
          <p:nvPr/>
        </p:nvSpPr>
        <p:spPr bwMode="auto">
          <a:xfrm>
            <a:off x="514350" y="1357313"/>
            <a:ext cx="14287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13" name="Rectangle 17">
            <a:extLst>
              <a:ext uri="{FF2B5EF4-FFF2-40B4-BE49-F238E27FC236}">
                <a16:creationId xmlns:a16="http://schemas.microsoft.com/office/drawing/2014/main" id="{46142C0C-BAB7-4583-9D0A-D99878B7D9AF}"/>
              </a:ext>
            </a:extLst>
          </p:cNvPr>
          <p:cNvSpPr>
            <a:spLocks noChangeArrowheads="1"/>
          </p:cNvSpPr>
          <p:nvPr/>
        </p:nvSpPr>
        <p:spPr bwMode="auto">
          <a:xfrm>
            <a:off x="514350" y="1549400"/>
            <a:ext cx="142875"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98314" name="Rectangle 19">
            <a:extLst>
              <a:ext uri="{FF2B5EF4-FFF2-40B4-BE49-F238E27FC236}">
                <a16:creationId xmlns:a16="http://schemas.microsoft.com/office/drawing/2014/main" id="{CE8E5A8F-3317-4CB3-A973-CF07BB58D3B6}"/>
              </a:ext>
            </a:extLst>
          </p:cNvPr>
          <p:cNvSpPr>
            <a:spLocks noChangeArrowheads="1"/>
          </p:cNvSpPr>
          <p:nvPr/>
        </p:nvSpPr>
        <p:spPr bwMode="auto">
          <a:xfrm>
            <a:off x="6781800" y="3662363"/>
            <a:ext cx="438150"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98315" name="Rectangle 20">
            <a:extLst>
              <a:ext uri="{FF2B5EF4-FFF2-40B4-BE49-F238E27FC236}">
                <a16:creationId xmlns:a16="http://schemas.microsoft.com/office/drawing/2014/main" id="{86CAD49A-7B3A-4EF4-81B6-DEB7CC7294EA}"/>
              </a:ext>
            </a:extLst>
          </p:cNvPr>
          <p:cNvSpPr>
            <a:spLocks noChangeArrowheads="1"/>
          </p:cNvSpPr>
          <p:nvPr/>
        </p:nvSpPr>
        <p:spPr bwMode="auto">
          <a:xfrm>
            <a:off x="514350" y="4727575"/>
            <a:ext cx="4381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98316" name="Rectangle 24">
            <a:extLst>
              <a:ext uri="{FF2B5EF4-FFF2-40B4-BE49-F238E27FC236}">
                <a16:creationId xmlns:a16="http://schemas.microsoft.com/office/drawing/2014/main" id="{7244A1F4-15AC-4FFF-BBC6-8BCEDFDADF84}"/>
              </a:ext>
            </a:extLst>
          </p:cNvPr>
          <p:cNvSpPr>
            <a:spLocks noChangeArrowheads="1"/>
          </p:cNvSpPr>
          <p:nvPr/>
        </p:nvSpPr>
        <p:spPr bwMode="auto">
          <a:xfrm>
            <a:off x="1828800" y="5359400"/>
            <a:ext cx="4381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400">
                <a:solidFill>
                  <a:srgbClr val="FFFFFF"/>
                </a:solidFill>
              </a:rPr>
              <a:t> </a:t>
            </a:r>
            <a:endParaRPr lang="en-US" altLang="en-US" sz="8000">
              <a:solidFill>
                <a:srgbClr val="005FBE"/>
              </a:solidFill>
            </a:endParaRPr>
          </a:p>
        </p:txBody>
      </p:sp>
      <p:sp>
        <p:nvSpPr>
          <p:cNvPr id="98317" name="Rectangle 26">
            <a:hlinkClick r:id="rId3" action="ppaction://hlinksldjump">
              <a:snd r:embed="rId4" name="cashreg.wav"/>
            </a:hlinkClick>
            <a:extLst>
              <a:ext uri="{FF2B5EF4-FFF2-40B4-BE49-F238E27FC236}">
                <a16:creationId xmlns:a16="http://schemas.microsoft.com/office/drawing/2014/main" id="{40AC4C12-4023-4BAB-B55B-C57B968404C4}"/>
              </a:ext>
            </a:extLst>
          </p:cNvPr>
          <p:cNvSpPr>
            <a:spLocks noChangeArrowheads="1"/>
          </p:cNvSpPr>
          <p:nvPr/>
        </p:nvSpPr>
        <p:spPr bwMode="auto">
          <a:xfrm>
            <a:off x="435769" y="0"/>
            <a:ext cx="8286750" cy="553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Who are higher-income students and lower-income students?</a:t>
            </a:r>
          </a:p>
        </p:txBody>
      </p:sp>
      <p:pic>
        <p:nvPicPr>
          <p:cNvPr id="14" name="Picture 17" descr="image006">
            <a:extLst>
              <a:ext uri="{FF2B5EF4-FFF2-40B4-BE49-F238E27FC236}">
                <a16:creationId xmlns:a16="http://schemas.microsoft.com/office/drawing/2014/main" id="{61E1502E-F86D-4A8E-901F-328B19F6A2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a:extLst>
              <a:ext uri="{FF2B5EF4-FFF2-40B4-BE49-F238E27FC236}">
                <a16:creationId xmlns:a16="http://schemas.microsoft.com/office/drawing/2014/main" id="{BB15E141-734D-4129-8E3E-1E5CBFFFB3DF}"/>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300Q</a:t>
            </a:r>
          </a:p>
        </p:txBody>
      </p:sp>
      <p:sp>
        <p:nvSpPr>
          <p:cNvPr id="100355" name="Rectangle 9">
            <a:hlinkClick r:id="" action="ppaction://hlinkshowjump?jump=nextslide">
              <a:snd r:embed="rId3" name="cashreg.wav"/>
            </a:hlinkClick>
            <a:extLst>
              <a:ext uri="{FF2B5EF4-FFF2-40B4-BE49-F238E27FC236}">
                <a16:creationId xmlns:a16="http://schemas.microsoft.com/office/drawing/2014/main" id="{632CE71E-A7E2-4910-B94C-5800F7D8DFC1}"/>
              </a:ext>
            </a:extLst>
          </p:cNvPr>
          <p:cNvSpPr>
            <a:spLocks noChangeArrowheads="1"/>
          </p:cNvSpPr>
          <p:nvPr/>
        </p:nvSpPr>
        <p:spPr bwMode="auto">
          <a:xfrm>
            <a:off x="381000" y="762000"/>
            <a:ext cx="8286750"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5400" dirty="0">
              <a:solidFill>
                <a:srgbClr val="00385F"/>
              </a:solidFill>
              <a:latin typeface="Arial Narrow" panose="020B0606020202030204" pitchFamily="34" charset="0"/>
            </a:endParaRPr>
          </a:p>
          <a:p>
            <a:pPr algn="ctr">
              <a:spcBef>
                <a:spcPct val="0"/>
              </a:spcBef>
              <a:buFontTx/>
              <a:buNone/>
            </a:pPr>
            <a:r>
              <a:rPr lang="en-US" altLang="en-US" sz="5400" dirty="0">
                <a:solidFill>
                  <a:srgbClr val="00385F"/>
                </a:solidFill>
                <a:latin typeface="Arial Narrow" panose="020B0606020202030204" pitchFamily="34" charset="0"/>
              </a:rPr>
              <a:t>These types of programs are associated with better student academic achievement and positive social behaviors</a:t>
            </a:r>
          </a:p>
        </p:txBody>
      </p:sp>
      <p:pic>
        <p:nvPicPr>
          <p:cNvPr id="4" name="Picture 17" descr="image006">
            <a:extLst>
              <a:ext uri="{FF2B5EF4-FFF2-40B4-BE49-F238E27FC236}">
                <a16:creationId xmlns:a16="http://schemas.microsoft.com/office/drawing/2014/main" id="{B85555C6-B4AD-4B10-A48B-9861233235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4">
            <a:extLst>
              <a:ext uri="{FF2B5EF4-FFF2-40B4-BE49-F238E27FC236}">
                <a16:creationId xmlns:a16="http://schemas.microsoft.com/office/drawing/2014/main" id="{A9D398A1-7776-4C35-A77D-D7A4860A351D}"/>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300A</a:t>
            </a:r>
          </a:p>
        </p:txBody>
      </p:sp>
      <p:sp>
        <p:nvSpPr>
          <p:cNvPr id="102403" name="Rectangle 5">
            <a:extLst>
              <a:ext uri="{FF2B5EF4-FFF2-40B4-BE49-F238E27FC236}">
                <a16:creationId xmlns:a16="http://schemas.microsoft.com/office/drawing/2014/main" id="{B1496803-BDE3-4610-9EE7-081B20E8FDB9}"/>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02404" name="Rectangle 14">
            <a:hlinkClick r:id="rId3" action="ppaction://hlinksldjump">
              <a:snd r:embed="rId4" name="cashreg.wav"/>
            </a:hlinkClick>
            <a:extLst>
              <a:ext uri="{FF2B5EF4-FFF2-40B4-BE49-F238E27FC236}">
                <a16:creationId xmlns:a16="http://schemas.microsoft.com/office/drawing/2014/main" id="{3E7B300F-87E6-4956-91DD-49697EC78DF5}"/>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are quality Out of School Time programs?</a:t>
            </a:r>
          </a:p>
        </p:txBody>
      </p:sp>
      <p:pic>
        <p:nvPicPr>
          <p:cNvPr id="5" name="Picture 17" descr="image006">
            <a:extLst>
              <a:ext uri="{FF2B5EF4-FFF2-40B4-BE49-F238E27FC236}">
                <a16:creationId xmlns:a16="http://schemas.microsoft.com/office/drawing/2014/main" id="{C567B42D-9FF8-4BEF-BAEF-C56CB6BB29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a:extLst>
              <a:ext uri="{FF2B5EF4-FFF2-40B4-BE49-F238E27FC236}">
                <a16:creationId xmlns:a16="http://schemas.microsoft.com/office/drawing/2014/main" id="{7CE30468-5A3F-46BD-B45B-0535A92975D3}"/>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Jobs 400Q</a:t>
            </a:r>
          </a:p>
        </p:txBody>
      </p:sp>
      <p:sp>
        <p:nvSpPr>
          <p:cNvPr id="104451" name="Rectangle 11">
            <a:extLst>
              <a:ext uri="{FF2B5EF4-FFF2-40B4-BE49-F238E27FC236}">
                <a16:creationId xmlns:a16="http://schemas.microsoft.com/office/drawing/2014/main" id="{B69DA770-956E-4D8A-A984-2E74C84FA43C}"/>
              </a:ext>
            </a:extLst>
          </p:cNvPr>
          <p:cNvSpPr>
            <a:spLocks noChangeArrowheads="1"/>
          </p:cNvSpPr>
          <p:nvPr/>
        </p:nvSpPr>
        <p:spPr bwMode="auto">
          <a:xfrm>
            <a:off x="-90488" y="2254250"/>
            <a:ext cx="9144001"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104452" name="Rectangle 18">
            <a:extLst>
              <a:ext uri="{FF2B5EF4-FFF2-40B4-BE49-F238E27FC236}">
                <a16:creationId xmlns:a16="http://schemas.microsoft.com/office/drawing/2014/main" id="{7768C8D2-E7D9-470B-8BCE-84FA97FE55F0}"/>
              </a:ext>
            </a:extLst>
          </p:cNvPr>
          <p:cNvSpPr>
            <a:spLocks noChangeArrowheads="1"/>
          </p:cNvSpPr>
          <p:nvPr/>
        </p:nvSpPr>
        <p:spPr bwMode="auto">
          <a:xfrm>
            <a:off x="0" y="2651125"/>
            <a:ext cx="748665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104453" name="Rectangle 25">
            <a:hlinkClick r:id="" action="ppaction://hlinkshowjump?jump=nextslide">
              <a:snd r:embed="rId3" name="cashreg.wav"/>
            </a:hlinkClick>
            <a:extLst>
              <a:ext uri="{FF2B5EF4-FFF2-40B4-BE49-F238E27FC236}">
                <a16:creationId xmlns:a16="http://schemas.microsoft.com/office/drawing/2014/main" id="{5A725536-EC98-42D1-9C13-14293857D175}"/>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By 2024, it is estimated that 63% of jobs will require this</a:t>
            </a:r>
            <a:endParaRPr lang="en-US" altLang="en-US" sz="5400" dirty="0">
              <a:solidFill>
                <a:srgbClr val="00385F"/>
              </a:solidFill>
            </a:endParaRPr>
          </a:p>
        </p:txBody>
      </p:sp>
      <p:pic>
        <p:nvPicPr>
          <p:cNvPr id="6" name="Picture 17" descr="image006">
            <a:extLst>
              <a:ext uri="{FF2B5EF4-FFF2-40B4-BE49-F238E27FC236}">
                <a16:creationId xmlns:a16="http://schemas.microsoft.com/office/drawing/2014/main" id="{30B11402-81BE-4401-AA2A-F0150AF5FF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056">
            <a:extLst>
              <a:ext uri="{FF2B5EF4-FFF2-40B4-BE49-F238E27FC236}">
                <a16:creationId xmlns:a16="http://schemas.microsoft.com/office/drawing/2014/main" id="{EE27D1A2-0DAE-482B-B94D-F324BF9794D3}"/>
              </a:ext>
            </a:extLst>
          </p:cNvPr>
          <p:cNvSpPr txBox="1">
            <a:spLocks noChangeArrowheads="1"/>
          </p:cNvSpPr>
          <p:nvPr/>
        </p:nvSpPr>
        <p:spPr bwMode="auto">
          <a:xfrm>
            <a:off x="1600200" y="1241116"/>
            <a:ext cx="59436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8800" dirty="0">
                <a:solidFill>
                  <a:srgbClr val="5B89C1"/>
                </a:solidFill>
                <a:latin typeface="Arial Narrow" panose="020B0606020202030204" pitchFamily="34" charset="0"/>
              </a:rPr>
              <a:t>Early Childhood Education</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B0BF87FA-5272-4050-9DA0-62001FC750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4">
            <a:extLst>
              <a:ext uri="{FF2B5EF4-FFF2-40B4-BE49-F238E27FC236}">
                <a16:creationId xmlns:a16="http://schemas.microsoft.com/office/drawing/2014/main" id="{A4794436-6E08-433D-91D9-33AF87F1FF5E}"/>
              </a:ext>
            </a:extLst>
          </p:cNvPr>
          <p:cNvSpPr>
            <a:spLocks noGrp="1" noChangeArrowheads="1"/>
          </p:cNvSpPr>
          <p:nvPr>
            <p:ph type="title" idx="4294967295"/>
          </p:nvPr>
        </p:nvSpPr>
        <p:spPr>
          <a:xfrm>
            <a:off x="0" y="609600"/>
            <a:ext cx="3886200" cy="1143000"/>
          </a:xfrm>
        </p:spPr>
        <p:txBody>
          <a:bodyPr/>
          <a:lstStyle/>
          <a:p>
            <a:r>
              <a:rPr lang="en-US" altLang="en-US" sz="800" dirty="0">
                <a:solidFill>
                  <a:schemeClr val="bg1"/>
                </a:solidFill>
              </a:rPr>
              <a:t>Jobs 400A</a:t>
            </a:r>
          </a:p>
        </p:txBody>
      </p:sp>
      <p:sp>
        <p:nvSpPr>
          <p:cNvPr id="106499" name="Rectangle 5">
            <a:extLst>
              <a:ext uri="{FF2B5EF4-FFF2-40B4-BE49-F238E27FC236}">
                <a16:creationId xmlns:a16="http://schemas.microsoft.com/office/drawing/2014/main" id="{441D3A1A-E46A-4838-A8F3-FACAC8FA6223}"/>
              </a:ext>
            </a:extLst>
          </p:cNvPr>
          <p:cNvSpPr>
            <a:spLocks noChangeArrowheads="1"/>
          </p:cNvSpPr>
          <p:nvPr/>
        </p:nvSpPr>
        <p:spPr bwMode="auto">
          <a:xfrm>
            <a:off x="4336256" y="979488"/>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06500" name="Rectangle 11">
            <a:extLst>
              <a:ext uri="{FF2B5EF4-FFF2-40B4-BE49-F238E27FC236}">
                <a16:creationId xmlns:a16="http://schemas.microsoft.com/office/drawing/2014/main" id="{14D6F2F0-9A41-4F70-B19F-1DF748BA4C0F}"/>
              </a:ext>
            </a:extLst>
          </p:cNvPr>
          <p:cNvSpPr>
            <a:spLocks noChangeArrowheads="1"/>
          </p:cNvSpPr>
          <p:nvPr/>
        </p:nvSpPr>
        <p:spPr bwMode="auto">
          <a:xfrm>
            <a:off x="512763" y="741363"/>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106501" name="Rectangle 12">
            <a:extLst>
              <a:ext uri="{FF2B5EF4-FFF2-40B4-BE49-F238E27FC236}">
                <a16:creationId xmlns:a16="http://schemas.microsoft.com/office/drawing/2014/main" id="{95349053-1413-4EC3-A75A-03E363171FB6}"/>
              </a:ext>
            </a:extLst>
          </p:cNvPr>
          <p:cNvSpPr>
            <a:spLocks noChangeArrowheads="1"/>
          </p:cNvSpPr>
          <p:nvPr/>
        </p:nvSpPr>
        <p:spPr bwMode="auto">
          <a:xfrm>
            <a:off x="512763" y="933450"/>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106502" name="Rectangle 13">
            <a:extLst>
              <a:ext uri="{FF2B5EF4-FFF2-40B4-BE49-F238E27FC236}">
                <a16:creationId xmlns:a16="http://schemas.microsoft.com/office/drawing/2014/main" id="{9E2923E5-04A1-43F9-8A85-7662F54B05CA}"/>
              </a:ext>
            </a:extLst>
          </p:cNvPr>
          <p:cNvSpPr>
            <a:spLocks noChangeArrowheads="1"/>
          </p:cNvSpPr>
          <p:nvPr/>
        </p:nvSpPr>
        <p:spPr bwMode="auto">
          <a:xfrm>
            <a:off x="512763" y="1123950"/>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dirty="0">
                <a:solidFill>
                  <a:srgbClr val="000000"/>
                </a:solidFill>
              </a:rPr>
              <a:t> </a:t>
            </a:r>
            <a:endParaRPr lang="en-US" altLang="en-US" sz="8000" dirty="0">
              <a:solidFill>
                <a:srgbClr val="005FBE"/>
              </a:solidFill>
            </a:endParaRPr>
          </a:p>
        </p:txBody>
      </p:sp>
      <p:sp>
        <p:nvSpPr>
          <p:cNvPr id="106503" name="Rectangle 14">
            <a:extLst>
              <a:ext uri="{FF2B5EF4-FFF2-40B4-BE49-F238E27FC236}">
                <a16:creationId xmlns:a16="http://schemas.microsoft.com/office/drawing/2014/main" id="{D616D8B3-985F-478C-9CBA-8BD1F844CB25}"/>
              </a:ext>
            </a:extLst>
          </p:cNvPr>
          <p:cNvSpPr>
            <a:spLocks noChangeArrowheads="1"/>
          </p:cNvSpPr>
          <p:nvPr/>
        </p:nvSpPr>
        <p:spPr bwMode="auto">
          <a:xfrm>
            <a:off x="512763" y="1314450"/>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106504" name="Rectangle 15">
            <a:extLst>
              <a:ext uri="{FF2B5EF4-FFF2-40B4-BE49-F238E27FC236}">
                <a16:creationId xmlns:a16="http://schemas.microsoft.com/office/drawing/2014/main" id="{858620DA-1D92-46A2-9DB7-F94B1D0B40AC}"/>
              </a:ext>
            </a:extLst>
          </p:cNvPr>
          <p:cNvSpPr>
            <a:spLocks noChangeArrowheads="1"/>
          </p:cNvSpPr>
          <p:nvPr/>
        </p:nvSpPr>
        <p:spPr bwMode="auto">
          <a:xfrm>
            <a:off x="512763" y="1506538"/>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106505" name="Rectangle 16">
            <a:extLst>
              <a:ext uri="{FF2B5EF4-FFF2-40B4-BE49-F238E27FC236}">
                <a16:creationId xmlns:a16="http://schemas.microsoft.com/office/drawing/2014/main" id="{5A27AE67-0C0B-4A4F-B470-E1624F56A196}"/>
              </a:ext>
            </a:extLst>
          </p:cNvPr>
          <p:cNvSpPr>
            <a:spLocks noChangeArrowheads="1"/>
          </p:cNvSpPr>
          <p:nvPr/>
        </p:nvSpPr>
        <p:spPr bwMode="auto">
          <a:xfrm>
            <a:off x="512763" y="1697038"/>
            <a:ext cx="1397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300">
                <a:solidFill>
                  <a:srgbClr val="000000"/>
                </a:solidFill>
              </a:rPr>
              <a:t> </a:t>
            </a:r>
            <a:endParaRPr lang="en-US" altLang="en-US" sz="8000">
              <a:solidFill>
                <a:srgbClr val="005FBE"/>
              </a:solidFill>
            </a:endParaRPr>
          </a:p>
        </p:txBody>
      </p:sp>
      <p:sp>
        <p:nvSpPr>
          <p:cNvPr id="106506" name="Rectangle 18">
            <a:extLst>
              <a:ext uri="{FF2B5EF4-FFF2-40B4-BE49-F238E27FC236}">
                <a16:creationId xmlns:a16="http://schemas.microsoft.com/office/drawing/2014/main" id="{7A1F0CD4-3D78-47E4-B824-D2065B965C8B}"/>
              </a:ext>
            </a:extLst>
          </p:cNvPr>
          <p:cNvSpPr>
            <a:spLocks noChangeArrowheads="1"/>
          </p:cNvSpPr>
          <p:nvPr/>
        </p:nvSpPr>
        <p:spPr bwMode="auto">
          <a:xfrm>
            <a:off x="6729413" y="3797300"/>
            <a:ext cx="4286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106507" name="Rectangle 19">
            <a:extLst>
              <a:ext uri="{FF2B5EF4-FFF2-40B4-BE49-F238E27FC236}">
                <a16:creationId xmlns:a16="http://schemas.microsoft.com/office/drawing/2014/main" id="{8236DE0A-32DC-429B-9A6B-60AB5E7A49FB}"/>
              </a:ext>
            </a:extLst>
          </p:cNvPr>
          <p:cNvSpPr>
            <a:spLocks noChangeArrowheads="1"/>
          </p:cNvSpPr>
          <p:nvPr/>
        </p:nvSpPr>
        <p:spPr bwMode="auto">
          <a:xfrm>
            <a:off x="512763" y="4856163"/>
            <a:ext cx="4286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106508" name="Rectangle 21">
            <a:extLst>
              <a:ext uri="{FF2B5EF4-FFF2-40B4-BE49-F238E27FC236}">
                <a16:creationId xmlns:a16="http://schemas.microsoft.com/office/drawing/2014/main" id="{EE1B8186-0EEB-46DB-BCAB-A4898DD5CB42}"/>
              </a:ext>
            </a:extLst>
          </p:cNvPr>
          <p:cNvSpPr>
            <a:spLocks noChangeArrowheads="1"/>
          </p:cNvSpPr>
          <p:nvPr/>
        </p:nvSpPr>
        <p:spPr bwMode="auto">
          <a:xfrm>
            <a:off x="1798638" y="5484813"/>
            <a:ext cx="4286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4300">
                <a:solidFill>
                  <a:srgbClr val="FFFFFF"/>
                </a:solidFill>
              </a:rPr>
              <a:t> </a:t>
            </a:r>
            <a:endParaRPr lang="en-US" altLang="en-US" sz="8000">
              <a:solidFill>
                <a:srgbClr val="005FBE"/>
              </a:solidFill>
            </a:endParaRPr>
          </a:p>
        </p:txBody>
      </p:sp>
      <p:sp>
        <p:nvSpPr>
          <p:cNvPr id="106509" name="Rectangle 23">
            <a:hlinkClick r:id="rId3" action="ppaction://hlinksldjump">
              <a:snd r:embed="rId4" name="cashreg.wav"/>
            </a:hlinkClick>
            <a:extLst>
              <a:ext uri="{FF2B5EF4-FFF2-40B4-BE49-F238E27FC236}">
                <a16:creationId xmlns:a16="http://schemas.microsoft.com/office/drawing/2014/main" id="{8FD58AF4-C502-476A-B38E-24D60963B23F}"/>
              </a:ext>
            </a:extLst>
          </p:cNvPr>
          <p:cNvSpPr>
            <a:spLocks noChangeArrowheads="1"/>
          </p:cNvSpPr>
          <p:nvPr/>
        </p:nvSpPr>
        <p:spPr bwMode="auto">
          <a:xfrm>
            <a:off x="381000"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some education beyond high school?</a:t>
            </a:r>
          </a:p>
        </p:txBody>
      </p:sp>
      <p:pic>
        <p:nvPicPr>
          <p:cNvPr id="14" name="Picture 17" descr="image006">
            <a:extLst>
              <a:ext uri="{FF2B5EF4-FFF2-40B4-BE49-F238E27FC236}">
                <a16:creationId xmlns:a16="http://schemas.microsoft.com/office/drawing/2014/main" id="{A09235E5-555D-4586-AA3C-ADF0B768D1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9">
            <a:hlinkClick r:id="" action="ppaction://hlinkshowjump?jump=nextslide">
              <a:snd r:embed="rId3" name="cashreg.wav"/>
            </a:hlinkClick>
            <a:extLst>
              <a:ext uri="{FF2B5EF4-FFF2-40B4-BE49-F238E27FC236}">
                <a16:creationId xmlns:a16="http://schemas.microsoft.com/office/drawing/2014/main" id="{F2FE21D8-383A-4B0F-A3A8-F95A5C27754F}"/>
              </a:ext>
            </a:extLst>
          </p:cNvPr>
          <p:cNvSpPr>
            <a:spLocks noChangeArrowheads="1"/>
          </p:cNvSpPr>
          <p:nvPr/>
        </p:nvSpPr>
        <p:spPr bwMode="auto">
          <a:xfrm>
            <a:off x="609600" y="693737"/>
            <a:ext cx="7924800"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200" dirty="0">
                <a:solidFill>
                  <a:srgbClr val="00385F"/>
                </a:solidFill>
                <a:latin typeface="Arial Narrow" panose="020B0606020202030204" pitchFamily="34" charset="0"/>
              </a:rPr>
              <a:t>In 2015, GTCUW launched this initiative that prepares high school students for in-demand jobs through real-world career experiences and opportunities to earn college credits and career credentials</a:t>
            </a:r>
          </a:p>
        </p:txBody>
      </p:sp>
      <p:sp>
        <p:nvSpPr>
          <p:cNvPr id="108547" name="Title 1">
            <a:extLst>
              <a:ext uri="{FF2B5EF4-FFF2-40B4-BE49-F238E27FC236}">
                <a16:creationId xmlns:a16="http://schemas.microsoft.com/office/drawing/2014/main" id="{C2D86798-EA4B-42C3-B254-0F1D6DC5B71C}"/>
              </a:ext>
            </a:extLst>
          </p:cNvPr>
          <p:cNvSpPr>
            <a:spLocks noGrp="1" noChangeArrowheads="1"/>
          </p:cNvSpPr>
          <p:nvPr>
            <p:ph type="title" idx="4294967295"/>
          </p:nvPr>
        </p:nvSpPr>
        <p:spPr>
          <a:xfrm>
            <a:off x="0" y="-98425"/>
            <a:ext cx="7772400" cy="1143000"/>
          </a:xfrm>
        </p:spPr>
        <p:txBody>
          <a:bodyPr/>
          <a:lstStyle/>
          <a:p>
            <a:r>
              <a:rPr lang="en-US" altLang="en-US" dirty="0">
                <a:solidFill>
                  <a:schemeClr val="bg1"/>
                </a:solidFill>
              </a:rPr>
              <a:t>Jobs 500Q</a:t>
            </a:r>
          </a:p>
        </p:txBody>
      </p:sp>
      <p:pic>
        <p:nvPicPr>
          <p:cNvPr id="4" name="Picture 17" descr="image006">
            <a:extLst>
              <a:ext uri="{FF2B5EF4-FFF2-40B4-BE49-F238E27FC236}">
                <a16:creationId xmlns:a16="http://schemas.microsoft.com/office/drawing/2014/main" id="{C2921387-FE01-4EAF-AABB-D0AC4180D7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5">
            <a:extLst>
              <a:ext uri="{FF2B5EF4-FFF2-40B4-BE49-F238E27FC236}">
                <a16:creationId xmlns:a16="http://schemas.microsoft.com/office/drawing/2014/main" id="{81C1C339-366C-4EB7-AD2D-E00B6389EF2D}"/>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10595" name="Rectangle 23">
            <a:hlinkClick r:id="rId3" action="ppaction://hlinksldjump">
              <a:snd r:embed="rId4" name="cashreg.wav"/>
            </a:hlinkClick>
            <a:extLst>
              <a:ext uri="{FF2B5EF4-FFF2-40B4-BE49-F238E27FC236}">
                <a16:creationId xmlns:a16="http://schemas.microsoft.com/office/drawing/2014/main" id="{8425E747-477B-4C2E-83A6-8DABFFA0E8D6}"/>
              </a:ext>
            </a:extLst>
          </p:cNvPr>
          <p:cNvSpPr>
            <a:spLocks noChangeArrowheads="1"/>
          </p:cNvSpPr>
          <p:nvPr/>
        </p:nvSpPr>
        <p:spPr bwMode="auto">
          <a:xfrm>
            <a:off x="435769" y="374083"/>
            <a:ext cx="8286750" cy="569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buFontTx/>
              <a:buNone/>
            </a:pPr>
            <a:r>
              <a:rPr lang="en-US" altLang="en-US" sz="6000" b="1" dirty="0">
                <a:solidFill>
                  <a:srgbClr val="5B89C1"/>
                </a:solidFill>
                <a:latin typeface="Arial Narrow" panose="020B0606020202030204" pitchFamily="34" charset="0"/>
              </a:rPr>
              <a:t>What is Career Academies?</a:t>
            </a:r>
          </a:p>
        </p:txBody>
      </p:sp>
      <p:sp>
        <p:nvSpPr>
          <p:cNvPr id="110596" name="Title 1">
            <a:extLst>
              <a:ext uri="{FF2B5EF4-FFF2-40B4-BE49-F238E27FC236}">
                <a16:creationId xmlns:a16="http://schemas.microsoft.com/office/drawing/2014/main" id="{12E21F95-2A10-4C6F-9EBD-EE1298B2F564}"/>
              </a:ext>
            </a:extLst>
          </p:cNvPr>
          <p:cNvSpPr>
            <a:spLocks noGrp="1" noChangeArrowheads="1"/>
          </p:cNvSpPr>
          <p:nvPr>
            <p:ph type="title" idx="4294967295"/>
          </p:nvPr>
        </p:nvSpPr>
        <p:spPr>
          <a:xfrm>
            <a:off x="0" y="609600"/>
            <a:ext cx="3962400" cy="1143000"/>
          </a:xfrm>
        </p:spPr>
        <p:txBody>
          <a:bodyPr/>
          <a:lstStyle/>
          <a:p>
            <a:r>
              <a:rPr lang="en-US" altLang="en-US" dirty="0">
                <a:solidFill>
                  <a:schemeClr val="bg1"/>
                </a:solidFill>
              </a:rPr>
              <a:t>Jobs 500A</a:t>
            </a:r>
          </a:p>
        </p:txBody>
      </p:sp>
      <p:pic>
        <p:nvPicPr>
          <p:cNvPr id="5" name="Picture 17" descr="image006">
            <a:extLst>
              <a:ext uri="{FF2B5EF4-FFF2-40B4-BE49-F238E27FC236}">
                <a16:creationId xmlns:a16="http://schemas.microsoft.com/office/drawing/2014/main" id="{8E8CFFEF-B9BA-4881-98B9-B030D2F629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7">
            <a:extLst>
              <a:ext uri="{FF2B5EF4-FFF2-40B4-BE49-F238E27FC236}">
                <a16:creationId xmlns:a16="http://schemas.microsoft.com/office/drawing/2014/main" id="{8FBE091E-0474-4F79-99C8-333801414522}"/>
              </a:ext>
            </a:extLst>
          </p:cNvPr>
          <p:cNvSpPr txBox="1">
            <a:spLocks noChangeArrowheads="1"/>
          </p:cNvSpPr>
          <p:nvPr/>
        </p:nvSpPr>
        <p:spPr bwMode="auto">
          <a:xfrm>
            <a:off x="1600200" y="1350962"/>
            <a:ext cx="59436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5B89C1"/>
                </a:solidFill>
                <a:latin typeface="Arial Narrow" panose="020B0606020202030204" pitchFamily="34" charset="0"/>
              </a:rPr>
              <a:t>Economic Opportunity</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F6FA2AE6-1016-4E6A-B493-6016D2C76A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5">
            <a:extLst>
              <a:ext uri="{FF2B5EF4-FFF2-40B4-BE49-F238E27FC236}">
                <a16:creationId xmlns:a16="http://schemas.microsoft.com/office/drawing/2014/main" id="{B5D5F87F-88B6-4A7C-9F76-93B198DE44B8}"/>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14691" name="Rectangle 9">
            <a:hlinkClick r:id="" action="ppaction://hlinkshowjump?jump=nextslide">
              <a:snd r:embed="rId3" name="cashreg.wav"/>
            </a:hlinkClick>
            <a:extLst>
              <a:ext uri="{FF2B5EF4-FFF2-40B4-BE49-F238E27FC236}">
                <a16:creationId xmlns:a16="http://schemas.microsoft.com/office/drawing/2014/main" id="{AE9C1577-62C0-4FD7-AB34-4362DA4361E2}"/>
              </a:ext>
            </a:extLst>
          </p:cNvPr>
          <p:cNvSpPr>
            <a:spLocks noChangeArrowheads="1"/>
          </p:cNvSpPr>
          <p:nvPr/>
        </p:nvSpPr>
        <p:spPr bwMode="auto">
          <a:xfrm>
            <a:off x="428625" y="663577"/>
            <a:ext cx="8286750" cy="577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5400" dirty="0">
              <a:solidFill>
                <a:srgbClr val="00385F"/>
              </a:solidFill>
              <a:latin typeface="Arial Narrow" panose="020B0606020202030204" pitchFamily="34" charset="0"/>
            </a:endParaRPr>
          </a:p>
          <a:p>
            <a:pPr algn="ctr">
              <a:spcBef>
                <a:spcPct val="0"/>
              </a:spcBef>
              <a:buFontTx/>
              <a:buNone/>
            </a:pPr>
            <a:endParaRPr lang="en-US" altLang="en-US" sz="5400" dirty="0">
              <a:solidFill>
                <a:srgbClr val="00385F"/>
              </a:solidFill>
              <a:latin typeface="Arial Narrow" panose="020B0606020202030204" pitchFamily="34" charset="0"/>
            </a:endParaRPr>
          </a:p>
          <a:p>
            <a:pPr algn="ctr">
              <a:spcBef>
                <a:spcPct val="0"/>
              </a:spcBef>
              <a:buFontTx/>
              <a:buNone/>
            </a:pPr>
            <a:r>
              <a:rPr lang="en-US" altLang="en-US" sz="5400" dirty="0">
                <a:solidFill>
                  <a:srgbClr val="00385F"/>
                </a:solidFill>
                <a:latin typeface="Arial Narrow" panose="020B0606020202030204" pitchFamily="34" charset="0"/>
              </a:rPr>
              <a:t>1 in 4 people in our community cannot afford this</a:t>
            </a:r>
          </a:p>
        </p:txBody>
      </p:sp>
      <p:pic>
        <p:nvPicPr>
          <p:cNvPr id="4" name="Picture 17" descr="image006">
            <a:extLst>
              <a:ext uri="{FF2B5EF4-FFF2-40B4-BE49-F238E27FC236}">
                <a16:creationId xmlns:a16="http://schemas.microsoft.com/office/drawing/2014/main" id="{249998AE-5229-47B7-83FA-045F5CB8C9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5">
            <a:extLst>
              <a:ext uri="{FF2B5EF4-FFF2-40B4-BE49-F238E27FC236}">
                <a16:creationId xmlns:a16="http://schemas.microsoft.com/office/drawing/2014/main" id="{40E0CBF8-B867-4403-8C04-2FF6B8967C67}"/>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16739" name="Rectangle 23">
            <a:hlinkClick r:id="rId3" action="ppaction://hlinksldjump">
              <a:snd r:embed="rId4" name="cashreg.wav"/>
            </a:hlinkClick>
            <a:extLst>
              <a:ext uri="{FF2B5EF4-FFF2-40B4-BE49-F238E27FC236}">
                <a16:creationId xmlns:a16="http://schemas.microsoft.com/office/drawing/2014/main" id="{663158C0-0F1D-4859-A561-4097AD400D9C}"/>
              </a:ext>
            </a:extLst>
          </p:cNvPr>
          <p:cNvSpPr>
            <a:spLocks noChangeArrowheads="1"/>
          </p:cNvSpPr>
          <p:nvPr/>
        </p:nvSpPr>
        <p:spPr bwMode="auto">
          <a:xfrm>
            <a:off x="436563" y="419098"/>
            <a:ext cx="8286750" cy="596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are basic needs?</a:t>
            </a:r>
          </a:p>
        </p:txBody>
      </p:sp>
      <p:sp>
        <p:nvSpPr>
          <p:cNvPr id="116740" name="Title 1">
            <a:extLst>
              <a:ext uri="{FF2B5EF4-FFF2-40B4-BE49-F238E27FC236}">
                <a16:creationId xmlns:a16="http://schemas.microsoft.com/office/drawing/2014/main" id="{81C28613-8B2D-44DD-ABDB-97CEEE51DFA9}"/>
              </a:ext>
            </a:extLst>
          </p:cNvPr>
          <p:cNvSpPr>
            <a:spLocks noGrp="1" noChangeArrowheads="1"/>
          </p:cNvSpPr>
          <p:nvPr>
            <p:ph type="title" idx="4294967295"/>
          </p:nvPr>
        </p:nvSpPr>
        <p:spPr>
          <a:xfrm>
            <a:off x="0" y="609600"/>
            <a:ext cx="3886200" cy="1143000"/>
          </a:xfrm>
        </p:spPr>
        <p:txBody>
          <a:bodyPr/>
          <a:lstStyle/>
          <a:p>
            <a:r>
              <a:rPr lang="en-US" altLang="en-US" dirty="0">
                <a:solidFill>
                  <a:schemeClr val="bg1"/>
                </a:solidFill>
              </a:rPr>
              <a:t>Health 100A</a:t>
            </a:r>
          </a:p>
        </p:txBody>
      </p:sp>
      <p:pic>
        <p:nvPicPr>
          <p:cNvPr id="5" name="Picture 17" descr="image006">
            <a:extLst>
              <a:ext uri="{FF2B5EF4-FFF2-40B4-BE49-F238E27FC236}">
                <a16:creationId xmlns:a16="http://schemas.microsoft.com/office/drawing/2014/main" id="{30956E21-4605-4AAF-AF16-58BAB7204C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a:extLst>
              <a:ext uri="{FF2B5EF4-FFF2-40B4-BE49-F238E27FC236}">
                <a16:creationId xmlns:a16="http://schemas.microsoft.com/office/drawing/2014/main" id="{BE532666-1D04-4D36-B0F2-1A0D953E9F2E}"/>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Health 200Q</a:t>
            </a:r>
          </a:p>
        </p:txBody>
      </p:sp>
      <p:sp>
        <p:nvSpPr>
          <p:cNvPr id="118787" name="Rectangle 7">
            <a:hlinkClick r:id="" action="ppaction://hlinkshowjump?jump=nextslide">
              <a:snd r:embed="rId3" name="cashreg.wav"/>
            </a:hlinkClick>
            <a:extLst>
              <a:ext uri="{FF2B5EF4-FFF2-40B4-BE49-F238E27FC236}">
                <a16:creationId xmlns:a16="http://schemas.microsoft.com/office/drawing/2014/main" id="{0A958907-CAF6-4CAD-9CE3-E3631ED30FEF}"/>
              </a:ext>
            </a:extLst>
          </p:cNvPr>
          <p:cNvSpPr>
            <a:spLocks noChangeArrowheads="1"/>
          </p:cNvSpPr>
          <p:nvPr/>
        </p:nvSpPr>
        <p:spPr bwMode="auto">
          <a:xfrm>
            <a:off x="428625" y="396875"/>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For a family of four with both parents working, each adult must earn $23.88/hour to meet basic needs in the Twin Cities this is only $9.86/hour in MN</a:t>
            </a:r>
          </a:p>
        </p:txBody>
      </p:sp>
      <p:pic>
        <p:nvPicPr>
          <p:cNvPr id="4" name="Picture 17" descr="image006">
            <a:extLst>
              <a:ext uri="{FF2B5EF4-FFF2-40B4-BE49-F238E27FC236}">
                <a16:creationId xmlns:a16="http://schemas.microsoft.com/office/drawing/2014/main" id="{B26C482E-E8E2-4C27-93F8-912BDED279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5">
            <a:extLst>
              <a:ext uri="{FF2B5EF4-FFF2-40B4-BE49-F238E27FC236}">
                <a16:creationId xmlns:a16="http://schemas.microsoft.com/office/drawing/2014/main" id="{6E338913-B4FA-496A-82ED-F391F761C1E5}"/>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dirty="0">
                <a:solidFill>
                  <a:schemeClr val="bg1"/>
                </a:solidFill>
              </a:rPr>
              <a:t>1 - 100</a:t>
            </a:r>
          </a:p>
        </p:txBody>
      </p:sp>
      <p:sp>
        <p:nvSpPr>
          <p:cNvPr id="120835" name="Rectangle 18">
            <a:extLst>
              <a:ext uri="{FF2B5EF4-FFF2-40B4-BE49-F238E27FC236}">
                <a16:creationId xmlns:a16="http://schemas.microsoft.com/office/drawing/2014/main" id="{0E08FD1E-0A7B-445F-A140-06D833B6590B}"/>
              </a:ext>
            </a:extLst>
          </p:cNvPr>
          <p:cNvSpPr>
            <a:spLocks noChangeArrowheads="1"/>
          </p:cNvSpPr>
          <p:nvPr/>
        </p:nvSpPr>
        <p:spPr bwMode="auto">
          <a:xfrm>
            <a:off x="6645275" y="3763963"/>
            <a:ext cx="0" cy="12319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20836" name="Rectangle 23">
            <a:hlinkClick r:id="rId3" action="ppaction://hlinksldjump">
              <a:snd r:embed="rId4" name="cashreg.wav"/>
            </a:hlinkClick>
            <a:extLst>
              <a:ext uri="{FF2B5EF4-FFF2-40B4-BE49-F238E27FC236}">
                <a16:creationId xmlns:a16="http://schemas.microsoft.com/office/drawing/2014/main" id="{A39384CC-F956-4941-9E63-DD0A30370C79}"/>
              </a:ext>
            </a:extLst>
          </p:cNvPr>
          <p:cNvSpPr>
            <a:spLocks noChangeArrowheads="1"/>
          </p:cNvSpPr>
          <p:nvPr/>
        </p:nvSpPr>
        <p:spPr bwMode="auto">
          <a:xfrm>
            <a:off x="609600" y="419098"/>
            <a:ext cx="7981950" cy="581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the minimum wage?</a:t>
            </a:r>
          </a:p>
        </p:txBody>
      </p:sp>
      <p:sp>
        <p:nvSpPr>
          <p:cNvPr id="120837" name="Title 1">
            <a:extLst>
              <a:ext uri="{FF2B5EF4-FFF2-40B4-BE49-F238E27FC236}">
                <a16:creationId xmlns:a16="http://schemas.microsoft.com/office/drawing/2014/main" id="{44E59FF1-4BD0-42F7-BBCA-8B18505104A8}"/>
              </a:ext>
            </a:extLst>
          </p:cNvPr>
          <p:cNvSpPr>
            <a:spLocks noGrp="1" noChangeArrowheads="1"/>
          </p:cNvSpPr>
          <p:nvPr>
            <p:ph type="title" idx="4294967295"/>
          </p:nvPr>
        </p:nvSpPr>
        <p:spPr>
          <a:xfrm>
            <a:off x="0" y="609600"/>
            <a:ext cx="4191000" cy="1143000"/>
          </a:xfrm>
        </p:spPr>
        <p:txBody>
          <a:bodyPr/>
          <a:lstStyle/>
          <a:p>
            <a:r>
              <a:rPr lang="en-US" altLang="en-US" dirty="0">
                <a:solidFill>
                  <a:schemeClr val="bg1"/>
                </a:solidFill>
              </a:rPr>
              <a:t>Health 200A</a:t>
            </a:r>
          </a:p>
        </p:txBody>
      </p:sp>
      <p:pic>
        <p:nvPicPr>
          <p:cNvPr id="6" name="Picture 17" descr="image006">
            <a:extLst>
              <a:ext uri="{FF2B5EF4-FFF2-40B4-BE49-F238E27FC236}">
                <a16:creationId xmlns:a16="http://schemas.microsoft.com/office/drawing/2014/main" id="{64C01716-8259-4EF6-B63C-56363BFBA43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4">
            <a:extLst>
              <a:ext uri="{FF2B5EF4-FFF2-40B4-BE49-F238E27FC236}">
                <a16:creationId xmlns:a16="http://schemas.microsoft.com/office/drawing/2014/main" id="{205ECB56-ABE3-4C81-B9E7-1F744B0A0859}"/>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Health 300Q</a:t>
            </a:r>
          </a:p>
        </p:txBody>
      </p:sp>
      <p:sp>
        <p:nvSpPr>
          <p:cNvPr id="122883" name="Rectangle 9">
            <a:hlinkClick r:id="" action="ppaction://hlinkshowjump?jump=nextslide">
              <a:snd r:embed="rId3" name="cashreg.wav"/>
            </a:hlinkClick>
            <a:extLst>
              <a:ext uri="{FF2B5EF4-FFF2-40B4-BE49-F238E27FC236}">
                <a16:creationId xmlns:a16="http://schemas.microsoft.com/office/drawing/2014/main" id="{3DEB409A-001F-4FDB-AC55-A7B653B9CC0F}"/>
              </a:ext>
            </a:extLst>
          </p:cNvPr>
          <p:cNvSpPr>
            <a:spLocks noChangeArrowheads="1"/>
          </p:cNvSpPr>
          <p:nvPr/>
        </p:nvSpPr>
        <p:spPr bwMode="auto">
          <a:xfrm>
            <a:off x="428625" y="503237"/>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latin typeface="Arial Narrow" panose="020B0606020202030204" pitchFamily="34" charset="0"/>
            </a:endParaRPr>
          </a:p>
          <a:p>
            <a:pPr algn="ctr">
              <a:spcBef>
                <a:spcPct val="0"/>
              </a:spcBef>
              <a:buFontTx/>
              <a:buNone/>
            </a:pPr>
            <a:endParaRPr lang="en-US" altLang="en-US" sz="6000" dirty="0">
              <a:solidFill>
                <a:schemeClr val="bg1"/>
              </a:solidFill>
              <a:latin typeface="Arial Narrow" panose="020B0606020202030204" pitchFamily="34" charset="0"/>
            </a:endParaRPr>
          </a:p>
          <a:p>
            <a:pPr algn="ctr">
              <a:spcBef>
                <a:spcPct val="0"/>
              </a:spcBef>
              <a:buFontTx/>
              <a:buNone/>
            </a:pPr>
            <a:r>
              <a:rPr lang="en-US" altLang="en-US" sz="5400" dirty="0">
                <a:solidFill>
                  <a:srgbClr val="00385F"/>
                </a:solidFill>
                <a:latin typeface="Arial Narrow" panose="020B0606020202030204" pitchFamily="34" charset="0"/>
              </a:rPr>
              <a:t>By 2024, 400,000 of these in Minnesota will go unfilled due to workforce gaps</a:t>
            </a:r>
          </a:p>
        </p:txBody>
      </p:sp>
      <p:pic>
        <p:nvPicPr>
          <p:cNvPr id="4" name="Picture 17" descr="image006">
            <a:extLst>
              <a:ext uri="{FF2B5EF4-FFF2-40B4-BE49-F238E27FC236}">
                <a16:creationId xmlns:a16="http://schemas.microsoft.com/office/drawing/2014/main" id="{6AE35233-A603-4B18-99F3-036CABB551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5">
            <a:extLst>
              <a:ext uri="{FF2B5EF4-FFF2-40B4-BE49-F238E27FC236}">
                <a16:creationId xmlns:a16="http://schemas.microsoft.com/office/drawing/2014/main" id="{7655D655-3D1B-4A96-A2CA-96AA4B0F0423}"/>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24931" name="Rectangle 23">
            <a:hlinkClick r:id="rId3" action="ppaction://hlinksldjump">
              <a:snd r:embed="rId4" name="cashreg.wav"/>
            </a:hlinkClick>
            <a:extLst>
              <a:ext uri="{FF2B5EF4-FFF2-40B4-BE49-F238E27FC236}">
                <a16:creationId xmlns:a16="http://schemas.microsoft.com/office/drawing/2014/main" id="{D16EAF88-CEB0-4717-A9BA-C6E28AE75DE8}"/>
              </a:ext>
            </a:extLst>
          </p:cNvPr>
          <p:cNvSpPr>
            <a:spLocks noChangeArrowheads="1"/>
          </p:cNvSpPr>
          <p:nvPr/>
        </p:nvSpPr>
        <p:spPr bwMode="auto">
          <a:xfrm>
            <a:off x="323850" y="3810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are jobs?</a:t>
            </a:r>
          </a:p>
        </p:txBody>
      </p:sp>
      <p:sp>
        <p:nvSpPr>
          <p:cNvPr id="124932" name="Title 1">
            <a:extLst>
              <a:ext uri="{FF2B5EF4-FFF2-40B4-BE49-F238E27FC236}">
                <a16:creationId xmlns:a16="http://schemas.microsoft.com/office/drawing/2014/main" id="{4840B114-5B03-4FEF-AA20-8595908566B1}"/>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Health 300A</a:t>
            </a:r>
          </a:p>
        </p:txBody>
      </p:sp>
      <p:pic>
        <p:nvPicPr>
          <p:cNvPr id="5" name="Picture 17" descr="image006">
            <a:extLst>
              <a:ext uri="{FF2B5EF4-FFF2-40B4-BE49-F238E27FC236}">
                <a16:creationId xmlns:a16="http://schemas.microsoft.com/office/drawing/2014/main" id="{023BD820-0358-447E-8D11-F10E12D2DF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7">
            <a:extLst>
              <a:ext uri="{FF2B5EF4-FFF2-40B4-BE49-F238E27FC236}">
                <a16:creationId xmlns:a16="http://schemas.microsoft.com/office/drawing/2014/main" id="{884D0601-D352-4B36-A087-88354D7590FB}"/>
              </a:ext>
            </a:extLst>
          </p:cNvPr>
          <p:cNvSpPr txBox="1">
            <a:spLocks noChangeArrowheads="1"/>
          </p:cNvSpPr>
          <p:nvPr/>
        </p:nvSpPr>
        <p:spPr bwMode="auto">
          <a:xfrm>
            <a:off x="1600200" y="674687"/>
            <a:ext cx="5943600"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rgbClr val="5B89C1"/>
              </a:solidFill>
            </a:endParaRPr>
          </a:p>
          <a:p>
            <a:pPr algn="ctr">
              <a:spcBef>
                <a:spcPct val="0"/>
              </a:spcBef>
              <a:buFontTx/>
              <a:buNone/>
            </a:pPr>
            <a:r>
              <a:rPr lang="en-US" altLang="en-US" sz="8800" dirty="0">
                <a:solidFill>
                  <a:srgbClr val="5B89C1"/>
                </a:solidFill>
                <a:latin typeface="Arial Narrow" panose="020B0606020202030204" pitchFamily="34" charset="0"/>
              </a:rPr>
              <a:t>Career and Future Readiness</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8BD5101C-9D78-4B05-94EE-EE550E21F7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4">
            <a:extLst>
              <a:ext uri="{FF2B5EF4-FFF2-40B4-BE49-F238E27FC236}">
                <a16:creationId xmlns:a16="http://schemas.microsoft.com/office/drawing/2014/main" id="{458952D2-0F74-46D8-8142-827890B4D03A}"/>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Health 400Q</a:t>
            </a:r>
          </a:p>
        </p:txBody>
      </p:sp>
      <p:sp>
        <p:nvSpPr>
          <p:cNvPr id="126979" name="Rectangle 9">
            <a:hlinkClick r:id="" action="ppaction://hlinkshowjump?jump=nextslide">
              <a:snd r:embed="rId3" name="cashreg.wav"/>
            </a:hlinkClick>
            <a:extLst>
              <a:ext uri="{FF2B5EF4-FFF2-40B4-BE49-F238E27FC236}">
                <a16:creationId xmlns:a16="http://schemas.microsoft.com/office/drawing/2014/main" id="{41CE4C5D-54DB-44BA-9DFE-9DD88E66ECC8}"/>
              </a:ext>
            </a:extLst>
          </p:cNvPr>
          <p:cNvSpPr>
            <a:spLocks noChangeArrowheads="1"/>
          </p:cNvSpPr>
          <p:nvPr/>
        </p:nvSpPr>
        <p:spPr bwMode="auto">
          <a:xfrm>
            <a:off x="428625" y="6096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latin typeface="Arial Narrow" panose="020B0606020202030204" pitchFamily="34" charset="0"/>
            </a:endParaRPr>
          </a:p>
          <a:p>
            <a:pPr algn="ctr">
              <a:spcBef>
                <a:spcPct val="0"/>
              </a:spcBef>
              <a:buFontTx/>
              <a:buNone/>
            </a:pPr>
            <a:r>
              <a:rPr lang="en-US" altLang="en-US" sz="5400" dirty="0">
                <a:solidFill>
                  <a:srgbClr val="00385F"/>
                </a:solidFill>
                <a:latin typeface="Arial Narrow" panose="020B0606020202030204" pitchFamily="34" charset="0"/>
              </a:rPr>
              <a:t>Out of the 100 largest cities in America, the Minneapolis – St. Paul region ranks 88</a:t>
            </a:r>
            <a:r>
              <a:rPr lang="en-US" altLang="en-US" sz="5400" baseline="30000" dirty="0">
                <a:solidFill>
                  <a:srgbClr val="00385F"/>
                </a:solidFill>
                <a:latin typeface="Arial Narrow" panose="020B0606020202030204" pitchFamily="34" charset="0"/>
              </a:rPr>
              <a:t>th</a:t>
            </a:r>
            <a:r>
              <a:rPr lang="en-US" altLang="en-US" sz="5400" dirty="0">
                <a:solidFill>
                  <a:srgbClr val="00385F"/>
                </a:solidFill>
                <a:latin typeface="Arial Narrow" panose="020B0606020202030204" pitchFamily="34" charset="0"/>
              </a:rPr>
              <a:t> on this economic indicator</a:t>
            </a:r>
          </a:p>
        </p:txBody>
      </p:sp>
      <p:pic>
        <p:nvPicPr>
          <p:cNvPr id="4" name="Picture 17" descr="image006">
            <a:extLst>
              <a:ext uri="{FF2B5EF4-FFF2-40B4-BE49-F238E27FC236}">
                <a16:creationId xmlns:a16="http://schemas.microsoft.com/office/drawing/2014/main" id="{E336F15B-5D3D-4039-BB5A-BC7E83BB0A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5">
            <a:extLst>
              <a:ext uri="{FF2B5EF4-FFF2-40B4-BE49-F238E27FC236}">
                <a16:creationId xmlns:a16="http://schemas.microsoft.com/office/drawing/2014/main" id="{44FECDEF-411D-4F0A-A553-1DB8F6DE2B67}"/>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29027" name="Rectangle 23">
            <a:hlinkClick r:id="rId3" action="ppaction://hlinksldjump">
              <a:snd r:embed="rId4" name="cashreg.wav"/>
            </a:hlinkClick>
            <a:extLst>
              <a:ext uri="{FF2B5EF4-FFF2-40B4-BE49-F238E27FC236}">
                <a16:creationId xmlns:a16="http://schemas.microsoft.com/office/drawing/2014/main" id="{8C47C0ED-7611-4C05-AB5A-00506EDDB869}"/>
              </a:ext>
            </a:extLst>
          </p:cNvPr>
          <p:cNvSpPr>
            <a:spLocks noChangeArrowheads="1"/>
          </p:cNvSpPr>
          <p:nvPr/>
        </p:nvSpPr>
        <p:spPr bwMode="auto">
          <a:xfrm>
            <a:off x="304800" y="381000"/>
            <a:ext cx="8286750" cy="5851525"/>
          </a:xfrm>
          <a:prstGeom prst="rect">
            <a:avLst/>
          </a:prstGeom>
          <a:solidFill>
            <a:schemeClr val="bg1"/>
          </a:solidFill>
          <a:ln>
            <a:noFill/>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economic inclusion?</a:t>
            </a:r>
            <a:endParaRPr lang="en-US" altLang="en-US" sz="6000" dirty="0">
              <a:solidFill>
                <a:srgbClr val="5B89C1"/>
              </a:solidFill>
            </a:endParaRPr>
          </a:p>
        </p:txBody>
      </p:sp>
      <p:sp>
        <p:nvSpPr>
          <p:cNvPr id="129028" name="Title 1">
            <a:extLst>
              <a:ext uri="{FF2B5EF4-FFF2-40B4-BE49-F238E27FC236}">
                <a16:creationId xmlns:a16="http://schemas.microsoft.com/office/drawing/2014/main" id="{291581B3-FB9D-4709-BEFF-27DE3A807700}"/>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Health 400A</a:t>
            </a:r>
          </a:p>
        </p:txBody>
      </p:sp>
      <p:pic>
        <p:nvPicPr>
          <p:cNvPr id="5" name="Picture 17" descr="image006">
            <a:extLst>
              <a:ext uri="{FF2B5EF4-FFF2-40B4-BE49-F238E27FC236}">
                <a16:creationId xmlns:a16="http://schemas.microsoft.com/office/drawing/2014/main" id="{CE0D4F46-17DE-423D-A8C4-2D2A0DFBFB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4">
            <a:extLst>
              <a:ext uri="{FF2B5EF4-FFF2-40B4-BE49-F238E27FC236}">
                <a16:creationId xmlns:a16="http://schemas.microsoft.com/office/drawing/2014/main" id="{90604FA1-5CBE-4208-A373-E8CF84598616}"/>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Health 500Q</a:t>
            </a:r>
          </a:p>
        </p:txBody>
      </p:sp>
      <p:sp>
        <p:nvSpPr>
          <p:cNvPr id="131075" name="Rectangle 9">
            <a:hlinkClick r:id="" action="ppaction://hlinkshowjump?jump=nextslide">
              <a:snd r:embed="rId3" name="cashreg.wav"/>
            </a:hlinkClick>
            <a:extLst>
              <a:ext uri="{FF2B5EF4-FFF2-40B4-BE49-F238E27FC236}">
                <a16:creationId xmlns:a16="http://schemas.microsoft.com/office/drawing/2014/main" id="{057E3A39-E571-437A-B85E-B7138AB11FC4}"/>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GTCUW is a supporting member of this coalition that focuses on advocating for state funding for expanding career pathway programs </a:t>
            </a:r>
          </a:p>
        </p:txBody>
      </p:sp>
      <p:pic>
        <p:nvPicPr>
          <p:cNvPr id="4" name="Picture 17" descr="image006">
            <a:extLst>
              <a:ext uri="{FF2B5EF4-FFF2-40B4-BE49-F238E27FC236}">
                <a16:creationId xmlns:a16="http://schemas.microsoft.com/office/drawing/2014/main" id="{26A96FD6-4A80-4ED7-976B-ADA5E800EE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5">
            <a:extLst>
              <a:ext uri="{FF2B5EF4-FFF2-40B4-BE49-F238E27FC236}">
                <a16:creationId xmlns:a16="http://schemas.microsoft.com/office/drawing/2014/main" id="{5BD489C2-6E15-4C09-A262-9BB2BBBF29A4}"/>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33123" name="Rectangle 21">
            <a:extLst>
              <a:ext uri="{FF2B5EF4-FFF2-40B4-BE49-F238E27FC236}">
                <a16:creationId xmlns:a16="http://schemas.microsoft.com/office/drawing/2014/main" id="{A7D8404C-3AD1-48A1-8939-7AB748CD2D63}"/>
              </a:ext>
            </a:extLst>
          </p:cNvPr>
          <p:cNvSpPr>
            <a:spLocks noChangeArrowheads="1"/>
          </p:cNvSpPr>
          <p:nvPr/>
        </p:nvSpPr>
        <p:spPr bwMode="auto">
          <a:xfrm>
            <a:off x="1828800" y="5422900"/>
            <a:ext cx="0" cy="12303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33124" name="Rectangle 23">
            <a:hlinkClick r:id="rId3" action="ppaction://hlinksldjump">
              <a:snd r:embed="rId4" name="cashreg.wav"/>
            </a:hlinkClick>
            <a:extLst>
              <a:ext uri="{FF2B5EF4-FFF2-40B4-BE49-F238E27FC236}">
                <a16:creationId xmlns:a16="http://schemas.microsoft.com/office/drawing/2014/main" id="{124A06C6-A45E-47BA-B558-755F928245DC}"/>
              </a:ext>
            </a:extLst>
          </p:cNvPr>
          <p:cNvSpPr>
            <a:spLocks noChangeArrowheads="1"/>
          </p:cNvSpPr>
          <p:nvPr/>
        </p:nvSpPr>
        <p:spPr bwMode="auto">
          <a:xfrm>
            <a:off x="381000" y="3810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a:t>
            </a:r>
            <a:r>
              <a:rPr lang="en-US" altLang="en-US" sz="6000" b="1" dirty="0" err="1">
                <a:solidFill>
                  <a:srgbClr val="5B89C1"/>
                </a:solidFill>
                <a:latin typeface="Arial Narrow" panose="020B0606020202030204" pitchFamily="34" charset="0"/>
              </a:rPr>
              <a:t>MSPWin</a:t>
            </a:r>
            <a:r>
              <a:rPr lang="en-US" altLang="en-US" sz="6000" b="1" dirty="0">
                <a:solidFill>
                  <a:srgbClr val="5B89C1"/>
                </a:solidFill>
                <a:latin typeface="Arial Narrow" panose="020B0606020202030204" pitchFamily="34" charset="0"/>
              </a:rPr>
              <a:t>?</a:t>
            </a:r>
          </a:p>
        </p:txBody>
      </p:sp>
      <p:sp>
        <p:nvSpPr>
          <p:cNvPr id="133125" name="Title 1">
            <a:extLst>
              <a:ext uri="{FF2B5EF4-FFF2-40B4-BE49-F238E27FC236}">
                <a16:creationId xmlns:a16="http://schemas.microsoft.com/office/drawing/2014/main" id="{2B062CE4-8F19-4B79-B5A3-265D6D603D48}"/>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Health 500A</a:t>
            </a:r>
          </a:p>
        </p:txBody>
      </p:sp>
      <p:pic>
        <p:nvPicPr>
          <p:cNvPr id="6" name="Picture 17" descr="image006">
            <a:extLst>
              <a:ext uri="{FF2B5EF4-FFF2-40B4-BE49-F238E27FC236}">
                <a16:creationId xmlns:a16="http://schemas.microsoft.com/office/drawing/2014/main" id="{ACF16103-A990-4097-BA20-5731ADE956A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8">
            <a:extLst>
              <a:ext uri="{FF2B5EF4-FFF2-40B4-BE49-F238E27FC236}">
                <a16:creationId xmlns:a16="http://schemas.microsoft.com/office/drawing/2014/main" id="{D0EEE866-414D-4EEF-8446-7FA3658DD6E3}"/>
              </a:ext>
            </a:extLst>
          </p:cNvPr>
          <p:cNvSpPr txBox="1">
            <a:spLocks noChangeArrowheads="1"/>
          </p:cNvSpPr>
          <p:nvPr/>
        </p:nvSpPr>
        <p:spPr bwMode="auto">
          <a:xfrm>
            <a:off x="1457325" y="2743200"/>
            <a:ext cx="60960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8800" dirty="0">
                <a:solidFill>
                  <a:srgbClr val="5B89C1"/>
                </a:solidFill>
                <a:latin typeface="Arial Narrow" panose="020B0606020202030204" pitchFamily="34" charset="0"/>
              </a:rPr>
              <a:t>United Way</a:t>
            </a:r>
          </a:p>
        </p:txBody>
      </p:sp>
      <p:pic>
        <p:nvPicPr>
          <p:cNvPr id="3" name="Picture 17" descr="image006">
            <a:extLst>
              <a:ext uri="{FF2B5EF4-FFF2-40B4-BE49-F238E27FC236}">
                <a16:creationId xmlns:a16="http://schemas.microsoft.com/office/drawing/2014/main" id="{3DBA28DB-9741-403C-9B3C-EBE15858EE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4">
            <a:extLst>
              <a:ext uri="{FF2B5EF4-FFF2-40B4-BE49-F238E27FC236}">
                <a16:creationId xmlns:a16="http://schemas.microsoft.com/office/drawing/2014/main" id="{A02B70BE-3AFA-41CE-B4E9-77A47A62E62E}"/>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UW 100Q</a:t>
            </a:r>
          </a:p>
        </p:txBody>
      </p:sp>
      <p:sp>
        <p:nvSpPr>
          <p:cNvPr id="137219" name="Rectangle 8">
            <a:hlinkClick r:id="" action="ppaction://hlinkshowjump?jump=nextslide">
              <a:snd r:embed="rId3" name="cashreg.wav"/>
            </a:hlinkClick>
            <a:extLst>
              <a:ext uri="{FF2B5EF4-FFF2-40B4-BE49-F238E27FC236}">
                <a16:creationId xmlns:a16="http://schemas.microsoft.com/office/drawing/2014/main" id="{C37BAD1B-1784-48E7-AB01-9E303834609C}"/>
              </a:ext>
            </a:extLst>
          </p:cNvPr>
          <p:cNvSpPr>
            <a:spLocks noChangeArrowheads="1"/>
          </p:cNvSpPr>
          <p:nvPr/>
        </p:nvSpPr>
        <p:spPr bwMode="auto">
          <a:xfrm>
            <a:off x="428625" y="987425"/>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r>
              <a:rPr lang="en-US" altLang="en-US" sz="5400" dirty="0">
                <a:solidFill>
                  <a:srgbClr val="00385F"/>
                </a:solidFill>
                <a:latin typeface="Arial Narrow" panose="020B0606020202030204" pitchFamily="34" charset="0"/>
              </a:rPr>
              <a:t>The number of year Greater Twin Cities United Way has been serving our community</a:t>
            </a:r>
          </a:p>
        </p:txBody>
      </p:sp>
      <p:pic>
        <p:nvPicPr>
          <p:cNvPr id="4" name="Picture 17" descr="image006">
            <a:extLst>
              <a:ext uri="{FF2B5EF4-FFF2-40B4-BE49-F238E27FC236}">
                <a16:creationId xmlns:a16="http://schemas.microsoft.com/office/drawing/2014/main" id="{EA028131-BD53-4FDA-987C-3D40D27205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5">
            <a:extLst>
              <a:ext uri="{FF2B5EF4-FFF2-40B4-BE49-F238E27FC236}">
                <a16:creationId xmlns:a16="http://schemas.microsoft.com/office/drawing/2014/main" id="{16F254E2-B327-4148-9CE0-EAF75B398A4C}"/>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39267" name="Rectangle 20">
            <a:extLst>
              <a:ext uri="{FF2B5EF4-FFF2-40B4-BE49-F238E27FC236}">
                <a16:creationId xmlns:a16="http://schemas.microsoft.com/office/drawing/2014/main" id="{C30DC4F7-8871-47D1-92E3-74F9B56F2580}"/>
              </a:ext>
            </a:extLst>
          </p:cNvPr>
          <p:cNvSpPr>
            <a:spLocks noChangeArrowheads="1"/>
          </p:cNvSpPr>
          <p:nvPr/>
        </p:nvSpPr>
        <p:spPr bwMode="auto">
          <a:xfrm>
            <a:off x="436563" y="54610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39268" name="Rectangle 29">
            <a:hlinkClick r:id="rId3" action="ppaction://hlinksldjump">
              <a:snd r:embed="rId4" name="cashreg.wav"/>
            </a:hlinkClick>
            <a:extLst>
              <a:ext uri="{FF2B5EF4-FFF2-40B4-BE49-F238E27FC236}">
                <a16:creationId xmlns:a16="http://schemas.microsoft.com/office/drawing/2014/main" id="{73E86F79-EA40-41D5-945C-042D69177398}"/>
              </a:ext>
            </a:extLst>
          </p:cNvPr>
          <p:cNvSpPr>
            <a:spLocks noChangeArrowheads="1"/>
          </p:cNvSpPr>
          <p:nvPr/>
        </p:nvSpPr>
        <p:spPr bwMode="auto">
          <a:xfrm>
            <a:off x="436563" y="3048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105?</a:t>
            </a:r>
          </a:p>
        </p:txBody>
      </p:sp>
      <p:sp>
        <p:nvSpPr>
          <p:cNvPr id="139269" name="Title 1">
            <a:extLst>
              <a:ext uri="{FF2B5EF4-FFF2-40B4-BE49-F238E27FC236}">
                <a16:creationId xmlns:a16="http://schemas.microsoft.com/office/drawing/2014/main" id="{C00E21A1-441F-4F09-A100-97F4CF624B0F}"/>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UW 100A</a:t>
            </a:r>
          </a:p>
        </p:txBody>
      </p:sp>
      <p:pic>
        <p:nvPicPr>
          <p:cNvPr id="6" name="Picture 17" descr="image006">
            <a:extLst>
              <a:ext uri="{FF2B5EF4-FFF2-40B4-BE49-F238E27FC236}">
                <a16:creationId xmlns:a16="http://schemas.microsoft.com/office/drawing/2014/main" id="{F1138D13-E5D5-4EF1-BD66-CD34FD919B7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4">
            <a:extLst>
              <a:ext uri="{FF2B5EF4-FFF2-40B4-BE49-F238E27FC236}">
                <a16:creationId xmlns:a16="http://schemas.microsoft.com/office/drawing/2014/main" id="{140487B3-CAE3-4ED6-8BD7-594862590CB5}"/>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UW 200Q</a:t>
            </a:r>
          </a:p>
        </p:txBody>
      </p:sp>
      <p:sp>
        <p:nvSpPr>
          <p:cNvPr id="141315" name="Rectangle 5">
            <a:extLst>
              <a:ext uri="{FF2B5EF4-FFF2-40B4-BE49-F238E27FC236}">
                <a16:creationId xmlns:a16="http://schemas.microsoft.com/office/drawing/2014/main" id="{ADC81F52-E3F1-4D40-AFF2-A77A6E444F5E}"/>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41316" name="Rectangle 14">
            <a:hlinkClick r:id="" action="ppaction://hlinkshowjump?jump=nextslide">
              <a:snd r:embed="rId3" name="cashreg.wav"/>
            </a:hlinkClick>
            <a:extLst>
              <a:ext uri="{FF2B5EF4-FFF2-40B4-BE49-F238E27FC236}">
                <a16:creationId xmlns:a16="http://schemas.microsoft.com/office/drawing/2014/main" id="{4DEA766D-BAD8-44BF-878E-1D2C58B16BAC}"/>
              </a:ext>
            </a:extLst>
          </p:cNvPr>
          <p:cNvSpPr>
            <a:spLocks noChangeArrowheads="1"/>
          </p:cNvSpPr>
          <p:nvPr/>
        </p:nvSpPr>
        <p:spPr bwMode="auto">
          <a:xfrm>
            <a:off x="435769" y="655637"/>
            <a:ext cx="8286750" cy="55467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This United Way help line connected 459,793 Minnesotans to resource referrals last year</a:t>
            </a:r>
          </a:p>
        </p:txBody>
      </p:sp>
      <p:pic>
        <p:nvPicPr>
          <p:cNvPr id="5" name="Picture 17" descr="image006">
            <a:extLst>
              <a:ext uri="{FF2B5EF4-FFF2-40B4-BE49-F238E27FC236}">
                <a16:creationId xmlns:a16="http://schemas.microsoft.com/office/drawing/2014/main" id="{A4A6746A-F981-49D5-9263-4261F59C42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5">
            <a:extLst>
              <a:ext uri="{FF2B5EF4-FFF2-40B4-BE49-F238E27FC236}">
                <a16:creationId xmlns:a16="http://schemas.microsoft.com/office/drawing/2014/main" id="{0A07D24A-F340-440E-82BB-B3225097F18A}"/>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43363" name="Rectangle 15">
            <a:extLst>
              <a:ext uri="{FF2B5EF4-FFF2-40B4-BE49-F238E27FC236}">
                <a16:creationId xmlns:a16="http://schemas.microsoft.com/office/drawing/2014/main" id="{E0C23224-ED2A-4A82-94C7-EC873D9678F3}"/>
              </a:ext>
            </a:extLst>
          </p:cNvPr>
          <p:cNvSpPr>
            <a:spLocks noChangeArrowheads="1"/>
          </p:cNvSpPr>
          <p:nvPr/>
        </p:nvSpPr>
        <p:spPr bwMode="auto">
          <a:xfrm>
            <a:off x="512763" y="1374775"/>
            <a:ext cx="0" cy="1230313"/>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43364" name="Rectangle 17">
            <a:extLst>
              <a:ext uri="{FF2B5EF4-FFF2-40B4-BE49-F238E27FC236}">
                <a16:creationId xmlns:a16="http://schemas.microsoft.com/office/drawing/2014/main" id="{CF079335-AF27-48F9-8315-CDB6BF2C9A25}"/>
              </a:ext>
            </a:extLst>
          </p:cNvPr>
          <p:cNvSpPr>
            <a:spLocks noChangeArrowheads="1"/>
          </p:cNvSpPr>
          <p:nvPr/>
        </p:nvSpPr>
        <p:spPr bwMode="auto">
          <a:xfrm>
            <a:off x="2638425" y="187325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43365" name="Rectangle 24">
            <a:hlinkClick r:id="rId3" action="ppaction://hlinksldjump">
              <a:snd r:embed="rId4" name="cashreg.wav"/>
            </a:hlinkClick>
            <a:extLst>
              <a:ext uri="{FF2B5EF4-FFF2-40B4-BE49-F238E27FC236}">
                <a16:creationId xmlns:a16="http://schemas.microsoft.com/office/drawing/2014/main" id="{C7D7395D-F7B3-43FB-8C12-7CCE11ACBC28}"/>
              </a:ext>
            </a:extLst>
          </p:cNvPr>
          <p:cNvSpPr>
            <a:spLocks noChangeArrowheads="1"/>
          </p:cNvSpPr>
          <p:nvPr/>
        </p:nvSpPr>
        <p:spPr bwMode="auto">
          <a:xfrm>
            <a:off x="436563" y="4572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2-1-1?</a:t>
            </a:r>
          </a:p>
        </p:txBody>
      </p:sp>
      <p:sp>
        <p:nvSpPr>
          <p:cNvPr id="143366" name="Title 1">
            <a:extLst>
              <a:ext uri="{FF2B5EF4-FFF2-40B4-BE49-F238E27FC236}">
                <a16:creationId xmlns:a16="http://schemas.microsoft.com/office/drawing/2014/main" id="{7AEACE62-067E-406C-AD4B-584041ADA5B6}"/>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UW 200A</a:t>
            </a:r>
          </a:p>
        </p:txBody>
      </p:sp>
      <p:pic>
        <p:nvPicPr>
          <p:cNvPr id="7" name="Picture 17" descr="image006">
            <a:extLst>
              <a:ext uri="{FF2B5EF4-FFF2-40B4-BE49-F238E27FC236}">
                <a16:creationId xmlns:a16="http://schemas.microsoft.com/office/drawing/2014/main" id="{728B1CA8-17AB-44C0-889B-093327D74F6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4">
            <a:extLst>
              <a:ext uri="{FF2B5EF4-FFF2-40B4-BE49-F238E27FC236}">
                <a16:creationId xmlns:a16="http://schemas.microsoft.com/office/drawing/2014/main" id="{B59C0F5C-BF7A-434A-A7CC-D0D3A8F5EA47}"/>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UW 300Q</a:t>
            </a:r>
          </a:p>
        </p:txBody>
      </p:sp>
      <p:sp>
        <p:nvSpPr>
          <p:cNvPr id="145411" name="Rectangle 7">
            <a:hlinkClick r:id="" action="ppaction://hlinkshowjump?jump=nextslide">
              <a:snd r:embed="rId3" name="cashreg.wav"/>
            </a:hlinkClick>
            <a:extLst>
              <a:ext uri="{FF2B5EF4-FFF2-40B4-BE49-F238E27FC236}">
                <a16:creationId xmlns:a16="http://schemas.microsoft.com/office/drawing/2014/main" id="{16E6D38F-234B-463A-8E30-7DDC52D0F9BB}"/>
              </a:ext>
            </a:extLst>
          </p:cNvPr>
          <p:cNvSpPr>
            <a:spLocks noChangeArrowheads="1"/>
          </p:cNvSpPr>
          <p:nvPr/>
        </p:nvSpPr>
        <p:spPr bwMode="auto">
          <a:xfrm>
            <a:off x="40005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Last year, United Way funded 178 of these in our community</a:t>
            </a:r>
          </a:p>
        </p:txBody>
      </p:sp>
      <p:pic>
        <p:nvPicPr>
          <p:cNvPr id="4" name="Picture 17" descr="image006">
            <a:extLst>
              <a:ext uri="{FF2B5EF4-FFF2-40B4-BE49-F238E27FC236}">
                <a16:creationId xmlns:a16="http://schemas.microsoft.com/office/drawing/2014/main" id="{9BD62F76-3ECA-46FB-B986-038475E257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a:extLst>
              <a:ext uri="{FF2B5EF4-FFF2-40B4-BE49-F238E27FC236}">
                <a16:creationId xmlns:a16="http://schemas.microsoft.com/office/drawing/2014/main" id="{AA4158FC-3E86-43E5-BEB4-D03284ECC8A8}"/>
              </a:ext>
            </a:extLst>
          </p:cNvPr>
          <p:cNvSpPr txBox="1">
            <a:spLocks noChangeArrowheads="1"/>
          </p:cNvSpPr>
          <p:nvPr/>
        </p:nvSpPr>
        <p:spPr bwMode="auto">
          <a:xfrm>
            <a:off x="1524000" y="2705893"/>
            <a:ext cx="60960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8800" dirty="0">
                <a:solidFill>
                  <a:srgbClr val="5B89C1"/>
                </a:solidFill>
                <a:latin typeface="Arial Narrow" panose="020B0606020202030204" pitchFamily="34" charset="0"/>
              </a:rPr>
              <a:t>United Way</a:t>
            </a:r>
          </a:p>
        </p:txBody>
      </p:sp>
      <p:pic>
        <p:nvPicPr>
          <p:cNvPr id="3" name="Picture 17" descr="image006">
            <a:extLst>
              <a:ext uri="{FF2B5EF4-FFF2-40B4-BE49-F238E27FC236}">
                <a16:creationId xmlns:a16="http://schemas.microsoft.com/office/drawing/2014/main" id="{8BDC6823-E758-4F7F-8FF2-FC55872280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5">
            <a:extLst>
              <a:ext uri="{FF2B5EF4-FFF2-40B4-BE49-F238E27FC236}">
                <a16:creationId xmlns:a16="http://schemas.microsoft.com/office/drawing/2014/main" id="{D7ECDFBB-BD2F-4652-96A5-06CBAC56A6A8}"/>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47459" name="Rectangle 24">
            <a:hlinkClick r:id="rId3" action="ppaction://hlinksldjump">
              <a:snd r:embed="rId4" name="cashreg.wav"/>
            </a:hlinkClick>
            <a:extLst>
              <a:ext uri="{FF2B5EF4-FFF2-40B4-BE49-F238E27FC236}">
                <a16:creationId xmlns:a16="http://schemas.microsoft.com/office/drawing/2014/main" id="{6C2A38E0-F5F7-489B-92C9-F4270124ED2E}"/>
              </a:ext>
            </a:extLst>
          </p:cNvPr>
          <p:cNvSpPr>
            <a:spLocks noChangeArrowheads="1"/>
          </p:cNvSpPr>
          <p:nvPr/>
        </p:nvSpPr>
        <p:spPr bwMode="auto">
          <a:xfrm>
            <a:off x="436563" y="3810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are community agencies?</a:t>
            </a:r>
          </a:p>
        </p:txBody>
      </p:sp>
      <p:sp>
        <p:nvSpPr>
          <p:cNvPr id="147460" name="Title 1">
            <a:extLst>
              <a:ext uri="{FF2B5EF4-FFF2-40B4-BE49-F238E27FC236}">
                <a16:creationId xmlns:a16="http://schemas.microsoft.com/office/drawing/2014/main" id="{A7FEA99E-478C-4F84-A19C-B3C950A2DFE5}"/>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UW 300A</a:t>
            </a:r>
          </a:p>
        </p:txBody>
      </p:sp>
      <p:pic>
        <p:nvPicPr>
          <p:cNvPr id="5" name="Picture 17" descr="image006">
            <a:extLst>
              <a:ext uri="{FF2B5EF4-FFF2-40B4-BE49-F238E27FC236}">
                <a16:creationId xmlns:a16="http://schemas.microsoft.com/office/drawing/2014/main" id="{8FF8A331-4753-42F8-87DF-B4C0BA2885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4">
            <a:extLst>
              <a:ext uri="{FF2B5EF4-FFF2-40B4-BE49-F238E27FC236}">
                <a16:creationId xmlns:a16="http://schemas.microsoft.com/office/drawing/2014/main" id="{030F44AD-EF3F-474E-8B7F-EEED3D41045A}"/>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UW 400Q</a:t>
            </a:r>
          </a:p>
        </p:txBody>
      </p:sp>
      <p:sp>
        <p:nvSpPr>
          <p:cNvPr id="149507" name="Rectangle 7">
            <a:hlinkClick r:id="" action="ppaction://hlinkshowjump?jump=nextslide">
              <a:snd r:embed="rId3" name="cashreg.wav"/>
            </a:hlinkClick>
            <a:extLst>
              <a:ext uri="{FF2B5EF4-FFF2-40B4-BE49-F238E27FC236}">
                <a16:creationId xmlns:a16="http://schemas.microsoft.com/office/drawing/2014/main" id="{20336A58-DEA7-4084-9DBA-226A5D73DA00}"/>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Greater Twin Cities United Way touched the lives of this many people in our community last year</a:t>
            </a:r>
          </a:p>
        </p:txBody>
      </p:sp>
      <p:pic>
        <p:nvPicPr>
          <p:cNvPr id="4" name="Picture 17" descr="image006">
            <a:extLst>
              <a:ext uri="{FF2B5EF4-FFF2-40B4-BE49-F238E27FC236}">
                <a16:creationId xmlns:a16="http://schemas.microsoft.com/office/drawing/2014/main" id="{E6F71808-6C59-4DF3-B18D-DF16651C0B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5">
            <a:extLst>
              <a:ext uri="{FF2B5EF4-FFF2-40B4-BE49-F238E27FC236}">
                <a16:creationId xmlns:a16="http://schemas.microsoft.com/office/drawing/2014/main" id="{28A10F1B-C6EF-4A41-8ACB-486D3DFF75D4}"/>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51555" name="Rectangle 18">
            <a:extLst>
              <a:ext uri="{FF2B5EF4-FFF2-40B4-BE49-F238E27FC236}">
                <a16:creationId xmlns:a16="http://schemas.microsoft.com/office/drawing/2014/main" id="{CFD4AB0A-AFB0-4F11-AEB3-5AAFC67C1038}"/>
              </a:ext>
            </a:extLst>
          </p:cNvPr>
          <p:cNvSpPr>
            <a:spLocks noChangeArrowheads="1"/>
          </p:cNvSpPr>
          <p:nvPr/>
        </p:nvSpPr>
        <p:spPr bwMode="auto">
          <a:xfrm>
            <a:off x="990600" y="1371600"/>
            <a:ext cx="0" cy="669925"/>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a:solidFill>
                <a:srgbClr val="005FBE"/>
              </a:solidFill>
            </a:endParaRPr>
          </a:p>
        </p:txBody>
      </p:sp>
      <p:sp>
        <p:nvSpPr>
          <p:cNvPr id="151556" name="Rectangle 21">
            <a:extLst>
              <a:ext uri="{FF2B5EF4-FFF2-40B4-BE49-F238E27FC236}">
                <a16:creationId xmlns:a16="http://schemas.microsoft.com/office/drawing/2014/main" id="{72849980-F05F-46FB-826D-CD9252BF3C4F}"/>
              </a:ext>
            </a:extLst>
          </p:cNvPr>
          <p:cNvSpPr>
            <a:spLocks noChangeArrowheads="1"/>
          </p:cNvSpPr>
          <p:nvPr/>
        </p:nvSpPr>
        <p:spPr bwMode="auto">
          <a:xfrm>
            <a:off x="361950" y="53848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51557" name="Rectangle 22">
            <a:extLst>
              <a:ext uri="{FF2B5EF4-FFF2-40B4-BE49-F238E27FC236}">
                <a16:creationId xmlns:a16="http://schemas.microsoft.com/office/drawing/2014/main" id="{F75ABCD1-F9EB-4A59-A532-8A3B7045AA2D}"/>
              </a:ext>
            </a:extLst>
          </p:cNvPr>
          <p:cNvSpPr>
            <a:spLocks noChangeArrowheads="1"/>
          </p:cNvSpPr>
          <p:nvPr/>
        </p:nvSpPr>
        <p:spPr bwMode="auto">
          <a:xfrm>
            <a:off x="693738" y="53848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51558" name="Rectangle 23">
            <a:extLst>
              <a:ext uri="{FF2B5EF4-FFF2-40B4-BE49-F238E27FC236}">
                <a16:creationId xmlns:a16="http://schemas.microsoft.com/office/drawing/2014/main" id="{5205ADB0-C784-41E7-9AC1-D764132CBD1C}"/>
              </a:ext>
            </a:extLst>
          </p:cNvPr>
          <p:cNvSpPr>
            <a:spLocks noChangeArrowheads="1"/>
          </p:cNvSpPr>
          <p:nvPr/>
        </p:nvSpPr>
        <p:spPr bwMode="auto">
          <a:xfrm>
            <a:off x="1016000" y="53848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51559" name="Rectangle 36">
            <a:hlinkClick r:id="rId3" action="ppaction://hlinksldjump">
              <a:snd r:embed="rId4" name="cashreg.wav"/>
            </a:hlinkClick>
            <a:extLst>
              <a:ext uri="{FF2B5EF4-FFF2-40B4-BE49-F238E27FC236}">
                <a16:creationId xmlns:a16="http://schemas.microsoft.com/office/drawing/2014/main" id="{BB178935-E5AA-43D8-883F-81D66C349497}"/>
              </a:ext>
            </a:extLst>
          </p:cNvPr>
          <p:cNvSpPr>
            <a:spLocks noChangeArrowheads="1"/>
          </p:cNvSpPr>
          <p:nvPr/>
        </p:nvSpPr>
        <p:spPr bwMode="auto">
          <a:xfrm>
            <a:off x="693738" y="918595"/>
            <a:ext cx="7916862" cy="5622925"/>
          </a:xfrm>
          <a:prstGeom prst="rect">
            <a:avLst/>
          </a:prstGeom>
          <a:solidFill>
            <a:schemeClr val="bg1"/>
          </a:solidFill>
          <a:ln>
            <a:noFill/>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6000" dirty="0">
              <a:solidFill>
                <a:schemeClr val="bg1"/>
              </a:solidFill>
            </a:endParaRPr>
          </a:p>
          <a:p>
            <a:pPr algn="ctr">
              <a:spcBef>
                <a:spcPct val="0"/>
              </a:spcBef>
              <a:buFontTx/>
              <a:buNone/>
            </a:pPr>
            <a:endParaRPr lang="en-US" altLang="en-US" sz="6000" dirty="0">
              <a:solidFill>
                <a:schemeClr val="bg1"/>
              </a:solidFill>
            </a:endParaRPr>
          </a:p>
          <a:p>
            <a:pPr algn="ctr">
              <a:spcBef>
                <a:spcPct val="0"/>
              </a:spcBef>
              <a:buFontTx/>
              <a:buNone/>
            </a:pPr>
            <a:r>
              <a:rPr lang="en-US" altLang="en-US" sz="6000" b="1" dirty="0">
                <a:solidFill>
                  <a:srgbClr val="5B89C1"/>
                </a:solidFill>
                <a:latin typeface="Arial Narrow" panose="020B0606020202030204" pitchFamily="34" charset="0"/>
              </a:rPr>
              <a:t>What is over 500,000?</a:t>
            </a:r>
          </a:p>
        </p:txBody>
      </p:sp>
      <p:sp>
        <p:nvSpPr>
          <p:cNvPr id="151560" name="Title 1">
            <a:extLst>
              <a:ext uri="{FF2B5EF4-FFF2-40B4-BE49-F238E27FC236}">
                <a16:creationId xmlns:a16="http://schemas.microsoft.com/office/drawing/2014/main" id="{7A1EB864-305E-4591-9C8D-4D83E2E38731}"/>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UW 400A</a:t>
            </a:r>
          </a:p>
        </p:txBody>
      </p:sp>
      <p:pic>
        <p:nvPicPr>
          <p:cNvPr id="9" name="Picture 17" descr="image006">
            <a:extLst>
              <a:ext uri="{FF2B5EF4-FFF2-40B4-BE49-F238E27FC236}">
                <a16:creationId xmlns:a16="http://schemas.microsoft.com/office/drawing/2014/main" id="{BA6FC1D5-0549-40C0-8E4D-CE664263F6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4">
            <a:extLst>
              <a:ext uri="{FF2B5EF4-FFF2-40B4-BE49-F238E27FC236}">
                <a16:creationId xmlns:a16="http://schemas.microsoft.com/office/drawing/2014/main" id="{D10127DB-7FAF-4118-A05B-843A50476B89}"/>
              </a:ext>
            </a:extLst>
          </p:cNvPr>
          <p:cNvSpPr>
            <a:spLocks noGrp="1" noChangeArrowheads="1"/>
          </p:cNvSpPr>
          <p:nvPr>
            <p:ph type="title" idx="4294967295"/>
          </p:nvPr>
        </p:nvSpPr>
        <p:spPr>
          <a:xfrm>
            <a:off x="0" y="609600"/>
            <a:ext cx="7772400" cy="1143000"/>
          </a:xfrm>
        </p:spPr>
        <p:txBody>
          <a:bodyPr/>
          <a:lstStyle/>
          <a:p>
            <a:r>
              <a:rPr lang="en-US" altLang="en-US" sz="800" dirty="0">
                <a:solidFill>
                  <a:schemeClr val="bg1"/>
                </a:solidFill>
              </a:rPr>
              <a:t>UW 500Q</a:t>
            </a:r>
          </a:p>
        </p:txBody>
      </p:sp>
      <p:sp>
        <p:nvSpPr>
          <p:cNvPr id="153603" name="Rectangle 7">
            <a:hlinkClick r:id="" action="ppaction://hlinkshowjump?jump=nextslide">
              <a:snd r:embed="rId3" name="cashreg.wav"/>
            </a:hlinkClick>
            <a:extLst>
              <a:ext uri="{FF2B5EF4-FFF2-40B4-BE49-F238E27FC236}">
                <a16:creationId xmlns:a16="http://schemas.microsoft.com/office/drawing/2014/main" id="{F7EEE90E-E3EB-4516-A281-213E1B84D38B}"/>
              </a:ext>
            </a:extLst>
          </p:cNvPr>
          <p:cNvSpPr>
            <a:spLocks noChangeArrowheads="1"/>
          </p:cNvSpPr>
          <p:nvPr/>
        </p:nvSpPr>
        <p:spPr bwMode="auto">
          <a:xfrm>
            <a:off x="533400" y="533400"/>
            <a:ext cx="81343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cs typeface="Times New Roman" panose="02020603050405020304" pitchFamily="18" charset="0"/>
              </a:rPr>
              <a:t>Individuals interested in focusing their time, talent and treasure towards LGBTQ Youth Homelessness can join this Giving Community</a:t>
            </a:r>
          </a:p>
        </p:txBody>
      </p:sp>
      <p:pic>
        <p:nvPicPr>
          <p:cNvPr id="4" name="Picture 17" descr="image006">
            <a:extLst>
              <a:ext uri="{FF2B5EF4-FFF2-40B4-BE49-F238E27FC236}">
                <a16:creationId xmlns:a16="http://schemas.microsoft.com/office/drawing/2014/main" id="{4E1266FD-6F7B-45FC-B35C-9FC8CC385E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5">
            <a:extLst>
              <a:ext uri="{FF2B5EF4-FFF2-40B4-BE49-F238E27FC236}">
                <a16:creationId xmlns:a16="http://schemas.microsoft.com/office/drawing/2014/main" id="{3428323C-9211-4E1F-851F-9F7EF32D2FF6}"/>
              </a:ext>
            </a:extLst>
          </p:cNvPr>
          <p:cNvSpPr>
            <a:spLocks noChangeArrowheads="1"/>
          </p:cNvSpPr>
          <p:nvPr/>
        </p:nvSpPr>
        <p:spPr bwMode="auto">
          <a:xfrm>
            <a:off x="4343400" y="990600"/>
            <a:ext cx="4714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800">
                <a:solidFill>
                  <a:srgbClr val="005FBE"/>
                </a:solidFill>
              </a:rPr>
              <a:t>1 - 100</a:t>
            </a:r>
          </a:p>
        </p:txBody>
      </p:sp>
      <p:sp>
        <p:nvSpPr>
          <p:cNvPr id="155651" name="Rectangle 20">
            <a:extLst>
              <a:ext uri="{FF2B5EF4-FFF2-40B4-BE49-F238E27FC236}">
                <a16:creationId xmlns:a16="http://schemas.microsoft.com/office/drawing/2014/main" id="{6EBB0E61-84F9-4C57-A29D-E062EC3959CD}"/>
              </a:ext>
            </a:extLst>
          </p:cNvPr>
          <p:cNvSpPr>
            <a:spLocks noChangeArrowheads="1"/>
          </p:cNvSpPr>
          <p:nvPr/>
        </p:nvSpPr>
        <p:spPr bwMode="auto">
          <a:xfrm>
            <a:off x="436563" y="5461000"/>
            <a:ext cx="0" cy="1219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8000">
              <a:solidFill>
                <a:srgbClr val="005FBE"/>
              </a:solidFill>
            </a:endParaRPr>
          </a:p>
        </p:txBody>
      </p:sp>
      <p:sp>
        <p:nvSpPr>
          <p:cNvPr id="155652" name="Rectangle 24">
            <a:hlinkClick r:id="rId3" action="ppaction://hlinksldjump">
              <a:snd r:embed="rId4" name="cashreg.wav"/>
            </a:hlinkClick>
            <a:extLst>
              <a:ext uri="{FF2B5EF4-FFF2-40B4-BE49-F238E27FC236}">
                <a16:creationId xmlns:a16="http://schemas.microsoft.com/office/drawing/2014/main" id="{FF7CCD0A-F6A5-4377-95D4-34EF6CD8600A}"/>
              </a:ext>
            </a:extLst>
          </p:cNvPr>
          <p:cNvSpPr>
            <a:spLocks noChangeArrowheads="1"/>
          </p:cNvSpPr>
          <p:nvPr/>
        </p:nvSpPr>
        <p:spPr bwMode="auto">
          <a:xfrm>
            <a:off x="427038" y="457200"/>
            <a:ext cx="8286750" cy="5851525"/>
          </a:xfrm>
          <a:prstGeom prst="rect">
            <a:avLst/>
          </a:prstGeom>
          <a:solidFill>
            <a:schemeClr val="bg1"/>
          </a:solidFill>
          <a:ln>
            <a:noFill/>
          </a:ln>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Arise Project?</a:t>
            </a:r>
          </a:p>
        </p:txBody>
      </p:sp>
      <p:sp>
        <p:nvSpPr>
          <p:cNvPr id="155653" name="Title 1">
            <a:extLst>
              <a:ext uri="{FF2B5EF4-FFF2-40B4-BE49-F238E27FC236}">
                <a16:creationId xmlns:a16="http://schemas.microsoft.com/office/drawing/2014/main" id="{CF8B52CE-9FD1-4010-BBBF-F8DFC2AECAF6}"/>
              </a:ext>
            </a:extLst>
          </p:cNvPr>
          <p:cNvSpPr>
            <a:spLocks noGrp="1" noChangeArrowheads="1"/>
          </p:cNvSpPr>
          <p:nvPr>
            <p:ph type="title" idx="4294967295"/>
          </p:nvPr>
        </p:nvSpPr>
        <p:spPr>
          <a:xfrm>
            <a:off x="0" y="609600"/>
            <a:ext cx="7772400" cy="1143000"/>
          </a:xfrm>
        </p:spPr>
        <p:txBody>
          <a:bodyPr/>
          <a:lstStyle/>
          <a:p>
            <a:r>
              <a:rPr lang="en-US" altLang="en-US" dirty="0">
                <a:solidFill>
                  <a:schemeClr val="bg1"/>
                </a:solidFill>
              </a:rPr>
              <a:t>UW 500A</a:t>
            </a:r>
          </a:p>
        </p:txBody>
      </p:sp>
      <p:pic>
        <p:nvPicPr>
          <p:cNvPr id="6" name="Picture 17" descr="image006">
            <a:extLst>
              <a:ext uri="{FF2B5EF4-FFF2-40B4-BE49-F238E27FC236}">
                <a16:creationId xmlns:a16="http://schemas.microsoft.com/office/drawing/2014/main" id="{21189A42-6597-41DD-9A3C-131BFD9375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WordArt 3">
            <a:extLst>
              <a:ext uri="{FF2B5EF4-FFF2-40B4-BE49-F238E27FC236}">
                <a16:creationId xmlns:a16="http://schemas.microsoft.com/office/drawing/2014/main" id="{58A51C13-5B3F-4750-82B1-BD1C2529021A}"/>
              </a:ext>
            </a:extLst>
          </p:cNvPr>
          <p:cNvSpPr>
            <a:spLocks noChangeArrowheads="1" noChangeShapeType="1" noTextEdit="1"/>
          </p:cNvSpPr>
          <p:nvPr/>
        </p:nvSpPr>
        <p:spPr bwMode="auto">
          <a:xfrm>
            <a:off x="1371600" y="4343400"/>
            <a:ext cx="6477000" cy="1905000"/>
          </a:xfrm>
          <a:prstGeom prst="rect">
            <a:avLst/>
          </a:prstGeom>
        </p:spPr>
        <p:txBody>
          <a:bodyPr wrap="none" fromWordArt="1">
            <a:prstTxWarp prst="textPlain">
              <a:avLst>
                <a:gd name="adj" fmla="val 50000"/>
              </a:avLst>
            </a:prstTxWarp>
          </a:bodyPr>
          <a:lstStyle/>
          <a:p>
            <a:pPr algn="ctr"/>
            <a:endParaRPr lang="en-US" sz="3600" b="1" i="1" kern="10">
              <a:ln w="9525">
                <a:solidFill>
                  <a:srgbClr val="000000"/>
                </a:solidFill>
                <a:round/>
                <a:headEnd/>
                <a:tailEnd/>
              </a:ln>
              <a:gradFill rotWithShape="1">
                <a:gsLst>
                  <a:gs pos="0">
                    <a:srgbClr val="767600"/>
                  </a:gs>
                  <a:gs pos="50000">
                    <a:srgbClr val="FFFF00"/>
                  </a:gs>
                  <a:gs pos="100000">
                    <a:srgbClr val="767600"/>
                  </a:gs>
                </a:gsLst>
                <a:lin ang="5400000" scaled="1"/>
              </a:gradFill>
              <a:latin typeface="Comic Sans MS" panose="030F0702030302020204" pitchFamily="66" charset="0"/>
            </a:endParaRPr>
          </a:p>
        </p:txBody>
      </p:sp>
      <p:sp>
        <p:nvSpPr>
          <p:cNvPr id="157699" name="Rectangle 13">
            <a:hlinkClick r:id="" action="ppaction://hlinkshowjump?jump=nextslide">
              <a:snd r:embed="rId4" name="cashreg.wav"/>
            </a:hlinkClick>
            <a:extLst>
              <a:ext uri="{FF2B5EF4-FFF2-40B4-BE49-F238E27FC236}">
                <a16:creationId xmlns:a16="http://schemas.microsoft.com/office/drawing/2014/main" id="{B86F1190-27B4-4FE7-8A4B-A3004EDB5113}"/>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00385F"/>
                </a:solidFill>
                <a:latin typeface="Showcard Gothic" panose="04020904020102020604" pitchFamily="82" charset="0"/>
              </a:rPr>
              <a:t>Final </a:t>
            </a:r>
          </a:p>
          <a:p>
            <a:pPr algn="ctr">
              <a:spcBef>
                <a:spcPct val="0"/>
              </a:spcBef>
              <a:buFontTx/>
              <a:buNone/>
            </a:pPr>
            <a:r>
              <a:rPr lang="en-US" altLang="en-US" sz="8800" dirty="0">
                <a:solidFill>
                  <a:srgbClr val="00385F"/>
                </a:solidFill>
                <a:latin typeface="Showcard Gothic" panose="04020904020102020604" pitchFamily="82" charset="0"/>
              </a:rPr>
              <a:t>Jeopardy</a:t>
            </a:r>
          </a:p>
        </p:txBody>
      </p:sp>
      <p:sp>
        <p:nvSpPr>
          <p:cNvPr id="157700" name="Rectangle 14">
            <a:extLst>
              <a:ext uri="{FF2B5EF4-FFF2-40B4-BE49-F238E27FC236}">
                <a16:creationId xmlns:a16="http://schemas.microsoft.com/office/drawing/2014/main" id="{39274A9E-E3F3-4C60-821A-F55628EC9278}"/>
              </a:ext>
            </a:extLst>
          </p:cNvPr>
          <p:cNvSpPr>
            <a:spLocks noChangeArrowheads="1"/>
          </p:cNvSpPr>
          <p:nvPr/>
        </p:nvSpPr>
        <p:spPr bwMode="auto">
          <a:xfrm>
            <a:off x="723900" y="4183462"/>
            <a:ext cx="7772400" cy="1601787"/>
          </a:xfrm>
          <a:prstGeom prst="rect">
            <a:avLst/>
          </a:prstGeom>
          <a:solidFill>
            <a:srgbClr val="5B89C1"/>
          </a:solidFill>
          <a:ln>
            <a:noFill/>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3300" dirty="0">
                <a:solidFill>
                  <a:schemeClr val="bg1"/>
                </a:solidFill>
                <a:latin typeface="Arial Black" panose="020B0A04020102020204" pitchFamily="34" charset="0"/>
              </a:rPr>
              <a:t>The category is </a:t>
            </a:r>
            <a:r>
              <a:rPr lang="en-US" altLang="en-US" sz="3300" dirty="0">
                <a:solidFill>
                  <a:srgbClr val="FFFF66"/>
                </a:solidFill>
                <a:latin typeface="Arial Black" panose="020B0A04020102020204" pitchFamily="34" charset="0"/>
              </a:rPr>
              <a:t>People.</a:t>
            </a:r>
          </a:p>
          <a:p>
            <a:pPr algn="ctr">
              <a:spcBef>
                <a:spcPct val="0"/>
              </a:spcBef>
              <a:buFontTx/>
              <a:buNone/>
            </a:pPr>
            <a:r>
              <a:rPr lang="en-US" altLang="en-US" sz="3300" dirty="0">
                <a:solidFill>
                  <a:schemeClr val="bg1"/>
                </a:solidFill>
                <a:latin typeface="Arial Black" panose="020B0A04020102020204" pitchFamily="34" charset="0"/>
              </a:rPr>
              <a:t>Write down how much you want to wager</a:t>
            </a:r>
          </a:p>
        </p:txBody>
      </p:sp>
      <p:sp>
        <p:nvSpPr>
          <p:cNvPr id="77839" name="AutoShape 15">
            <a:extLst>
              <a:ext uri="{FF2B5EF4-FFF2-40B4-BE49-F238E27FC236}">
                <a16:creationId xmlns:a16="http://schemas.microsoft.com/office/drawing/2014/main" id="{CEE4CF10-A48E-4944-8983-C724CF964305}"/>
              </a:ext>
            </a:extLst>
          </p:cNvPr>
          <p:cNvSpPr>
            <a:spLocks noChangeArrowheads="1"/>
          </p:cNvSpPr>
          <p:nvPr/>
        </p:nvSpPr>
        <p:spPr bwMode="auto">
          <a:xfrm>
            <a:off x="7467600" y="3145235"/>
            <a:ext cx="762000" cy="685800"/>
          </a:xfrm>
          <a:prstGeom prst="star5">
            <a:avLst/>
          </a:prstGeom>
          <a:gradFill rotWithShape="0">
            <a:gsLst>
              <a:gs pos="0">
                <a:srgbClr val="FF6600">
                  <a:gamma/>
                  <a:shade val="46275"/>
                  <a:invGamma/>
                </a:srgbClr>
              </a:gs>
              <a:gs pos="50000">
                <a:srgbClr val="FF6600"/>
              </a:gs>
              <a:gs pos="100000">
                <a:srgbClr val="FF6600">
                  <a:gamma/>
                  <a:shade val="46275"/>
                  <a:invGamma/>
                </a:srgbClr>
              </a:gs>
            </a:gsLst>
            <a:lin ang="5400000" scaled="1"/>
          </a:gradFill>
          <a:ln w="9525">
            <a:solidFill>
              <a:schemeClr val="tx1"/>
            </a:solidFill>
            <a:miter lim="800000"/>
            <a:headEnd/>
            <a:tailEnd/>
          </a:ln>
          <a:effectLst/>
        </p:spPr>
        <p:txBody>
          <a:bodyPr wrap="none" anchor="ctr"/>
          <a:lstStyle/>
          <a:p>
            <a:pPr>
              <a:defRPr/>
            </a:pPr>
            <a:endParaRPr lang="en-US"/>
          </a:p>
        </p:txBody>
      </p:sp>
      <p:sp>
        <p:nvSpPr>
          <p:cNvPr id="77840" name="AutoShape 16">
            <a:extLst>
              <a:ext uri="{FF2B5EF4-FFF2-40B4-BE49-F238E27FC236}">
                <a16:creationId xmlns:a16="http://schemas.microsoft.com/office/drawing/2014/main" id="{7EEB907F-5DFF-4028-BF82-A11F27C8889E}"/>
              </a:ext>
            </a:extLst>
          </p:cNvPr>
          <p:cNvSpPr>
            <a:spLocks noChangeArrowheads="1"/>
          </p:cNvSpPr>
          <p:nvPr/>
        </p:nvSpPr>
        <p:spPr bwMode="auto">
          <a:xfrm>
            <a:off x="2152650" y="681832"/>
            <a:ext cx="762000" cy="685800"/>
          </a:xfrm>
          <a:prstGeom prst="star5">
            <a:avLst/>
          </a:prstGeom>
          <a:gradFill rotWithShape="0">
            <a:gsLst>
              <a:gs pos="0">
                <a:srgbClr val="CC99FF">
                  <a:gamma/>
                  <a:shade val="46275"/>
                  <a:invGamma/>
                </a:srgbClr>
              </a:gs>
              <a:gs pos="50000">
                <a:srgbClr val="CC99FF"/>
              </a:gs>
              <a:gs pos="100000">
                <a:srgbClr val="CC99FF">
                  <a:gamma/>
                  <a:shade val="46275"/>
                  <a:invGamma/>
                </a:srgbClr>
              </a:gs>
            </a:gsLst>
            <a:lin ang="5400000" scaled="1"/>
          </a:gradFill>
          <a:ln w="9525">
            <a:solidFill>
              <a:schemeClr val="tx1"/>
            </a:solidFill>
            <a:miter lim="800000"/>
            <a:headEnd/>
            <a:tailEnd/>
          </a:ln>
          <a:effectLst/>
        </p:spPr>
        <p:txBody>
          <a:bodyPr wrap="none" anchor="ctr"/>
          <a:lstStyle/>
          <a:p>
            <a:pPr>
              <a:defRPr/>
            </a:pPr>
            <a:endParaRPr lang="en-US"/>
          </a:p>
        </p:txBody>
      </p:sp>
      <p:sp>
        <p:nvSpPr>
          <p:cNvPr id="77841" name="AutoShape 17">
            <a:extLst>
              <a:ext uri="{FF2B5EF4-FFF2-40B4-BE49-F238E27FC236}">
                <a16:creationId xmlns:a16="http://schemas.microsoft.com/office/drawing/2014/main" id="{C61C29DF-66C4-4A9E-A053-46F329233B9A}"/>
              </a:ext>
            </a:extLst>
          </p:cNvPr>
          <p:cNvSpPr>
            <a:spLocks noChangeArrowheads="1"/>
          </p:cNvSpPr>
          <p:nvPr/>
        </p:nvSpPr>
        <p:spPr bwMode="auto">
          <a:xfrm>
            <a:off x="6248400" y="1367632"/>
            <a:ext cx="762000" cy="6858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ln>
                <a:solidFill>
                  <a:srgbClr val="FFFF00"/>
                </a:solidFill>
              </a:ln>
            </a:endParaRPr>
          </a:p>
        </p:txBody>
      </p:sp>
      <p:sp>
        <p:nvSpPr>
          <p:cNvPr id="77842" name="AutoShape 18">
            <a:extLst>
              <a:ext uri="{FF2B5EF4-FFF2-40B4-BE49-F238E27FC236}">
                <a16:creationId xmlns:a16="http://schemas.microsoft.com/office/drawing/2014/main" id="{C9ED7776-5686-47F3-84B4-C172FA802AD3}"/>
              </a:ext>
            </a:extLst>
          </p:cNvPr>
          <p:cNvSpPr>
            <a:spLocks noChangeArrowheads="1"/>
          </p:cNvSpPr>
          <p:nvPr/>
        </p:nvSpPr>
        <p:spPr bwMode="auto">
          <a:xfrm>
            <a:off x="990600" y="2066528"/>
            <a:ext cx="762000" cy="685800"/>
          </a:xfrm>
          <a:prstGeom prst="star5">
            <a:avLst/>
          </a:prstGeom>
          <a:gradFill rotWithShape="0">
            <a:gsLst>
              <a:gs pos="0">
                <a:srgbClr val="00FF00">
                  <a:gamma/>
                  <a:shade val="46275"/>
                  <a:invGamma/>
                </a:srgbClr>
              </a:gs>
              <a:gs pos="50000">
                <a:srgbClr val="00FF00"/>
              </a:gs>
              <a:gs pos="100000">
                <a:srgbClr val="00FF00">
                  <a:gamma/>
                  <a:shade val="46275"/>
                  <a:invGamma/>
                </a:srgbClr>
              </a:gs>
            </a:gsLst>
            <a:lin ang="5400000" scaled="1"/>
          </a:gradFill>
          <a:ln w="9525">
            <a:solidFill>
              <a:schemeClr val="tx1"/>
            </a:solidFill>
            <a:miter lim="800000"/>
            <a:headEnd/>
            <a:tailEnd/>
          </a:ln>
          <a:effectLst/>
        </p:spPr>
        <p:txBody>
          <a:bodyPr wrap="none" anchor="ctr"/>
          <a:lstStyle/>
          <a:p>
            <a:pPr>
              <a:defRPr/>
            </a:pPr>
            <a:endParaRPr lang="en-US"/>
          </a:p>
        </p:txBody>
      </p:sp>
      <p:sp>
        <p:nvSpPr>
          <p:cNvPr id="157705" name="Title 1">
            <a:extLst>
              <a:ext uri="{FF2B5EF4-FFF2-40B4-BE49-F238E27FC236}">
                <a16:creationId xmlns:a16="http://schemas.microsoft.com/office/drawing/2014/main" id="{36092DB3-598E-4137-AE22-14CA51911F72}"/>
              </a:ext>
            </a:extLst>
          </p:cNvPr>
          <p:cNvSpPr>
            <a:spLocks noGrp="1" noChangeArrowheads="1"/>
          </p:cNvSpPr>
          <p:nvPr>
            <p:ph type="title" idx="4294967295"/>
          </p:nvPr>
        </p:nvSpPr>
        <p:spPr>
          <a:xfrm>
            <a:off x="0" y="138113"/>
            <a:ext cx="4343400" cy="471487"/>
          </a:xfrm>
        </p:spPr>
        <p:txBody>
          <a:bodyPr>
            <a:normAutofit fontScale="90000"/>
          </a:bodyPr>
          <a:lstStyle/>
          <a:p>
            <a:r>
              <a:rPr lang="en-US" altLang="en-US" dirty="0">
                <a:solidFill>
                  <a:schemeClr val="bg1"/>
                </a:solidFill>
              </a:rPr>
              <a:t>Final Jeopardy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afterEffect">
                                  <p:stCondLst>
                                    <p:cond delay="0"/>
                                  </p:stCondLst>
                                  <p:childTnLst>
                                    <p:set>
                                      <p:cBhvr>
                                        <p:cTn id="6" dur="1" fill="hold">
                                          <p:stCondLst>
                                            <p:cond delay="0"/>
                                          </p:stCondLst>
                                        </p:cTn>
                                        <p:tgtEl>
                                          <p:spTgt spid="77827"/>
                                        </p:tgtEl>
                                        <p:attrNameLst>
                                          <p:attrName>style.visibility</p:attrName>
                                        </p:attrNameLst>
                                      </p:cBhvr>
                                      <p:to>
                                        <p:strVal val="visible"/>
                                      </p:to>
                                    </p:set>
                                    <p:anim calcmode="lin" valueType="num">
                                      <p:cBhvr>
                                        <p:cTn id="7" dur="500" fill="hold"/>
                                        <p:tgtEl>
                                          <p:spTgt spid="77827"/>
                                        </p:tgtEl>
                                        <p:attrNameLst>
                                          <p:attrName>ppt_w</p:attrName>
                                        </p:attrNameLst>
                                      </p:cBhvr>
                                      <p:tavLst>
                                        <p:tav tm="0">
                                          <p:val>
                                            <p:fltVal val="0"/>
                                          </p:val>
                                        </p:tav>
                                        <p:tav tm="100000">
                                          <p:val>
                                            <p:strVal val="#ppt_w"/>
                                          </p:val>
                                        </p:tav>
                                      </p:tavLst>
                                    </p:anim>
                                    <p:anim calcmode="lin" valueType="num">
                                      <p:cBhvr>
                                        <p:cTn id="8" dur="500" fill="hold"/>
                                        <p:tgtEl>
                                          <p:spTgt spid="77827"/>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1" presetClass="entr" presetSubtype="0" fill="hold" nodeType="afterEffect">
                                  <p:stCondLst>
                                    <p:cond delay="0"/>
                                  </p:stCondLst>
                                  <p:childTnLst>
                                    <p:set>
                                      <p:cBhvr>
                                        <p:cTn id="11" dur="1" fill="hold">
                                          <p:stCondLst>
                                            <p:cond delay="499"/>
                                          </p:stCondLst>
                                        </p:cTn>
                                        <p:tgtEl>
                                          <p:spTgt spid="77839"/>
                                        </p:tgtEl>
                                        <p:attrNameLst>
                                          <p:attrName>style.visibility</p:attrName>
                                        </p:attrNameLst>
                                      </p:cBhvr>
                                      <p:to>
                                        <p:strVal val="visible"/>
                                      </p:to>
                                    </p:se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par>
                          <p:cTn id="12" fill="hold" nodeType="afterGroup">
                            <p:stCondLst>
                              <p:cond delay="1000"/>
                            </p:stCondLst>
                            <p:childTnLst>
                              <p:par>
                                <p:cTn id="13" presetID="1" presetClass="entr" presetSubtype="0" fill="hold" nodeType="afterEffect">
                                  <p:stCondLst>
                                    <p:cond delay="0"/>
                                  </p:stCondLst>
                                  <p:childTnLst>
                                    <p:set>
                                      <p:cBhvr>
                                        <p:cTn id="14" dur="1" fill="hold">
                                          <p:stCondLst>
                                            <p:cond delay="499"/>
                                          </p:stCondLst>
                                        </p:cTn>
                                        <p:tgtEl>
                                          <p:spTgt spid="77840"/>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CHIMES.WAV"/>
                                        </p:tgtEl>
                                      </p:cMediaNode>
                                    </p:audio>
                                  </p:subTnLst>
                                </p:cTn>
                              </p:par>
                            </p:childTnLst>
                          </p:cTn>
                        </p:par>
                        <p:par>
                          <p:cTn id="15" fill="hold" nodeType="afterGroup">
                            <p:stCondLst>
                              <p:cond delay="1500"/>
                            </p:stCondLst>
                            <p:childTnLst>
                              <p:par>
                                <p:cTn id="16" presetID="1" presetClass="entr" presetSubtype="0" fill="hold" nodeType="afterEffect">
                                  <p:stCondLst>
                                    <p:cond delay="0"/>
                                  </p:stCondLst>
                                  <p:childTnLst>
                                    <p:set>
                                      <p:cBhvr>
                                        <p:cTn id="17" dur="1" fill="hold">
                                          <p:stCondLst>
                                            <p:cond delay="499"/>
                                          </p:stCondLst>
                                        </p:cTn>
                                        <p:tgtEl>
                                          <p:spTgt spid="77842"/>
                                        </p:tgtEl>
                                        <p:attrNameLst>
                                          <p:attrName>style.visibility</p:attrName>
                                        </p:attrNameLst>
                                      </p:cBhvr>
                                      <p:to>
                                        <p:strVal val="visible"/>
                                      </p:to>
                                    </p:set>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par>
                          <p:cTn id="18" fill="hold" nodeType="afterGroup">
                            <p:stCondLst>
                              <p:cond delay="2000"/>
                            </p:stCondLst>
                            <p:childTnLst>
                              <p:par>
                                <p:cTn id="19" presetID="1" presetClass="entr" presetSubtype="0" fill="hold" nodeType="afterEffect">
                                  <p:stCondLst>
                                    <p:cond delay="0"/>
                                  </p:stCondLst>
                                  <p:childTnLst>
                                    <p:set>
                                      <p:cBhvr>
                                        <p:cTn id="20" dur="1" fill="hold">
                                          <p:stCondLst>
                                            <p:cond delay="499"/>
                                          </p:stCondLst>
                                        </p:cTn>
                                        <p:tgtEl>
                                          <p:spTgt spid="77841"/>
                                        </p:tgtEl>
                                        <p:attrNameLst>
                                          <p:attrName>style.visibility</p:attrName>
                                        </p:attrNameLst>
                                      </p:cBhvr>
                                      <p:to>
                                        <p:strVal val="visible"/>
                                      </p:to>
                                    </p:set>
                                  </p:childTnLst>
                                  <p:subTnLst>
                                    <p:audio>
                                      <p:cMediaNode>
                                        <p:cTn display="0" masterRel="sameClick">
                                          <p:stCondLst>
                                            <p:cond evt="begin" delay="0">
                                              <p:tn val="19"/>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10">
            <a:hlinkClick r:id="" action="ppaction://hlinkshowjump?jump=nextslide">
              <a:snd r:embed="rId3" name="cashreg.wav"/>
            </a:hlinkClick>
            <a:extLst>
              <a:ext uri="{FF2B5EF4-FFF2-40B4-BE49-F238E27FC236}">
                <a16:creationId xmlns:a16="http://schemas.microsoft.com/office/drawing/2014/main" id="{18AEA066-53D1-4F5E-8D33-940A1700840C}"/>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5400" dirty="0">
                <a:solidFill>
                  <a:srgbClr val="00385F"/>
                </a:solidFill>
                <a:latin typeface="Arial Narrow" panose="020B0606020202030204" pitchFamily="34" charset="0"/>
              </a:rPr>
              <a:t>Last year, over 50,000 volunteers contributed to their community; their efforts helped serve how many local people?</a:t>
            </a:r>
          </a:p>
        </p:txBody>
      </p:sp>
      <p:pic>
        <p:nvPicPr>
          <p:cNvPr id="3" name="Picture 17" descr="image006">
            <a:extLst>
              <a:ext uri="{FF2B5EF4-FFF2-40B4-BE49-F238E27FC236}">
                <a16:creationId xmlns:a16="http://schemas.microsoft.com/office/drawing/2014/main" id="{BCFD1C88-60C8-4BDF-BC7F-A9A715BE87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a:hlinkClick r:id="" action="ppaction://hlinkshowjump?jump=firstslide">
              <a:snd r:embed="rId3" name="cashreg.wav"/>
            </a:hlinkClick>
            <a:extLst>
              <a:ext uri="{FF2B5EF4-FFF2-40B4-BE49-F238E27FC236}">
                <a16:creationId xmlns:a16="http://schemas.microsoft.com/office/drawing/2014/main" id="{B6CBFC0F-CE83-4947-BAEC-B6D63FC95420}"/>
              </a:ext>
            </a:extLst>
          </p:cNvPr>
          <p:cNvSpPr>
            <a:spLocks noChangeArrowheads="1"/>
          </p:cNvSpPr>
          <p:nvPr/>
        </p:nvSpPr>
        <p:spPr bwMode="auto">
          <a:xfrm>
            <a:off x="381000" y="533400"/>
            <a:ext cx="8286750" cy="585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dirty="0">
                <a:solidFill>
                  <a:srgbClr val="5B89C1"/>
                </a:solidFill>
                <a:latin typeface="Arial Narrow" panose="020B0606020202030204" pitchFamily="34" charset="0"/>
              </a:rPr>
              <a:t>What is 274,000 people?</a:t>
            </a:r>
          </a:p>
        </p:txBody>
      </p:sp>
      <p:pic>
        <p:nvPicPr>
          <p:cNvPr id="3" name="Picture 17" descr="image006">
            <a:extLst>
              <a:ext uri="{FF2B5EF4-FFF2-40B4-BE49-F238E27FC236}">
                <a16:creationId xmlns:a16="http://schemas.microsoft.com/office/drawing/2014/main" id="{68B52DDF-3D01-444D-A4AB-F59337E8D7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43715" name="CHIM1429.WAV">
            <a:hlinkClick r:id="" action="ppaction://media"/>
            <a:extLst>
              <a:ext uri="{FF2B5EF4-FFF2-40B4-BE49-F238E27FC236}">
                <a16:creationId xmlns:a16="http://schemas.microsoft.com/office/drawing/2014/main" id="{30FE14E0-6B97-4C20-A23B-DB434495AD11}"/>
              </a:ext>
            </a:extLst>
          </p:cNvPr>
          <p:cNvPicPr>
            <a:picLocks noChangeAspect="1" noChangeArrowheads="1"/>
          </p:cNvPicPr>
          <p:nvPr>
            <a:audioFile r:link="rId2"/>
            <p:extLst>
              <p:ext uri="{DAA4B4D4-6D71-4841-9C94-3DE7FCFB9230}">
                <p14:media xmlns:p14="http://schemas.microsoft.com/office/powerpoint/2010/main" r:embed="rId1"/>
              </p:ext>
            </p:extLst>
          </p:nvPr>
        </p:nvPicPr>
        <p:blipFill>
          <a:blip r:embed="rId5">
            <a:extLst>
              <a:ext uri="{28A0092B-C50C-407E-A947-70E740481C1C}">
                <a14:useLocalDpi xmlns:a14="http://schemas.microsoft.com/office/drawing/2010/main" val="0"/>
              </a:ext>
            </a:extLst>
          </a:blip>
          <a:srcRect/>
          <a:stretch>
            <a:fillRect/>
          </a:stretch>
        </p:blipFill>
        <p:spPr bwMode="auto">
          <a:xfrm>
            <a:off x="381000" y="6324600"/>
            <a:ext cx="762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3718" name="AutoShape 6">
            <a:extLst>
              <a:ext uri="{FF2B5EF4-FFF2-40B4-BE49-F238E27FC236}">
                <a16:creationId xmlns:a16="http://schemas.microsoft.com/office/drawing/2014/main" id="{59B17395-7719-42AA-B7DA-52D3952C0BD8}"/>
              </a:ext>
            </a:extLst>
          </p:cNvPr>
          <p:cNvSpPr>
            <a:spLocks noChangeArrowheads="1"/>
          </p:cNvSpPr>
          <p:nvPr/>
        </p:nvSpPr>
        <p:spPr bwMode="auto">
          <a:xfrm>
            <a:off x="2743200" y="1447800"/>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25" name="AutoShape 13">
            <a:extLst>
              <a:ext uri="{FF2B5EF4-FFF2-40B4-BE49-F238E27FC236}">
                <a16:creationId xmlns:a16="http://schemas.microsoft.com/office/drawing/2014/main" id="{88153E2A-67A6-4E7E-86BD-94F73BA989D7}"/>
              </a:ext>
            </a:extLst>
          </p:cNvPr>
          <p:cNvSpPr>
            <a:spLocks noChangeArrowheads="1"/>
          </p:cNvSpPr>
          <p:nvPr/>
        </p:nvSpPr>
        <p:spPr bwMode="auto">
          <a:xfrm>
            <a:off x="7696200" y="5791200"/>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163845" name="Rectangle 16">
            <a:extLst>
              <a:ext uri="{FF2B5EF4-FFF2-40B4-BE49-F238E27FC236}">
                <a16:creationId xmlns:a16="http://schemas.microsoft.com/office/drawing/2014/main" id="{80CCC979-B9DA-471F-B86C-95E437D74D87}"/>
              </a:ext>
            </a:extLst>
          </p:cNvPr>
          <p:cNvSpPr>
            <a:spLocks noGrp="1" noChangeArrowheads="1"/>
          </p:cNvSpPr>
          <p:nvPr>
            <p:ph type="title" idx="4294967295"/>
          </p:nvPr>
        </p:nvSpPr>
        <p:spPr>
          <a:xfrm>
            <a:off x="0" y="190500"/>
            <a:ext cx="1600200" cy="685800"/>
          </a:xfrm>
        </p:spPr>
        <p:txBody>
          <a:bodyPr/>
          <a:lstStyle/>
          <a:p>
            <a:r>
              <a:rPr lang="en-US" altLang="en-US" sz="800" dirty="0">
                <a:solidFill>
                  <a:schemeClr val="bg1"/>
                </a:solidFill>
              </a:rPr>
              <a:t>Daily Double Round 1</a:t>
            </a:r>
          </a:p>
        </p:txBody>
      </p:sp>
      <p:sp>
        <p:nvSpPr>
          <p:cNvPr id="163846" name="Rectangle 20">
            <a:hlinkClick r:id="rId6" action="ppaction://hlinksldjump">
              <a:snd r:embed="rId7" name="cashreg.wav"/>
            </a:hlinkClick>
            <a:extLst>
              <a:ext uri="{FF2B5EF4-FFF2-40B4-BE49-F238E27FC236}">
                <a16:creationId xmlns:a16="http://schemas.microsoft.com/office/drawing/2014/main" id="{B0EBEA87-B20A-47AF-A005-28D265AD78CA}"/>
              </a:ext>
            </a:extLst>
          </p:cNvPr>
          <p:cNvSpPr>
            <a:spLocks noChangeArrowheads="1"/>
          </p:cNvSpPr>
          <p:nvPr/>
        </p:nvSpPr>
        <p:spPr bwMode="auto">
          <a:xfrm>
            <a:off x="381000" y="457200"/>
            <a:ext cx="8286750" cy="586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4400" dirty="0">
              <a:solidFill>
                <a:schemeClr val="bg1"/>
              </a:solidFill>
            </a:endParaRPr>
          </a:p>
          <a:p>
            <a:pPr>
              <a:spcBef>
                <a:spcPct val="0"/>
              </a:spcBef>
              <a:buFontTx/>
              <a:buNone/>
            </a:pPr>
            <a:endParaRPr lang="en-US" altLang="en-US" sz="4400" dirty="0">
              <a:solidFill>
                <a:schemeClr val="bg1"/>
              </a:solidFill>
            </a:endParaRPr>
          </a:p>
          <a:p>
            <a:pPr algn="ctr">
              <a:spcBef>
                <a:spcPct val="0"/>
              </a:spcBef>
              <a:buFontTx/>
              <a:buNone/>
            </a:pPr>
            <a:r>
              <a:rPr lang="en-US" altLang="en-US" sz="8800" dirty="0">
                <a:solidFill>
                  <a:srgbClr val="00385F"/>
                </a:solidFill>
                <a:latin typeface="Showcard Gothic" panose="04020904020102020604" pitchFamily="82" charset="0"/>
                <a:hlinkClick r:id="rId8" action="ppaction://hlinksldjump">
                  <a:extLst>
                    <a:ext uri="{A12FA001-AC4F-418D-AE19-62706E023703}">
                      <ahyp:hlinkClr xmlns:ahyp="http://schemas.microsoft.com/office/drawing/2018/hyperlinkcolor" val="tx"/>
                    </a:ext>
                  </a:extLst>
                </a:hlinkClick>
              </a:rPr>
              <a:t>Double</a:t>
            </a:r>
            <a:endParaRPr lang="en-US" altLang="en-US" sz="8800" dirty="0">
              <a:solidFill>
                <a:srgbClr val="00385F"/>
              </a:solidFill>
              <a:latin typeface="Showcard Gothic" panose="04020904020102020604" pitchFamily="82" charset="0"/>
            </a:endParaRPr>
          </a:p>
          <a:p>
            <a:pPr algn="ctr">
              <a:spcBef>
                <a:spcPct val="0"/>
              </a:spcBef>
              <a:buFontTx/>
              <a:buNone/>
            </a:pPr>
            <a:r>
              <a:rPr lang="en-US" altLang="en-US" sz="8800" dirty="0">
                <a:solidFill>
                  <a:srgbClr val="00385F"/>
                </a:solidFill>
                <a:latin typeface="Showcard Gothic" panose="04020904020102020604" pitchFamily="82" charset="0"/>
                <a:hlinkClick r:id="rId9" action="ppaction://hlinksldjump">
                  <a:extLst>
                    <a:ext uri="{A12FA001-AC4F-418D-AE19-62706E023703}">
                      <ahyp:hlinkClr xmlns:ahyp="http://schemas.microsoft.com/office/drawing/2018/hyperlinkcolor" val="tx"/>
                    </a:ext>
                  </a:extLst>
                </a:hlinkClick>
              </a:rPr>
              <a:t>Question</a:t>
            </a:r>
            <a:endParaRPr lang="en-US" altLang="en-US" sz="8800" dirty="0">
              <a:solidFill>
                <a:srgbClr val="00385F"/>
              </a:solidFill>
              <a:latin typeface="Showcard Gothic" panose="04020904020102020604" pitchFamily="82" charset="0"/>
            </a:endParaRPr>
          </a:p>
        </p:txBody>
      </p:sp>
      <p:sp>
        <p:nvSpPr>
          <p:cNvPr id="163847" name="Rectangle 21">
            <a:extLst>
              <a:ext uri="{FF2B5EF4-FFF2-40B4-BE49-F238E27FC236}">
                <a16:creationId xmlns:a16="http://schemas.microsoft.com/office/drawing/2014/main" id="{F3C26695-E840-45C5-85FE-BD191A0456EC}"/>
              </a:ext>
            </a:extLst>
          </p:cNvPr>
          <p:cNvSpPr>
            <a:spLocks noChangeArrowheads="1"/>
          </p:cNvSpPr>
          <p:nvPr/>
        </p:nvSpPr>
        <p:spPr bwMode="auto">
          <a:xfrm>
            <a:off x="2247900" y="4910137"/>
            <a:ext cx="4648200" cy="862013"/>
          </a:xfrm>
          <a:prstGeom prst="rect">
            <a:avLst/>
          </a:prstGeom>
          <a:solidFill>
            <a:srgbClr val="5B89C1"/>
          </a:solidFill>
          <a:ln>
            <a:noFill/>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500" dirty="0">
                <a:solidFill>
                  <a:srgbClr val="FFFF66"/>
                </a:solidFill>
                <a:latin typeface="Andy"/>
              </a:rPr>
              <a:t>How much do you want to wager?</a:t>
            </a:r>
          </a:p>
        </p:txBody>
      </p:sp>
      <p:sp>
        <p:nvSpPr>
          <p:cNvPr id="243734" name="AutoShape 22">
            <a:extLst>
              <a:ext uri="{FF2B5EF4-FFF2-40B4-BE49-F238E27FC236}">
                <a16:creationId xmlns:a16="http://schemas.microsoft.com/office/drawing/2014/main" id="{A8D98BC0-7ABD-442B-9F34-59EE0349CAF8}"/>
              </a:ext>
            </a:extLst>
          </p:cNvPr>
          <p:cNvSpPr>
            <a:spLocks noChangeArrowheads="1"/>
          </p:cNvSpPr>
          <p:nvPr/>
        </p:nvSpPr>
        <p:spPr bwMode="auto">
          <a:xfrm rot="532176">
            <a:off x="8267700" y="2247900"/>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35" name="AutoShape 23">
            <a:extLst>
              <a:ext uri="{FF2B5EF4-FFF2-40B4-BE49-F238E27FC236}">
                <a16:creationId xmlns:a16="http://schemas.microsoft.com/office/drawing/2014/main" id="{C81A173A-3702-41A3-BBED-AAB7ADE39830}"/>
              </a:ext>
            </a:extLst>
          </p:cNvPr>
          <p:cNvSpPr>
            <a:spLocks noChangeArrowheads="1"/>
          </p:cNvSpPr>
          <p:nvPr/>
        </p:nvSpPr>
        <p:spPr bwMode="auto">
          <a:xfrm>
            <a:off x="7315200" y="1219200"/>
            <a:ext cx="914400" cy="914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36" name="AutoShape 24" descr="Dark vertical">
            <a:hlinkClick r:id="rId10" action="ppaction://hlinksldjump"/>
            <a:extLst>
              <a:ext uri="{FF2B5EF4-FFF2-40B4-BE49-F238E27FC236}">
                <a16:creationId xmlns:a16="http://schemas.microsoft.com/office/drawing/2014/main" id="{BD269988-B3F5-4A3B-A5F0-EF85827DC4C6}"/>
              </a:ext>
            </a:extLst>
          </p:cNvPr>
          <p:cNvSpPr>
            <a:spLocks noChangeArrowheads="1"/>
          </p:cNvSpPr>
          <p:nvPr/>
        </p:nvSpPr>
        <p:spPr bwMode="auto">
          <a:xfrm rot="1020772">
            <a:off x="7712866" y="3886199"/>
            <a:ext cx="1295400" cy="1219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37" name="AutoShape 25">
            <a:extLst>
              <a:ext uri="{FF2B5EF4-FFF2-40B4-BE49-F238E27FC236}">
                <a16:creationId xmlns:a16="http://schemas.microsoft.com/office/drawing/2014/main" id="{32A5E2E3-3E2A-426D-BB96-1B8CCB8D81B8}"/>
              </a:ext>
            </a:extLst>
          </p:cNvPr>
          <p:cNvSpPr>
            <a:spLocks noChangeArrowheads="1"/>
          </p:cNvSpPr>
          <p:nvPr/>
        </p:nvSpPr>
        <p:spPr bwMode="auto">
          <a:xfrm rot="20507128">
            <a:off x="6848475" y="2601912"/>
            <a:ext cx="533400" cy="533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38" name="AutoShape 26">
            <a:extLst>
              <a:ext uri="{FF2B5EF4-FFF2-40B4-BE49-F238E27FC236}">
                <a16:creationId xmlns:a16="http://schemas.microsoft.com/office/drawing/2014/main" id="{975460DC-7042-4288-839C-BD45F2795656}"/>
              </a:ext>
            </a:extLst>
          </p:cNvPr>
          <p:cNvSpPr>
            <a:spLocks noChangeArrowheads="1"/>
          </p:cNvSpPr>
          <p:nvPr/>
        </p:nvSpPr>
        <p:spPr bwMode="auto">
          <a:xfrm rot="610531">
            <a:off x="838200" y="1181100"/>
            <a:ext cx="533400" cy="533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39" name="AutoShape 27">
            <a:extLst>
              <a:ext uri="{FF2B5EF4-FFF2-40B4-BE49-F238E27FC236}">
                <a16:creationId xmlns:a16="http://schemas.microsoft.com/office/drawing/2014/main" id="{69B4FAF9-DF2B-48E6-9E67-E60E033C3FBC}"/>
              </a:ext>
            </a:extLst>
          </p:cNvPr>
          <p:cNvSpPr>
            <a:spLocks noChangeArrowheads="1"/>
          </p:cNvSpPr>
          <p:nvPr/>
        </p:nvSpPr>
        <p:spPr bwMode="auto">
          <a:xfrm>
            <a:off x="381000" y="2868612"/>
            <a:ext cx="990600" cy="10668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40" name="AutoShape 28">
            <a:extLst>
              <a:ext uri="{FF2B5EF4-FFF2-40B4-BE49-F238E27FC236}">
                <a16:creationId xmlns:a16="http://schemas.microsoft.com/office/drawing/2014/main" id="{BD5719F7-B604-4E6C-88BC-32CB66995D8B}"/>
              </a:ext>
            </a:extLst>
          </p:cNvPr>
          <p:cNvSpPr>
            <a:spLocks noChangeArrowheads="1"/>
          </p:cNvSpPr>
          <p:nvPr/>
        </p:nvSpPr>
        <p:spPr bwMode="auto">
          <a:xfrm rot="20602856">
            <a:off x="1638300" y="495300"/>
            <a:ext cx="533400" cy="533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41" name="AutoShape 29">
            <a:extLst>
              <a:ext uri="{FF2B5EF4-FFF2-40B4-BE49-F238E27FC236}">
                <a16:creationId xmlns:a16="http://schemas.microsoft.com/office/drawing/2014/main" id="{C376ECB4-BD34-49CE-BD85-5260649948C4}"/>
              </a:ext>
            </a:extLst>
          </p:cNvPr>
          <p:cNvSpPr>
            <a:spLocks noChangeArrowheads="1"/>
          </p:cNvSpPr>
          <p:nvPr/>
        </p:nvSpPr>
        <p:spPr bwMode="auto">
          <a:xfrm rot="20724074">
            <a:off x="6734175" y="342900"/>
            <a:ext cx="3810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42" name="AutoShape 30">
            <a:extLst>
              <a:ext uri="{FF2B5EF4-FFF2-40B4-BE49-F238E27FC236}">
                <a16:creationId xmlns:a16="http://schemas.microsoft.com/office/drawing/2014/main" id="{71DB0168-096A-47AF-B2E4-BF5C93CBD48C}"/>
              </a:ext>
            </a:extLst>
          </p:cNvPr>
          <p:cNvSpPr>
            <a:spLocks noChangeArrowheads="1"/>
          </p:cNvSpPr>
          <p:nvPr/>
        </p:nvSpPr>
        <p:spPr bwMode="auto">
          <a:xfrm rot="20844508">
            <a:off x="304800" y="4329906"/>
            <a:ext cx="3810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43" name="AutoShape 31">
            <a:extLst>
              <a:ext uri="{FF2B5EF4-FFF2-40B4-BE49-F238E27FC236}">
                <a16:creationId xmlns:a16="http://schemas.microsoft.com/office/drawing/2014/main" id="{3A291F21-DC27-461A-B436-B106033719BD}"/>
              </a:ext>
            </a:extLst>
          </p:cNvPr>
          <p:cNvSpPr>
            <a:spLocks noChangeArrowheads="1"/>
          </p:cNvSpPr>
          <p:nvPr/>
        </p:nvSpPr>
        <p:spPr bwMode="auto">
          <a:xfrm rot="834330">
            <a:off x="7057486" y="4854755"/>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43744" name="AutoShape 32">
            <a:extLst>
              <a:ext uri="{FF2B5EF4-FFF2-40B4-BE49-F238E27FC236}">
                <a16:creationId xmlns:a16="http://schemas.microsoft.com/office/drawing/2014/main" id="{361244D6-FA21-48DA-9C4C-BAE60C8741E2}"/>
              </a:ext>
            </a:extLst>
          </p:cNvPr>
          <p:cNvSpPr>
            <a:spLocks noChangeArrowheads="1"/>
          </p:cNvSpPr>
          <p:nvPr/>
        </p:nvSpPr>
        <p:spPr bwMode="auto">
          <a:xfrm>
            <a:off x="1295400" y="5105400"/>
            <a:ext cx="3810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19" name="AutoShape 30">
            <a:extLst>
              <a:ext uri="{FF2B5EF4-FFF2-40B4-BE49-F238E27FC236}">
                <a16:creationId xmlns:a16="http://schemas.microsoft.com/office/drawing/2014/main" id="{64F7805C-949A-44C7-8BBF-5EDFDEB6338E}"/>
              </a:ext>
            </a:extLst>
          </p:cNvPr>
          <p:cNvSpPr>
            <a:spLocks noChangeArrowheads="1"/>
          </p:cNvSpPr>
          <p:nvPr/>
        </p:nvSpPr>
        <p:spPr bwMode="auto">
          <a:xfrm rot="20844508">
            <a:off x="358506" y="5720108"/>
            <a:ext cx="800206" cy="704513"/>
          </a:xfrm>
          <a:prstGeom prst="star5">
            <a:avLst/>
          </a:prstGeom>
          <a:solidFill>
            <a:srgbClr val="FFFF00"/>
          </a:solidFill>
          <a:ln w="9525">
            <a:solidFill>
              <a:schemeClr val="tx1"/>
            </a:solidFill>
            <a:miter lim="800000"/>
            <a:headEnd/>
            <a:tailEnd/>
          </a:ln>
          <a:effectLst/>
        </p:spPr>
        <p:txBody>
          <a:bodyPr wrap="none" anchor="ctr"/>
          <a:lstStyle/>
          <a:p>
            <a:pPr>
              <a:defRPr/>
            </a:pPr>
            <a:endParaRPr lang="en-US" dirty="0"/>
          </a:p>
        </p:txBody>
      </p:sp>
      <p:sp>
        <p:nvSpPr>
          <p:cNvPr id="21" name="AutoShape 29">
            <a:extLst>
              <a:ext uri="{FF2B5EF4-FFF2-40B4-BE49-F238E27FC236}">
                <a16:creationId xmlns:a16="http://schemas.microsoft.com/office/drawing/2014/main" id="{CB465267-ACC8-440C-AC4C-32384D5D76E8}"/>
              </a:ext>
            </a:extLst>
          </p:cNvPr>
          <p:cNvSpPr>
            <a:spLocks noChangeArrowheads="1"/>
          </p:cNvSpPr>
          <p:nvPr/>
        </p:nvSpPr>
        <p:spPr bwMode="auto">
          <a:xfrm rot="20724074">
            <a:off x="2339385" y="5939835"/>
            <a:ext cx="381000" cy="3810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2" name="AutoShape 31">
            <a:extLst>
              <a:ext uri="{FF2B5EF4-FFF2-40B4-BE49-F238E27FC236}">
                <a16:creationId xmlns:a16="http://schemas.microsoft.com/office/drawing/2014/main" id="{E141E884-DC82-4BAF-847F-2E990C8B5AFC}"/>
              </a:ext>
            </a:extLst>
          </p:cNvPr>
          <p:cNvSpPr>
            <a:spLocks noChangeArrowheads="1"/>
          </p:cNvSpPr>
          <p:nvPr/>
        </p:nvSpPr>
        <p:spPr bwMode="auto">
          <a:xfrm rot="834330">
            <a:off x="6252492" y="1122892"/>
            <a:ext cx="457200" cy="4572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
        <p:nvSpPr>
          <p:cNvPr id="23" name="AutoShape 23">
            <a:extLst>
              <a:ext uri="{FF2B5EF4-FFF2-40B4-BE49-F238E27FC236}">
                <a16:creationId xmlns:a16="http://schemas.microsoft.com/office/drawing/2014/main" id="{2DC817CC-B683-4B37-82E5-81760C36F5B9}"/>
              </a:ext>
            </a:extLst>
          </p:cNvPr>
          <p:cNvSpPr>
            <a:spLocks noChangeArrowheads="1"/>
          </p:cNvSpPr>
          <p:nvPr/>
        </p:nvSpPr>
        <p:spPr bwMode="auto">
          <a:xfrm rot="20861519">
            <a:off x="3657600" y="762000"/>
            <a:ext cx="914400" cy="914400"/>
          </a:xfrm>
          <a:prstGeom prst="star5">
            <a:avLst/>
          </a:prstGeom>
          <a:solidFill>
            <a:srgbClr val="FFFF00"/>
          </a:solidFill>
          <a:ln w="9525">
            <a:solidFill>
              <a:schemeClr val="tx1"/>
            </a:solidFill>
            <a:miter lim="800000"/>
            <a:headEnd/>
            <a:tailEnd/>
          </a:ln>
          <a:effectLst/>
        </p:spPr>
        <p:txBody>
          <a:bodyPr wrap="none" anchor="ctr"/>
          <a:lstStyle/>
          <a:p>
            <a:pP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689" fill="hold"/>
                                        <p:tgtEl>
                                          <p:spTgt spid="243715"/>
                                        </p:tgtEl>
                                      </p:cBhvr>
                                    </p:cmd>
                                  </p:childTnLst>
                                </p:cTn>
                              </p:par>
                            </p:childTnLst>
                          </p:cTn>
                        </p:par>
                        <p:par>
                          <p:cTn id="7" fill="hold" nodeType="afterGroup">
                            <p:stCondLst>
                              <p:cond delay="1689"/>
                            </p:stCondLst>
                            <p:childTnLst>
                              <p:par>
                                <p:cTn id="8" presetID="2" presetClass="entr" presetSubtype="2" fill="hold" nodeType="afterEffect">
                                  <p:stCondLst>
                                    <p:cond delay="0"/>
                                  </p:stCondLst>
                                  <p:childTnLst>
                                    <p:set>
                                      <p:cBhvr>
                                        <p:cTn id="9" dur="1" fill="hold">
                                          <p:stCondLst>
                                            <p:cond delay="0"/>
                                          </p:stCondLst>
                                        </p:cTn>
                                        <p:tgtEl>
                                          <p:spTgt spid="243736"/>
                                        </p:tgtEl>
                                        <p:attrNameLst>
                                          <p:attrName>style.visibility</p:attrName>
                                        </p:attrNameLst>
                                      </p:cBhvr>
                                      <p:to>
                                        <p:strVal val="visible"/>
                                      </p:to>
                                    </p:set>
                                    <p:anim calcmode="lin" valueType="num">
                                      <p:cBhvr additive="base">
                                        <p:cTn id="10" dur="500" fill="hold"/>
                                        <p:tgtEl>
                                          <p:spTgt spid="243736"/>
                                        </p:tgtEl>
                                        <p:attrNameLst>
                                          <p:attrName>ppt_x</p:attrName>
                                        </p:attrNameLst>
                                      </p:cBhvr>
                                      <p:tavLst>
                                        <p:tav tm="0">
                                          <p:val>
                                            <p:strVal val="1+#ppt_w/2"/>
                                          </p:val>
                                        </p:tav>
                                        <p:tav tm="100000">
                                          <p:val>
                                            <p:strVal val="#ppt_x"/>
                                          </p:val>
                                        </p:tav>
                                      </p:tavLst>
                                    </p:anim>
                                    <p:anim calcmode="lin" valueType="num">
                                      <p:cBhvr additive="base">
                                        <p:cTn id="11" dur="500" fill="hold"/>
                                        <p:tgtEl>
                                          <p:spTgt spid="243736"/>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2189"/>
                            </p:stCondLst>
                            <p:childTnLst>
                              <p:par>
                                <p:cTn id="13" presetID="2" presetClass="entr" presetSubtype="1" fill="hold" nodeType="afterEffect">
                                  <p:stCondLst>
                                    <p:cond delay="0"/>
                                  </p:stCondLst>
                                  <p:childTnLst>
                                    <p:set>
                                      <p:cBhvr>
                                        <p:cTn id="14" dur="1" fill="hold">
                                          <p:stCondLst>
                                            <p:cond delay="0"/>
                                          </p:stCondLst>
                                        </p:cTn>
                                        <p:tgtEl>
                                          <p:spTgt spid="243737"/>
                                        </p:tgtEl>
                                        <p:attrNameLst>
                                          <p:attrName>style.visibility</p:attrName>
                                        </p:attrNameLst>
                                      </p:cBhvr>
                                      <p:to>
                                        <p:strVal val="visible"/>
                                      </p:to>
                                    </p:set>
                                    <p:anim calcmode="lin" valueType="num">
                                      <p:cBhvr additive="base">
                                        <p:cTn id="15" dur="500" fill="hold"/>
                                        <p:tgtEl>
                                          <p:spTgt spid="243737"/>
                                        </p:tgtEl>
                                        <p:attrNameLst>
                                          <p:attrName>ppt_x</p:attrName>
                                        </p:attrNameLst>
                                      </p:cBhvr>
                                      <p:tavLst>
                                        <p:tav tm="0">
                                          <p:val>
                                            <p:strVal val="#ppt_x"/>
                                          </p:val>
                                        </p:tav>
                                        <p:tav tm="100000">
                                          <p:val>
                                            <p:strVal val="#ppt_x"/>
                                          </p:val>
                                        </p:tav>
                                      </p:tavLst>
                                    </p:anim>
                                    <p:anim calcmode="lin" valueType="num">
                                      <p:cBhvr additive="base">
                                        <p:cTn id="16" dur="500" fill="hold"/>
                                        <p:tgtEl>
                                          <p:spTgt spid="24373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nodeType="clickEffect">
                                  <p:stCondLst>
                                    <p:cond delay="0"/>
                                  </p:stCondLst>
                                  <p:childTnLst>
                                    <p:set>
                                      <p:cBhvr>
                                        <p:cTn id="20" dur="1" fill="hold">
                                          <p:stCondLst>
                                            <p:cond delay="0"/>
                                          </p:stCondLst>
                                        </p:cTn>
                                        <p:tgtEl>
                                          <p:spTgt spid="243718"/>
                                        </p:tgtEl>
                                        <p:attrNameLst>
                                          <p:attrName>style.visibility</p:attrName>
                                        </p:attrNameLst>
                                      </p:cBhvr>
                                      <p:to>
                                        <p:strVal val="visible"/>
                                      </p:to>
                                    </p:set>
                                    <p:anim calcmode="lin" valueType="num">
                                      <p:cBhvr additive="base">
                                        <p:cTn id="21" dur="500" fill="hold"/>
                                        <p:tgtEl>
                                          <p:spTgt spid="243718"/>
                                        </p:tgtEl>
                                        <p:attrNameLst>
                                          <p:attrName>ppt_x</p:attrName>
                                        </p:attrNameLst>
                                      </p:cBhvr>
                                      <p:tavLst>
                                        <p:tav tm="0">
                                          <p:val>
                                            <p:strVal val="0-#ppt_w/2"/>
                                          </p:val>
                                        </p:tav>
                                        <p:tav tm="100000">
                                          <p:val>
                                            <p:strVal val="#ppt_x"/>
                                          </p:val>
                                        </p:tav>
                                      </p:tavLst>
                                    </p:anim>
                                    <p:anim calcmode="lin" valueType="num">
                                      <p:cBhvr additive="base">
                                        <p:cTn id="22" dur="500" fill="hold"/>
                                        <p:tgtEl>
                                          <p:spTgt spid="243718"/>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nodeType="clickEffect">
                                  <p:stCondLst>
                                    <p:cond delay="0"/>
                                  </p:stCondLst>
                                  <p:childTnLst>
                                    <p:set>
                                      <p:cBhvr>
                                        <p:cTn id="26" dur="1" fill="hold">
                                          <p:stCondLst>
                                            <p:cond delay="0"/>
                                          </p:stCondLst>
                                        </p:cTn>
                                        <p:tgtEl>
                                          <p:spTgt spid="243734"/>
                                        </p:tgtEl>
                                        <p:attrNameLst>
                                          <p:attrName>style.visibility</p:attrName>
                                        </p:attrNameLst>
                                      </p:cBhvr>
                                      <p:to>
                                        <p:strVal val="visible"/>
                                      </p:to>
                                    </p:set>
                                    <p:anim calcmode="lin" valueType="num">
                                      <p:cBhvr additive="base">
                                        <p:cTn id="27" dur="500" fill="hold"/>
                                        <p:tgtEl>
                                          <p:spTgt spid="243734"/>
                                        </p:tgtEl>
                                        <p:attrNameLst>
                                          <p:attrName>ppt_x</p:attrName>
                                        </p:attrNameLst>
                                      </p:cBhvr>
                                      <p:tavLst>
                                        <p:tav tm="0">
                                          <p:val>
                                            <p:strVal val="0-#ppt_w/2"/>
                                          </p:val>
                                        </p:tav>
                                        <p:tav tm="100000">
                                          <p:val>
                                            <p:strVal val="#ppt_x"/>
                                          </p:val>
                                        </p:tav>
                                      </p:tavLst>
                                    </p:anim>
                                    <p:anim calcmode="lin" valueType="num">
                                      <p:cBhvr additive="base">
                                        <p:cTn id="28" dur="500" fill="hold"/>
                                        <p:tgtEl>
                                          <p:spTgt spid="2437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9" fill="hold" display="0">
                  <p:stCondLst>
                    <p:cond delay="indefinite"/>
                  </p:stCondLst>
                  <p:endCondLst>
                    <p:cond evt="onNext" delay="0">
                      <p:tgtEl>
                        <p:sldTgt/>
                      </p:tgtEl>
                    </p:cond>
                    <p:cond evt="onPrev" delay="0">
                      <p:tgtEl>
                        <p:sldTgt/>
                      </p:tgtEl>
                    </p:cond>
                    <p:cond evt="onStopAudio" delay="0">
                      <p:tgtEl>
                        <p:sldTgt/>
                      </p:tgtEl>
                    </p:cond>
                  </p:endCondLst>
                </p:cTn>
                <p:tgtEl>
                  <p:spTgt spid="24371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290" name="AutoShape 74">
            <a:hlinkClick r:id="rId4" action="ppaction://hlinksldjump"/>
            <a:extLst>
              <a:ext uri="{FF2B5EF4-FFF2-40B4-BE49-F238E27FC236}">
                <a16:creationId xmlns:a16="http://schemas.microsoft.com/office/drawing/2014/main" id="{99CD2548-9332-4727-A598-CB9BB14C8100}"/>
              </a:ext>
            </a:extLst>
          </p:cNvPr>
          <p:cNvSpPr>
            <a:spLocks noChangeArrowheads="1"/>
          </p:cNvSpPr>
          <p:nvPr/>
        </p:nvSpPr>
        <p:spPr bwMode="auto">
          <a:xfrm>
            <a:off x="8915400" y="6629400"/>
            <a:ext cx="228600" cy="152400"/>
          </a:xfrm>
          <a:prstGeom prst="star5">
            <a:avLst/>
          </a:prstGeom>
          <a:solidFill>
            <a:schemeClr val="hlink"/>
          </a:solidFill>
          <a:ln w="9525">
            <a:solidFill>
              <a:schemeClr val="tx1"/>
            </a:solidFill>
            <a:miter lim="800000"/>
            <a:headEnd/>
            <a:tailEnd/>
          </a:ln>
          <a:effectLst/>
        </p:spPr>
        <p:txBody>
          <a:bodyPr wrap="none" anchor="ctr"/>
          <a:lstStyle/>
          <a:p>
            <a:pPr>
              <a:defRPr/>
            </a:pPr>
            <a:endParaRPr lang="en-US"/>
          </a:p>
        </p:txBody>
      </p:sp>
      <p:sp>
        <p:nvSpPr>
          <p:cNvPr id="20513" name="Text Box 89">
            <a:extLst>
              <a:ext uri="{FF2B5EF4-FFF2-40B4-BE49-F238E27FC236}">
                <a16:creationId xmlns:a16="http://schemas.microsoft.com/office/drawing/2014/main" id="{D27BB6D0-E7E7-43D3-85C8-59A0A17D69AE}"/>
              </a:ext>
            </a:extLst>
          </p:cNvPr>
          <p:cNvSpPr txBox="1">
            <a:spLocks noChangeArrowheads="1"/>
          </p:cNvSpPr>
          <p:nvPr/>
        </p:nvSpPr>
        <p:spPr bwMode="auto">
          <a:xfrm>
            <a:off x="3200400" y="331788"/>
            <a:ext cx="1270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chemeClr val="bg1"/>
                </a:solidFill>
                <a:latin typeface="Arial Narrow" panose="020B0606020202030204" pitchFamily="34" charset="0"/>
              </a:rPr>
              <a:t>Early Childhood Ed.</a:t>
            </a:r>
          </a:p>
        </p:txBody>
      </p:sp>
      <p:sp>
        <p:nvSpPr>
          <p:cNvPr id="20514" name="Text Box 91">
            <a:extLst>
              <a:ext uri="{FF2B5EF4-FFF2-40B4-BE49-F238E27FC236}">
                <a16:creationId xmlns:a16="http://schemas.microsoft.com/office/drawing/2014/main" id="{C0EFEF13-2376-4568-B5E9-FA2AF97A1DD9}"/>
              </a:ext>
            </a:extLst>
          </p:cNvPr>
          <p:cNvSpPr txBox="1">
            <a:spLocks noChangeArrowheads="1"/>
          </p:cNvSpPr>
          <p:nvPr/>
        </p:nvSpPr>
        <p:spPr bwMode="auto">
          <a:xfrm>
            <a:off x="6264275" y="271463"/>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chemeClr val="bg1"/>
                </a:solidFill>
                <a:latin typeface="Arial Narrow" panose="020B0606020202030204" pitchFamily="34" charset="0"/>
              </a:rPr>
              <a:t>Econ. Opportunity</a:t>
            </a:r>
          </a:p>
        </p:txBody>
      </p:sp>
      <p:sp>
        <p:nvSpPr>
          <p:cNvPr id="20515" name="Text Box 93">
            <a:extLst>
              <a:ext uri="{FF2B5EF4-FFF2-40B4-BE49-F238E27FC236}">
                <a16:creationId xmlns:a16="http://schemas.microsoft.com/office/drawing/2014/main" id="{23AEEB8A-592F-46BB-94F1-1573081C315D}"/>
              </a:ext>
            </a:extLst>
          </p:cNvPr>
          <p:cNvSpPr txBox="1">
            <a:spLocks noChangeArrowheads="1"/>
          </p:cNvSpPr>
          <p:nvPr/>
        </p:nvSpPr>
        <p:spPr bwMode="auto">
          <a:xfrm>
            <a:off x="228600" y="4572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chemeClr val="bg1"/>
                </a:solidFill>
                <a:latin typeface="Arial Narrow" panose="020B0606020202030204" pitchFamily="34" charset="0"/>
              </a:rPr>
              <a:t>Food Security</a:t>
            </a:r>
          </a:p>
        </p:txBody>
      </p:sp>
      <p:sp>
        <p:nvSpPr>
          <p:cNvPr id="20516" name="Text Box 94">
            <a:extLst>
              <a:ext uri="{FF2B5EF4-FFF2-40B4-BE49-F238E27FC236}">
                <a16:creationId xmlns:a16="http://schemas.microsoft.com/office/drawing/2014/main" id="{4966D42E-1433-475E-96A6-4E4CE0E38AB4}"/>
              </a:ext>
            </a:extLst>
          </p:cNvPr>
          <p:cNvSpPr txBox="1">
            <a:spLocks noChangeArrowheads="1"/>
          </p:cNvSpPr>
          <p:nvPr/>
        </p:nvSpPr>
        <p:spPr bwMode="auto">
          <a:xfrm>
            <a:off x="1676400" y="457200"/>
            <a:ext cx="1219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chemeClr val="bg1"/>
                </a:solidFill>
                <a:latin typeface="Arial Narrow" panose="020B0606020202030204" pitchFamily="34" charset="0"/>
              </a:rPr>
              <a:t>Housing</a:t>
            </a:r>
          </a:p>
        </p:txBody>
      </p:sp>
      <p:sp>
        <p:nvSpPr>
          <p:cNvPr id="20517" name="Text Box 95">
            <a:extLst>
              <a:ext uri="{FF2B5EF4-FFF2-40B4-BE49-F238E27FC236}">
                <a16:creationId xmlns:a16="http://schemas.microsoft.com/office/drawing/2014/main" id="{5D53C98A-85B9-4E40-8016-4CB661746E75}"/>
              </a:ext>
            </a:extLst>
          </p:cNvPr>
          <p:cNvSpPr txBox="1">
            <a:spLocks noChangeArrowheads="1"/>
          </p:cNvSpPr>
          <p:nvPr/>
        </p:nvSpPr>
        <p:spPr bwMode="auto">
          <a:xfrm>
            <a:off x="4686300" y="331788"/>
            <a:ext cx="13985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600">
                <a:solidFill>
                  <a:schemeClr val="bg1"/>
                </a:solidFill>
                <a:latin typeface="Arial Narrow" panose="020B0606020202030204" pitchFamily="34" charset="0"/>
              </a:rPr>
              <a:t>Career &amp; Future Readiness</a:t>
            </a:r>
          </a:p>
        </p:txBody>
      </p:sp>
      <p:sp>
        <p:nvSpPr>
          <p:cNvPr id="20518" name="TextBox 1">
            <a:extLst>
              <a:ext uri="{FF2B5EF4-FFF2-40B4-BE49-F238E27FC236}">
                <a16:creationId xmlns:a16="http://schemas.microsoft.com/office/drawing/2014/main" id="{5960F18E-E388-4CDA-BCAD-019B433E5274}"/>
              </a:ext>
            </a:extLst>
          </p:cNvPr>
          <p:cNvSpPr txBox="1">
            <a:spLocks noChangeArrowheads="1"/>
          </p:cNvSpPr>
          <p:nvPr/>
        </p:nvSpPr>
        <p:spPr bwMode="auto">
          <a:xfrm>
            <a:off x="7800975" y="455613"/>
            <a:ext cx="11811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a:solidFill>
                  <a:schemeClr val="bg1"/>
                </a:solidFill>
                <a:latin typeface="Arial Narrow" panose="020B0606020202030204" pitchFamily="34" charset="0"/>
              </a:rPr>
              <a:t>United Way</a:t>
            </a:r>
          </a:p>
        </p:txBody>
      </p:sp>
      <p:sp>
        <p:nvSpPr>
          <p:cNvPr id="39" name="Text Box 42">
            <a:hlinkClick r:id="rId5" action="ppaction://hlinksldjump"/>
            <a:extLst>
              <a:ext uri="{FF2B5EF4-FFF2-40B4-BE49-F238E27FC236}">
                <a16:creationId xmlns:a16="http://schemas.microsoft.com/office/drawing/2014/main" id="{6D285A62-57FC-40B2-A9B0-B001F7D35F1C}"/>
              </a:ext>
            </a:extLst>
          </p:cNvPr>
          <p:cNvSpPr txBox="1">
            <a:spLocks noChangeArrowheads="1"/>
          </p:cNvSpPr>
          <p:nvPr/>
        </p:nvSpPr>
        <p:spPr bwMode="auto">
          <a:xfrm>
            <a:off x="239713" y="1295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dirty="0">
                <a:latin typeface="Arial Narrow" panose="020B0606020202030204" pitchFamily="34" charset="0"/>
                <a:hlinkClick r:id="rId5" action="ppaction://hlinksldjump"/>
              </a:rPr>
              <a:t>$100</a:t>
            </a:r>
            <a:endParaRPr lang="en-US" altLang="en-US" sz="4000" b="1" dirty="0">
              <a:latin typeface="Arial Narrow" panose="020B0606020202030204" pitchFamily="34" charset="0"/>
            </a:endParaRPr>
          </a:p>
        </p:txBody>
      </p:sp>
      <p:sp>
        <p:nvSpPr>
          <p:cNvPr id="40" name="Text Box 43">
            <a:extLst>
              <a:ext uri="{FF2B5EF4-FFF2-40B4-BE49-F238E27FC236}">
                <a16:creationId xmlns:a16="http://schemas.microsoft.com/office/drawing/2014/main" id="{76D97CC5-7C41-48BE-9905-18074715BB62}"/>
              </a:ext>
            </a:extLst>
          </p:cNvPr>
          <p:cNvSpPr txBox="1">
            <a:spLocks noChangeArrowheads="1"/>
          </p:cNvSpPr>
          <p:nvPr/>
        </p:nvSpPr>
        <p:spPr bwMode="auto">
          <a:xfrm>
            <a:off x="201613" y="2438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6" action="ppaction://hlinksldjump"/>
              </a:rPr>
              <a:t>$200</a:t>
            </a:r>
            <a:endParaRPr lang="en-US" altLang="en-US" sz="4000" b="1">
              <a:latin typeface="Arial Narrow" panose="020B0606020202030204" pitchFamily="34" charset="0"/>
            </a:endParaRPr>
          </a:p>
        </p:txBody>
      </p:sp>
      <p:sp>
        <p:nvSpPr>
          <p:cNvPr id="41" name="Text Box 44">
            <a:extLst>
              <a:ext uri="{FF2B5EF4-FFF2-40B4-BE49-F238E27FC236}">
                <a16:creationId xmlns:a16="http://schemas.microsoft.com/office/drawing/2014/main" id="{74628CD9-A9AA-42E3-9C7F-A3F66A443CE3}"/>
              </a:ext>
            </a:extLst>
          </p:cNvPr>
          <p:cNvSpPr txBox="1">
            <a:spLocks noChangeArrowheads="1"/>
          </p:cNvSpPr>
          <p:nvPr/>
        </p:nvSpPr>
        <p:spPr bwMode="auto">
          <a:xfrm>
            <a:off x="201613" y="3581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dirty="0">
                <a:latin typeface="Arial Narrow" panose="020B0606020202030204" pitchFamily="34" charset="0"/>
                <a:hlinkClick r:id="rId7" action="ppaction://hlinksldjump"/>
              </a:rPr>
              <a:t>$300</a:t>
            </a:r>
            <a:endParaRPr lang="en-US" altLang="en-US" sz="4000" b="1" dirty="0">
              <a:latin typeface="Arial Narrow" panose="020B0606020202030204" pitchFamily="34" charset="0"/>
            </a:endParaRPr>
          </a:p>
        </p:txBody>
      </p:sp>
      <p:sp>
        <p:nvSpPr>
          <p:cNvPr id="42" name="Text Box 45">
            <a:extLst>
              <a:ext uri="{FF2B5EF4-FFF2-40B4-BE49-F238E27FC236}">
                <a16:creationId xmlns:a16="http://schemas.microsoft.com/office/drawing/2014/main" id="{28585BB6-FC94-48F4-982E-FDE4CBF9C289}"/>
              </a:ext>
            </a:extLst>
          </p:cNvPr>
          <p:cNvSpPr txBox="1">
            <a:spLocks noChangeArrowheads="1"/>
          </p:cNvSpPr>
          <p:nvPr/>
        </p:nvSpPr>
        <p:spPr bwMode="auto">
          <a:xfrm>
            <a:off x="239713" y="4724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8" action="ppaction://hlinksldjump"/>
              </a:rPr>
              <a:t>$400</a:t>
            </a:r>
            <a:endParaRPr lang="en-US" altLang="en-US" sz="4000" b="1">
              <a:latin typeface="Arial Narrow" panose="020B0606020202030204" pitchFamily="34" charset="0"/>
            </a:endParaRPr>
          </a:p>
        </p:txBody>
      </p:sp>
      <p:sp>
        <p:nvSpPr>
          <p:cNvPr id="43" name="Text Box 46">
            <a:extLst>
              <a:ext uri="{FF2B5EF4-FFF2-40B4-BE49-F238E27FC236}">
                <a16:creationId xmlns:a16="http://schemas.microsoft.com/office/drawing/2014/main" id="{226330DA-A36D-4F55-8756-785F03A425E4}"/>
              </a:ext>
            </a:extLst>
          </p:cNvPr>
          <p:cNvSpPr txBox="1">
            <a:spLocks noChangeArrowheads="1"/>
          </p:cNvSpPr>
          <p:nvPr/>
        </p:nvSpPr>
        <p:spPr bwMode="auto">
          <a:xfrm>
            <a:off x="239713" y="5867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9" action="ppaction://hlinksldjump"/>
              </a:rPr>
              <a:t>$500</a:t>
            </a:r>
            <a:endParaRPr lang="en-US" altLang="en-US" sz="4000" b="1">
              <a:latin typeface="Arial Narrow" panose="020B0606020202030204" pitchFamily="34" charset="0"/>
            </a:endParaRPr>
          </a:p>
        </p:txBody>
      </p:sp>
      <p:sp>
        <p:nvSpPr>
          <p:cNvPr id="44" name="Text Box 47">
            <a:extLst>
              <a:ext uri="{FF2B5EF4-FFF2-40B4-BE49-F238E27FC236}">
                <a16:creationId xmlns:a16="http://schemas.microsoft.com/office/drawing/2014/main" id="{6DFC3A3C-3308-4167-AE59-775180C4B366}"/>
              </a:ext>
            </a:extLst>
          </p:cNvPr>
          <p:cNvSpPr txBox="1">
            <a:spLocks noChangeArrowheads="1"/>
          </p:cNvSpPr>
          <p:nvPr/>
        </p:nvSpPr>
        <p:spPr bwMode="auto">
          <a:xfrm>
            <a:off x="1763713" y="1292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dirty="0">
                <a:latin typeface="Arial Narrow" panose="020B0606020202030204" pitchFamily="34" charset="0"/>
                <a:hlinkClick r:id="rId10" action="ppaction://hlinksldjump"/>
              </a:rPr>
              <a:t>$100</a:t>
            </a:r>
            <a:endParaRPr lang="en-US" altLang="en-US" sz="4000" b="1" dirty="0">
              <a:latin typeface="Arial Narrow" panose="020B0606020202030204" pitchFamily="34" charset="0"/>
            </a:endParaRPr>
          </a:p>
        </p:txBody>
      </p:sp>
      <p:sp>
        <p:nvSpPr>
          <p:cNvPr id="45" name="Text Box 49">
            <a:extLst>
              <a:ext uri="{FF2B5EF4-FFF2-40B4-BE49-F238E27FC236}">
                <a16:creationId xmlns:a16="http://schemas.microsoft.com/office/drawing/2014/main" id="{3621790A-59CB-4000-B676-464DFDC6879C}"/>
              </a:ext>
            </a:extLst>
          </p:cNvPr>
          <p:cNvSpPr txBox="1">
            <a:spLocks noChangeArrowheads="1"/>
          </p:cNvSpPr>
          <p:nvPr/>
        </p:nvSpPr>
        <p:spPr bwMode="auto">
          <a:xfrm>
            <a:off x="1735138" y="2435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1" action="ppaction://hlinksldjump"/>
              </a:rPr>
              <a:t>$200</a:t>
            </a:r>
            <a:endParaRPr lang="en-US" altLang="en-US" sz="4000" b="1">
              <a:latin typeface="Arial Narrow" panose="020B0606020202030204" pitchFamily="34" charset="0"/>
            </a:endParaRPr>
          </a:p>
        </p:txBody>
      </p:sp>
      <p:sp>
        <p:nvSpPr>
          <p:cNvPr id="46" name="Text Box 50">
            <a:extLst>
              <a:ext uri="{FF2B5EF4-FFF2-40B4-BE49-F238E27FC236}">
                <a16:creationId xmlns:a16="http://schemas.microsoft.com/office/drawing/2014/main" id="{28EF7E81-7F61-4CE7-89AB-5F52540BCCE1}"/>
              </a:ext>
            </a:extLst>
          </p:cNvPr>
          <p:cNvSpPr txBox="1">
            <a:spLocks noChangeArrowheads="1"/>
          </p:cNvSpPr>
          <p:nvPr/>
        </p:nvSpPr>
        <p:spPr bwMode="auto">
          <a:xfrm>
            <a:off x="1725613" y="3578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2" action="ppaction://hlinksldjump"/>
              </a:rPr>
              <a:t>$300</a:t>
            </a:r>
            <a:endParaRPr lang="en-US" altLang="en-US" sz="4000" b="1">
              <a:latin typeface="Arial Narrow" panose="020B0606020202030204" pitchFamily="34" charset="0"/>
            </a:endParaRPr>
          </a:p>
        </p:txBody>
      </p:sp>
      <p:sp>
        <p:nvSpPr>
          <p:cNvPr id="47" name="Text Box 51">
            <a:extLst>
              <a:ext uri="{FF2B5EF4-FFF2-40B4-BE49-F238E27FC236}">
                <a16:creationId xmlns:a16="http://schemas.microsoft.com/office/drawing/2014/main" id="{152ED71E-9CEC-433B-923B-E924EF5F7CB0}"/>
              </a:ext>
            </a:extLst>
          </p:cNvPr>
          <p:cNvSpPr txBox="1">
            <a:spLocks noChangeArrowheads="1"/>
          </p:cNvSpPr>
          <p:nvPr/>
        </p:nvSpPr>
        <p:spPr bwMode="auto">
          <a:xfrm>
            <a:off x="1763713" y="4721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3" action="ppaction://hlinksldjump">
                  <a:snd r:embed="rId14" name="drumroll.wav"/>
                </a:hlinkClick>
              </a:rPr>
              <a:t>$400</a:t>
            </a:r>
            <a:endParaRPr lang="en-US" altLang="en-US" sz="4000" b="1">
              <a:latin typeface="Arial Narrow" panose="020B0606020202030204" pitchFamily="34" charset="0"/>
            </a:endParaRPr>
          </a:p>
        </p:txBody>
      </p:sp>
      <p:sp>
        <p:nvSpPr>
          <p:cNvPr id="48" name="Text Box 52">
            <a:extLst>
              <a:ext uri="{FF2B5EF4-FFF2-40B4-BE49-F238E27FC236}">
                <a16:creationId xmlns:a16="http://schemas.microsoft.com/office/drawing/2014/main" id="{37B03067-6FF9-41BC-B7DC-D3D3CA23F7CC}"/>
              </a:ext>
            </a:extLst>
          </p:cNvPr>
          <p:cNvSpPr txBox="1">
            <a:spLocks noChangeArrowheads="1"/>
          </p:cNvSpPr>
          <p:nvPr/>
        </p:nvSpPr>
        <p:spPr bwMode="auto">
          <a:xfrm>
            <a:off x="1763713" y="5864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5" action="ppaction://hlinksldjump"/>
              </a:rPr>
              <a:t>$500</a:t>
            </a:r>
            <a:endParaRPr lang="en-US" altLang="en-US" sz="4000" b="1">
              <a:latin typeface="Arial Narrow" panose="020B0606020202030204" pitchFamily="34" charset="0"/>
            </a:endParaRPr>
          </a:p>
        </p:txBody>
      </p:sp>
      <p:sp>
        <p:nvSpPr>
          <p:cNvPr id="49" name="Text Box 53">
            <a:extLst>
              <a:ext uri="{FF2B5EF4-FFF2-40B4-BE49-F238E27FC236}">
                <a16:creationId xmlns:a16="http://schemas.microsoft.com/office/drawing/2014/main" id="{888017B2-B089-4735-B735-EA851152A06D}"/>
              </a:ext>
            </a:extLst>
          </p:cNvPr>
          <p:cNvSpPr txBox="1">
            <a:spLocks noChangeArrowheads="1"/>
          </p:cNvSpPr>
          <p:nvPr/>
        </p:nvSpPr>
        <p:spPr bwMode="auto">
          <a:xfrm>
            <a:off x="3287713" y="12795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6" action="ppaction://hlinksldjump"/>
              </a:rPr>
              <a:t>$100</a:t>
            </a:r>
            <a:endParaRPr lang="en-US" altLang="en-US" sz="4000" b="1">
              <a:latin typeface="Arial Narrow" panose="020B0606020202030204" pitchFamily="34" charset="0"/>
            </a:endParaRPr>
          </a:p>
        </p:txBody>
      </p:sp>
      <p:sp>
        <p:nvSpPr>
          <p:cNvPr id="50" name="Text Box 54">
            <a:extLst>
              <a:ext uri="{FF2B5EF4-FFF2-40B4-BE49-F238E27FC236}">
                <a16:creationId xmlns:a16="http://schemas.microsoft.com/office/drawing/2014/main" id="{3C7BFAE9-8ABF-4A55-9EF9-BD995C1445DA}"/>
              </a:ext>
            </a:extLst>
          </p:cNvPr>
          <p:cNvSpPr txBox="1">
            <a:spLocks noChangeArrowheads="1"/>
          </p:cNvSpPr>
          <p:nvPr/>
        </p:nvSpPr>
        <p:spPr bwMode="auto">
          <a:xfrm>
            <a:off x="3249613" y="2438400"/>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7" action="ppaction://hlinksldjump"/>
              </a:rPr>
              <a:t>$200</a:t>
            </a:r>
            <a:endParaRPr lang="en-US" altLang="en-US" sz="4000" b="1">
              <a:latin typeface="Arial Narrow" panose="020B0606020202030204" pitchFamily="34" charset="0"/>
            </a:endParaRPr>
          </a:p>
        </p:txBody>
      </p:sp>
      <p:sp>
        <p:nvSpPr>
          <p:cNvPr id="51" name="Text Box 55">
            <a:extLst>
              <a:ext uri="{FF2B5EF4-FFF2-40B4-BE49-F238E27FC236}">
                <a16:creationId xmlns:a16="http://schemas.microsoft.com/office/drawing/2014/main" id="{1119B069-4BCD-47DD-AD5A-9F9257E8F1D6}"/>
              </a:ext>
            </a:extLst>
          </p:cNvPr>
          <p:cNvSpPr txBox="1">
            <a:spLocks noChangeArrowheads="1"/>
          </p:cNvSpPr>
          <p:nvPr/>
        </p:nvSpPr>
        <p:spPr bwMode="auto">
          <a:xfrm>
            <a:off x="3240088" y="35655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8" action="ppaction://hlinksldjump"/>
              </a:rPr>
              <a:t>$300</a:t>
            </a:r>
            <a:endParaRPr lang="en-US" altLang="en-US" sz="4000" b="1">
              <a:latin typeface="Arial Narrow" panose="020B0606020202030204" pitchFamily="34" charset="0"/>
            </a:endParaRPr>
          </a:p>
        </p:txBody>
      </p:sp>
      <p:sp>
        <p:nvSpPr>
          <p:cNvPr id="52" name="Text Box 56">
            <a:extLst>
              <a:ext uri="{FF2B5EF4-FFF2-40B4-BE49-F238E27FC236}">
                <a16:creationId xmlns:a16="http://schemas.microsoft.com/office/drawing/2014/main" id="{FAD50FD0-17B1-4578-99C2-EA283DADDB8A}"/>
              </a:ext>
            </a:extLst>
          </p:cNvPr>
          <p:cNvSpPr txBox="1">
            <a:spLocks noChangeArrowheads="1"/>
          </p:cNvSpPr>
          <p:nvPr/>
        </p:nvSpPr>
        <p:spPr bwMode="auto">
          <a:xfrm>
            <a:off x="3249613" y="4721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19" action="ppaction://hlinksldjump"/>
              </a:rPr>
              <a:t>$400</a:t>
            </a:r>
            <a:endParaRPr lang="en-US" altLang="en-US" sz="4000" b="1">
              <a:latin typeface="Arial Narrow" panose="020B0606020202030204" pitchFamily="34" charset="0"/>
            </a:endParaRPr>
          </a:p>
        </p:txBody>
      </p:sp>
      <p:sp>
        <p:nvSpPr>
          <p:cNvPr id="53" name="Text Box 57">
            <a:extLst>
              <a:ext uri="{FF2B5EF4-FFF2-40B4-BE49-F238E27FC236}">
                <a16:creationId xmlns:a16="http://schemas.microsoft.com/office/drawing/2014/main" id="{C90D4338-A101-4CC1-882B-AE0CE88D0ED9}"/>
              </a:ext>
            </a:extLst>
          </p:cNvPr>
          <p:cNvSpPr txBox="1">
            <a:spLocks noChangeArrowheads="1"/>
          </p:cNvSpPr>
          <p:nvPr/>
        </p:nvSpPr>
        <p:spPr bwMode="auto">
          <a:xfrm>
            <a:off x="3287713" y="5864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0" action="ppaction://hlinksldjump"/>
              </a:rPr>
              <a:t>$500</a:t>
            </a:r>
            <a:endParaRPr lang="en-US" altLang="en-US" sz="4000" b="1">
              <a:latin typeface="Arial Narrow" panose="020B0606020202030204" pitchFamily="34" charset="0"/>
            </a:endParaRPr>
          </a:p>
        </p:txBody>
      </p:sp>
      <p:sp>
        <p:nvSpPr>
          <p:cNvPr id="54" name="Text Box 58">
            <a:extLst>
              <a:ext uri="{FF2B5EF4-FFF2-40B4-BE49-F238E27FC236}">
                <a16:creationId xmlns:a16="http://schemas.microsoft.com/office/drawing/2014/main" id="{1E9FC654-2E0B-47EC-8D6B-EADDFAD7AABB}"/>
              </a:ext>
            </a:extLst>
          </p:cNvPr>
          <p:cNvSpPr txBox="1">
            <a:spLocks noChangeArrowheads="1"/>
          </p:cNvSpPr>
          <p:nvPr/>
        </p:nvSpPr>
        <p:spPr bwMode="auto">
          <a:xfrm>
            <a:off x="4802188" y="1292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1" action="ppaction://hlinksldjump"/>
              </a:rPr>
              <a:t>$100</a:t>
            </a:r>
            <a:endParaRPr lang="en-US" altLang="en-US" sz="4000" b="1">
              <a:latin typeface="Arial Narrow" panose="020B0606020202030204" pitchFamily="34" charset="0"/>
            </a:endParaRPr>
          </a:p>
        </p:txBody>
      </p:sp>
      <p:sp>
        <p:nvSpPr>
          <p:cNvPr id="55" name="Text Box 59">
            <a:extLst>
              <a:ext uri="{FF2B5EF4-FFF2-40B4-BE49-F238E27FC236}">
                <a16:creationId xmlns:a16="http://schemas.microsoft.com/office/drawing/2014/main" id="{4746F8DC-5DE5-42AB-8347-982E597D29DC}"/>
              </a:ext>
            </a:extLst>
          </p:cNvPr>
          <p:cNvSpPr txBox="1">
            <a:spLocks noChangeArrowheads="1"/>
          </p:cNvSpPr>
          <p:nvPr/>
        </p:nvSpPr>
        <p:spPr bwMode="auto">
          <a:xfrm>
            <a:off x="4764088" y="2435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2" action="ppaction://hlinksldjump"/>
              </a:rPr>
              <a:t>$200</a:t>
            </a:r>
            <a:endParaRPr lang="en-US" altLang="en-US" sz="4000" b="1">
              <a:latin typeface="Arial Narrow" panose="020B0606020202030204" pitchFamily="34" charset="0"/>
            </a:endParaRPr>
          </a:p>
        </p:txBody>
      </p:sp>
      <p:sp>
        <p:nvSpPr>
          <p:cNvPr id="56" name="Text Box 60">
            <a:extLst>
              <a:ext uri="{FF2B5EF4-FFF2-40B4-BE49-F238E27FC236}">
                <a16:creationId xmlns:a16="http://schemas.microsoft.com/office/drawing/2014/main" id="{F725F905-3453-42CF-A5A3-165A100A5263}"/>
              </a:ext>
            </a:extLst>
          </p:cNvPr>
          <p:cNvSpPr txBox="1">
            <a:spLocks noChangeArrowheads="1"/>
          </p:cNvSpPr>
          <p:nvPr/>
        </p:nvSpPr>
        <p:spPr bwMode="auto">
          <a:xfrm>
            <a:off x="4773613" y="3578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3" action="ppaction://hlinksldjump"/>
              </a:rPr>
              <a:t>$300</a:t>
            </a:r>
            <a:endParaRPr lang="en-US" altLang="en-US" sz="4000" b="1">
              <a:latin typeface="Arial Narrow" panose="020B0606020202030204" pitchFamily="34" charset="0"/>
            </a:endParaRPr>
          </a:p>
        </p:txBody>
      </p:sp>
      <p:sp>
        <p:nvSpPr>
          <p:cNvPr id="57" name="Text Box 61">
            <a:extLst>
              <a:ext uri="{FF2B5EF4-FFF2-40B4-BE49-F238E27FC236}">
                <a16:creationId xmlns:a16="http://schemas.microsoft.com/office/drawing/2014/main" id="{E671D9E2-6483-45FE-81BE-0E5D27A07FB9}"/>
              </a:ext>
            </a:extLst>
          </p:cNvPr>
          <p:cNvSpPr txBox="1">
            <a:spLocks noChangeArrowheads="1"/>
          </p:cNvSpPr>
          <p:nvPr/>
        </p:nvSpPr>
        <p:spPr bwMode="auto">
          <a:xfrm>
            <a:off x="4773613" y="4721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4" action="ppaction://hlinksldjump"/>
              </a:rPr>
              <a:t>$400</a:t>
            </a:r>
            <a:endParaRPr lang="en-US" altLang="en-US" sz="4000" b="1">
              <a:latin typeface="Arial Narrow" panose="020B0606020202030204" pitchFamily="34" charset="0"/>
            </a:endParaRPr>
          </a:p>
        </p:txBody>
      </p:sp>
      <p:sp>
        <p:nvSpPr>
          <p:cNvPr id="58" name="Text Box 62">
            <a:extLst>
              <a:ext uri="{FF2B5EF4-FFF2-40B4-BE49-F238E27FC236}">
                <a16:creationId xmlns:a16="http://schemas.microsoft.com/office/drawing/2014/main" id="{4C25B633-CC80-418C-829D-03C827BE46A0}"/>
              </a:ext>
            </a:extLst>
          </p:cNvPr>
          <p:cNvSpPr txBox="1">
            <a:spLocks noChangeArrowheads="1"/>
          </p:cNvSpPr>
          <p:nvPr/>
        </p:nvSpPr>
        <p:spPr bwMode="auto">
          <a:xfrm>
            <a:off x="4811713" y="5864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5" action="ppaction://hlinksldjump"/>
              </a:rPr>
              <a:t>$500</a:t>
            </a:r>
            <a:endParaRPr lang="en-US" altLang="en-US" sz="4000" b="1">
              <a:latin typeface="Arial Narrow" panose="020B0606020202030204" pitchFamily="34" charset="0"/>
            </a:endParaRPr>
          </a:p>
        </p:txBody>
      </p:sp>
      <p:sp>
        <p:nvSpPr>
          <p:cNvPr id="59" name="Text Box 63">
            <a:extLst>
              <a:ext uri="{FF2B5EF4-FFF2-40B4-BE49-F238E27FC236}">
                <a16:creationId xmlns:a16="http://schemas.microsoft.com/office/drawing/2014/main" id="{D857A438-3B80-4C7D-8B3F-008AA220B20F}"/>
              </a:ext>
            </a:extLst>
          </p:cNvPr>
          <p:cNvSpPr txBox="1">
            <a:spLocks noChangeArrowheads="1"/>
          </p:cNvSpPr>
          <p:nvPr/>
        </p:nvSpPr>
        <p:spPr bwMode="auto">
          <a:xfrm>
            <a:off x="6345238" y="1292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6" action="ppaction://hlinksldjump"/>
              </a:rPr>
              <a:t>$100</a:t>
            </a:r>
            <a:endParaRPr lang="en-US" altLang="en-US" sz="4000" b="1">
              <a:latin typeface="Arial Narrow" panose="020B0606020202030204" pitchFamily="34" charset="0"/>
            </a:endParaRPr>
          </a:p>
        </p:txBody>
      </p:sp>
      <p:sp>
        <p:nvSpPr>
          <p:cNvPr id="60" name="Text Box 64">
            <a:extLst>
              <a:ext uri="{FF2B5EF4-FFF2-40B4-BE49-F238E27FC236}">
                <a16:creationId xmlns:a16="http://schemas.microsoft.com/office/drawing/2014/main" id="{9BD4EC36-7CA2-4A50-9F53-33D1DB7648C9}"/>
              </a:ext>
            </a:extLst>
          </p:cNvPr>
          <p:cNvSpPr txBox="1">
            <a:spLocks noChangeArrowheads="1"/>
          </p:cNvSpPr>
          <p:nvPr/>
        </p:nvSpPr>
        <p:spPr bwMode="auto">
          <a:xfrm>
            <a:off x="6297613" y="2435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7" action="ppaction://hlinksldjump"/>
              </a:rPr>
              <a:t>$200</a:t>
            </a:r>
            <a:endParaRPr lang="en-US" altLang="en-US" sz="4000" b="1">
              <a:latin typeface="Arial Narrow" panose="020B0606020202030204" pitchFamily="34" charset="0"/>
            </a:endParaRPr>
          </a:p>
        </p:txBody>
      </p:sp>
      <p:sp>
        <p:nvSpPr>
          <p:cNvPr id="61" name="Text Box 65">
            <a:extLst>
              <a:ext uri="{FF2B5EF4-FFF2-40B4-BE49-F238E27FC236}">
                <a16:creationId xmlns:a16="http://schemas.microsoft.com/office/drawing/2014/main" id="{79897944-C117-4F3E-9345-24240963BBAF}"/>
              </a:ext>
            </a:extLst>
          </p:cNvPr>
          <p:cNvSpPr txBox="1">
            <a:spLocks noChangeArrowheads="1"/>
          </p:cNvSpPr>
          <p:nvPr/>
        </p:nvSpPr>
        <p:spPr bwMode="auto">
          <a:xfrm>
            <a:off x="6307138" y="3578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8" action="ppaction://hlinksldjump"/>
              </a:rPr>
              <a:t>$300</a:t>
            </a:r>
            <a:endParaRPr lang="en-US" altLang="en-US" sz="4000" b="1">
              <a:latin typeface="Arial Narrow" panose="020B0606020202030204" pitchFamily="34" charset="0"/>
            </a:endParaRPr>
          </a:p>
        </p:txBody>
      </p:sp>
      <p:sp>
        <p:nvSpPr>
          <p:cNvPr id="62" name="Text Box 66">
            <a:extLst>
              <a:ext uri="{FF2B5EF4-FFF2-40B4-BE49-F238E27FC236}">
                <a16:creationId xmlns:a16="http://schemas.microsoft.com/office/drawing/2014/main" id="{A5E1F503-3997-403E-98B5-05D769E87906}"/>
              </a:ext>
            </a:extLst>
          </p:cNvPr>
          <p:cNvSpPr txBox="1">
            <a:spLocks noChangeArrowheads="1"/>
          </p:cNvSpPr>
          <p:nvPr/>
        </p:nvSpPr>
        <p:spPr bwMode="auto">
          <a:xfrm>
            <a:off x="6297613" y="474027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29" action="ppaction://hlinksldjump"/>
              </a:rPr>
              <a:t>$400</a:t>
            </a:r>
            <a:endParaRPr lang="en-US" altLang="en-US" sz="4000" b="1">
              <a:latin typeface="Arial Narrow" panose="020B0606020202030204" pitchFamily="34" charset="0"/>
            </a:endParaRPr>
          </a:p>
        </p:txBody>
      </p:sp>
      <p:sp>
        <p:nvSpPr>
          <p:cNvPr id="63" name="Text Box 67">
            <a:hlinkClick r:id="rId30" action="ppaction://hlinksldjump"/>
            <a:extLst>
              <a:ext uri="{FF2B5EF4-FFF2-40B4-BE49-F238E27FC236}">
                <a16:creationId xmlns:a16="http://schemas.microsoft.com/office/drawing/2014/main" id="{05329CBD-514A-483F-AE5E-4F729BDDFAE6}"/>
              </a:ext>
            </a:extLst>
          </p:cNvPr>
          <p:cNvSpPr txBox="1">
            <a:spLocks noChangeArrowheads="1"/>
          </p:cNvSpPr>
          <p:nvPr/>
        </p:nvSpPr>
        <p:spPr bwMode="auto">
          <a:xfrm>
            <a:off x="6345238" y="5864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0" action="ppaction://hlinksldjump"/>
              </a:rPr>
              <a:t>$500</a:t>
            </a:r>
            <a:endParaRPr lang="en-US" altLang="en-US" sz="4000" b="1">
              <a:latin typeface="Arial Narrow" panose="020B0606020202030204" pitchFamily="34" charset="0"/>
            </a:endParaRPr>
          </a:p>
        </p:txBody>
      </p:sp>
      <p:sp>
        <p:nvSpPr>
          <p:cNvPr id="64" name="Text Box 69">
            <a:extLst>
              <a:ext uri="{FF2B5EF4-FFF2-40B4-BE49-F238E27FC236}">
                <a16:creationId xmlns:a16="http://schemas.microsoft.com/office/drawing/2014/main" id="{C3E858E2-69F8-4DC8-99F3-77BF95038610}"/>
              </a:ext>
            </a:extLst>
          </p:cNvPr>
          <p:cNvSpPr txBox="1">
            <a:spLocks noChangeArrowheads="1"/>
          </p:cNvSpPr>
          <p:nvPr/>
        </p:nvSpPr>
        <p:spPr bwMode="auto">
          <a:xfrm>
            <a:off x="7869238" y="1292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1" action="ppaction://hlinksldjump"/>
              </a:rPr>
              <a:t>$100</a:t>
            </a:r>
            <a:endParaRPr lang="en-US" altLang="en-US" sz="4000" b="1">
              <a:latin typeface="Arial Narrow" panose="020B0606020202030204" pitchFamily="34" charset="0"/>
            </a:endParaRPr>
          </a:p>
        </p:txBody>
      </p:sp>
      <p:sp>
        <p:nvSpPr>
          <p:cNvPr id="65" name="Text Box 70">
            <a:extLst>
              <a:ext uri="{FF2B5EF4-FFF2-40B4-BE49-F238E27FC236}">
                <a16:creationId xmlns:a16="http://schemas.microsoft.com/office/drawing/2014/main" id="{EF70D2CC-5ADF-4F56-B56C-A2548BC6C3BB}"/>
              </a:ext>
            </a:extLst>
          </p:cNvPr>
          <p:cNvSpPr txBox="1">
            <a:spLocks noChangeArrowheads="1"/>
          </p:cNvSpPr>
          <p:nvPr/>
        </p:nvSpPr>
        <p:spPr bwMode="auto">
          <a:xfrm>
            <a:off x="7869238" y="2435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2" action="ppaction://hlinksldjump"/>
              </a:rPr>
              <a:t>$200</a:t>
            </a:r>
            <a:endParaRPr lang="en-US" altLang="en-US" sz="4000" b="1">
              <a:latin typeface="Arial Narrow" panose="020B0606020202030204" pitchFamily="34" charset="0"/>
            </a:endParaRPr>
          </a:p>
        </p:txBody>
      </p:sp>
      <p:sp>
        <p:nvSpPr>
          <p:cNvPr id="66" name="Text Box 71">
            <a:extLst>
              <a:ext uri="{FF2B5EF4-FFF2-40B4-BE49-F238E27FC236}">
                <a16:creationId xmlns:a16="http://schemas.microsoft.com/office/drawing/2014/main" id="{1706651D-4CB6-4095-90D3-780484C1C61D}"/>
              </a:ext>
            </a:extLst>
          </p:cNvPr>
          <p:cNvSpPr txBox="1">
            <a:spLocks noChangeArrowheads="1"/>
          </p:cNvSpPr>
          <p:nvPr/>
        </p:nvSpPr>
        <p:spPr bwMode="auto">
          <a:xfrm>
            <a:off x="7859713" y="3578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3" action="ppaction://hlinksldjump"/>
              </a:rPr>
              <a:t>$300</a:t>
            </a:r>
            <a:endParaRPr lang="en-US" altLang="en-US" sz="4000" b="1">
              <a:latin typeface="Arial Narrow" panose="020B0606020202030204" pitchFamily="34" charset="0"/>
            </a:endParaRPr>
          </a:p>
        </p:txBody>
      </p:sp>
      <p:sp>
        <p:nvSpPr>
          <p:cNvPr id="67" name="Text Box 72">
            <a:extLst>
              <a:ext uri="{FF2B5EF4-FFF2-40B4-BE49-F238E27FC236}">
                <a16:creationId xmlns:a16="http://schemas.microsoft.com/office/drawing/2014/main" id="{4EC72CED-A21A-4378-89B5-C526C6274197}"/>
              </a:ext>
            </a:extLst>
          </p:cNvPr>
          <p:cNvSpPr txBox="1">
            <a:spLocks noChangeArrowheads="1"/>
          </p:cNvSpPr>
          <p:nvPr/>
        </p:nvSpPr>
        <p:spPr bwMode="auto">
          <a:xfrm>
            <a:off x="7869238" y="4721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4" action="ppaction://hlinksldjump"/>
              </a:rPr>
              <a:t>$400</a:t>
            </a:r>
            <a:endParaRPr lang="en-US" altLang="en-US" sz="4000" b="1">
              <a:latin typeface="Arial Narrow" panose="020B0606020202030204" pitchFamily="34" charset="0"/>
            </a:endParaRPr>
          </a:p>
        </p:txBody>
      </p:sp>
      <p:sp>
        <p:nvSpPr>
          <p:cNvPr id="68" name="Text Box 73">
            <a:extLst>
              <a:ext uri="{FF2B5EF4-FFF2-40B4-BE49-F238E27FC236}">
                <a16:creationId xmlns:a16="http://schemas.microsoft.com/office/drawing/2014/main" id="{3DF15B7D-6D67-4BA2-BB5D-ECD37359CD5F}"/>
              </a:ext>
            </a:extLst>
          </p:cNvPr>
          <p:cNvSpPr txBox="1">
            <a:spLocks noChangeArrowheads="1"/>
          </p:cNvSpPr>
          <p:nvPr/>
        </p:nvSpPr>
        <p:spPr bwMode="auto">
          <a:xfrm>
            <a:off x="7869238" y="5864225"/>
            <a:ext cx="1120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000" b="1">
                <a:latin typeface="Arial Narrow" panose="020B0606020202030204" pitchFamily="34" charset="0"/>
                <a:hlinkClick r:id="rId35" action="ppaction://hlinksldjump"/>
              </a:rPr>
              <a:t>$500</a:t>
            </a:r>
            <a:endParaRPr lang="en-US" altLang="en-US" sz="4000" b="1">
              <a:latin typeface="Arial Narrow" panose="020B0606020202030204" pitchFamily="34" charset="0"/>
            </a:endParaRPr>
          </a:p>
        </p:txBody>
      </p:sp>
    </p:spTree>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9">
            <a:extLst>
              <a:ext uri="{FF2B5EF4-FFF2-40B4-BE49-F238E27FC236}">
                <a16:creationId xmlns:a16="http://schemas.microsoft.com/office/drawing/2014/main" id="{3F7D7796-A5F9-42B0-B676-5E781459C2F4}"/>
              </a:ext>
            </a:extLst>
          </p:cNvPr>
          <p:cNvSpPr txBox="1">
            <a:spLocks noChangeArrowheads="1"/>
          </p:cNvSpPr>
          <p:nvPr/>
        </p:nvSpPr>
        <p:spPr bwMode="auto">
          <a:xfrm>
            <a:off x="1600200" y="1828800"/>
            <a:ext cx="5943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4400" dirty="0">
              <a:solidFill>
                <a:srgbClr val="5B89C1"/>
              </a:solidFill>
            </a:endParaRPr>
          </a:p>
          <a:p>
            <a:pPr algn="ctr">
              <a:spcBef>
                <a:spcPct val="0"/>
              </a:spcBef>
              <a:buFontTx/>
              <a:buNone/>
            </a:pPr>
            <a:r>
              <a:rPr lang="en-US" altLang="en-US" sz="8800" dirty="0">
                <a:solidFill>
                  <a:srgbClr val="5B89C1"/>
                </a:solidFill>
                <a:latin typeface="Arial Narrow" panose="020B0606020202030204" pitchFamily="34" charset="0"/>
              </a:rPr>
              <a:t>Food Security</a:t>
            </a:r>
          </a:p>
          <a:p>
            <a:pPr algn="ctr">
              <a:spcBef>
                <a:spcPct val="0"/>
              </a:spcBef>
              <a:buFontTx/>
              <a:buNone/>
            </a:pPr>
            <a:endParaRPr lang="en-US" altLang="en-US" sz="4400" dirty="0">
              <a:solidFill>
                <a:schemeClr val="bg1"/>
              </a:solidFill>
            </a:endParaRPr>
          </a:p>
        </p:txBody>
      </p:sp>
      <p:pic>
        <p:nvPicPr>
          <p:cNvPr id="3" name="Picture 17" descr="image006">
            <a:extLst>
              <a:ext uri="{FF2B5EF4-FFF2-40B4-BE49-F238E27FC236}">
                <a16:creationId xmlns:a16="http://schemas.microsoft.com/office/drawing/2014/main" id="{ED0F79FA-A5D9-4301-BC70-9B2E1FF294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3000"/>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FFFFF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fb580ea-fbee-4543-8462-205b1c871baa">
      <Terms xmlns="http://schemas.microsoft.com/office/infopath/2007/PartnerControls"/>
    </lcf76f155ced4ddcb4097134ff3c332f>
    <TaxCatchAll xmlns="ce299bca-1e2f-4645-aa01-bf9ae273b97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D3ADC33357F1547A947EC314C4FE961" ma:contentTypeVersion="16" ma:contentTypeDescription="Create a new document." ma:contentTypeScope="" ma:versionID="bff039a3ce20ef21e6cd9c613bd13f85">
  <xsd:schema xmlns:xsd="http://www.w3.org/2001/XMLSchema" xmlns:xs="http://www.w3.org/2001/XMLSchema" xmlns:p="http://schemas.microsoft.com/office/2006/metadata/properties" xmlns:ns2="4fb580ea-fbee-4543-8462-205b1c871baa" xmlns:ns3="ce299bca-1e2f-4645-aa01-bf9ae273b97b" targetNamespace="http://schemas.microsoft.com/office/2006/metadata/properties" ma:root="true" ma:fieldsID="1b95c40373697e6e12c47b4f1cc198b2" ns2:_="" ns3:_="">
    <xsd:import namespace="4fb580ea-fbee-4543-8462-205b1c871baa"/>
    <xsd:import namespace="ce299bca-1e2f-4645-aa01-bf9ae273b9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b580ea-fbee-4543-8462-205b1c871b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853cf8-079d-441d-9611-0354cff028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e299bca-1e2f-4645-aa01-bf9ae273b9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82c461-b62e-4e30-9f3b-e93762d98a99}" ma:internalName="TaxCatchAll" ma:showField="CatchAllData" ma:web="ce299bca-1e2f-4645-aa01-bf9ae273b9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7FDA44-E4D4-4046-90EE-C46374384CC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0FD6A05B-0F74-44C9-83AC-25347950DCF0}">
  <ds:schemaRefs>
    <ds:schemaRef ds:uri="http://schemas.microsoft.com/sharepoint/v3/contenttype/forms"/>
  </ds:schemaRefs>
</ds:datastoreItem>
</file>

<file path=customXml/itemProps3.xml><?xml version="1.0" encoding="utf-8"?>
<ds:datastoreItem xmlns:ds="http://schemas.openxmlformats.org/officeDocument/2006/customXml" ds:itemID="{0DE1350D-39EE-44D6-B1E5-1705BB51401A}"/>
</file>

<file path=docProps/app.xml><?xml version="1.0" encoding="utf-8"?>
<Properties xmlns="http://schemas.openxmlformats.org/officeDocument/2006/extended-properties" xmlns:vt="http://schemas.openxmlformats.org/officeDocument/2006/docPropsVTypes">
  <Template>Office Theme</Template>
  <TotalTime>17021</TotalTime>
  <Words>3053</Words>
  <Application>Microsoft Office PowerPoint</Application>
  <PresentationFormat>On-screen Show (4:3)</PresentationFormat>
  <Paragraphs>490</Paragraphs>
  <Slides>78</Slides>
  <Notes>78</Notes>
  <HiddenSlides>1</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78</vt:i4>
      </vt:variant>
    </vt:vector>
  </HeadingPairs>
  <TitlesOfParts>
    <vt:vector size="88" baseType="lpstr">
      <vt:lpstr>Andy</vt:lpstr>
      <vt:lpstr>Arial</vt:lpstr>
      <vt:lpstr>Arial Black</vt:lpstr>
      <vt:lpstr>Arial Narrow</vt:lpstr>
      <vt:lpstr>Calibri</vt:lpstr>
      <vt:lpstr>Calibri Light</vt:lpstr>
      <vt:lpstr>Comic Sans MS</vt:lpstr>
      <vt:lpstr>Showcard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Hunger 100Q</vt:lpstr>
      <vt:lpstr>Hunger 100A</vt:lpstr>
      <vt:lpstr>Hunger 200Q</vt:lpstr>
      <vt:lpstr>Hunger 200A</vt:lpstr>
      <vt:lpstr>Hunger 300Q</vt:lpstr>
      <vt:lpstr>Hunger 300A</vt:lpstr>
      <vt:lpstr>PowerPoint Presentation</vt:lpstr>
      <vt:lpstr>Hunger 400A</vt:lpstr>
      <vt:lpstr>Hunger 500Q</vt:lpstr>
      <vt:lpstr>Hunger 500A</vt:lpstr>
      <vt:lpstr>PowerPoint Presentation</vt:lpstr>
      <vt:lpstr>Housing 100Q</vt:lpstr>
      <vt:lpstr>Housing 100A</vt:lpstr>
      <vt:lpstr>Housing 200Q</vt:lpstr>
      <vt:lpstr>Housing 200A</vt:lpstr>
      <vt:lpstr>Housing 300Q</vt:lpstr>
      <vt:lpstr>Housing 300A</vt:lpstr>
      <vt:lpstr>Housing 400Q</vt:lpstr>
      <vt:lpstr>Housing 400A</vt:lpstr>
      <vt:lpstr>Housing 500Q</vt:lpstr>
      <vt:lpstr>Housing 500A</vt:lpstr>
      <vt:lpstr>PowerPoint Presentation</vt:lpstr>
      <vt:lpstr>Education 100Q</vt:lpstr>
      <vt:lpstr>Education 100A</vt:lpstr>
      <vt:lpstr>Education 200Q</vt:lpstr>
      <vt:lpstr>Education 200A</vt:lpstr>
      <vt:lpstr>Education 300Q</vt:lpstr>
      <vt:lpstr>Education 300A</vt:lpstr>
      <vt:lpstr>Education 400Q</vt:lpstr>
      <vt:lpstr>Education 400A</vt:lpstr>
      <vt:lpstr>Education 500Q</vt:lpstr>
      <vt:lpstr>Education 500A</vt:lpstr>
      <vt:lpstr>PowerPoint Presentation</vt:lpstr>
      <vt:lpstr>Jobs 100Q</vt:lpstr>
      <vt:lpstr>Jobs 100A</vt:lpstr>
      <vt:lpstr>Jobs 200Q</vt:lpstr>
      <vt:lpstr>Jobs 200A</vt:lpstr>
      <vt:lpstr>Jobs 300Q</vt:lpstr>
      <vt:lpstr>Jobs 300A</vt:lpstr>
      <vt:lpstr>Jobs 400Q</vt:lpstr>
      <vt:lpstr>Jobs 400A</vt:lpstr>
      <vt:lpstr>Jobs 500Q</vt:lpstr>
      <vt:lpstr>Jobs 500A</vt:lpstr>
      <vt:lpstr>PowerPoint Presentation</vt:lpstr>
      <vt:lpstr>PowerPoint Presentation</vt:lpstr>
      <vt:lpstr>Health 100A</vt:lpstr>
      <vt:lpstr>Health 200Q</vt:lpstr>
      <vt:lpstr>Health 200A</vt:lpstr>
      <vt:lpstr>Health 300Q</vt:lpstr>
      <vt:lpstr>Health 300A</vt:lpstr>
      <vt:lpstr>Health 400Q</vt:lpstr>
      <vt:lpstr>Health 400A</vt:lpstr>
      <vt:lpstr>Health 500Q</vt:lpstr>
      <vt:lpstr>Health 500A</vt:lpstr>
      <vt:lpstr>PowerPoint Presentation</vt:lpstr>
      <vt:lpstr>UW 100Q</vt:lpstr>
      <vt:lpstr>UW 100A</vt:lpstr>
      <vt:lpstr>UW 200Q</vt:lpstr>
      <vt:lpstr>UW 200A</vt:lpstr>
      <vt:lpstr>UW 300Q</vt:lpstr>
      <vt:lpstr>UW 300A</vt:lpstr>
      <vt:lpstr>UW 400Q</vt:lpstr>
      <vt:lpstr>UW 400A</vt:lpstr>
      <vt:lpstr>UW 500Q</vt:lpstr>
      <vt:lpstr>UW 500A</vt:lpstr>
      <vt:lpstr>Final Jeopardy</vt:lpstr>
      <vt:lpstr>PowerPoint Presentation</vt:lpstr>
      <vt:lpstr>PowerPoint Presentation</vt:lpstr>
      <vt:lpstr>Daily Double Round 1</vt:lpstr>
    </vt:vector>
  </TitlesOfParts>
  <Company>La Paz County 4-H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Brent Strickland</dc:creator>
  <dc:description>email- bstrick@ag.arizona.edu</dc:description>
  <cp:lastModifiedBy>Cece Klueh</cp:lastModifiedBy>
  <cp:revision>318</cp:revision>
  <cp:lastPrinted>2018-06-04T18:49:28Z</cp:lastPrinted>
  <dcterms:created xsi:type="dcterms:W3CDTF">1999-10-07T17:16:48Z</dcterms:created>
  <dcterms:modified xsi:type="dcterms:W3CDTF">2020-09-03T20:49:10Z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SBank Classifications">
    <vt:lpwstr>Audit and Compliance|Payment Services</vt:lpwstr>
  </property>
  <property fmtid="{D5CDD505-2E9C-101B-9397-08002B2CF9AE}" pid="3" name="ContentTypeId">
    <vt:lpwstr>0x010100CD3ADC33357F1547A947EC314C4FE961</vt:lpwstr>
  </property>
</Properties>
</file>